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notesMasterIdLst>
    <p:notesMasterId r:id="rId87"/>
  </p:notesMasterIdLst>
  <p:sldIdLst>
    <p:sldId id="256" r:id="rId2"/>
    <p:sldId id="336" r:id="rId3"/>
    <p:sldId id="265" r:id="rId4"/>
    <p:sldId id="257" r:id="rId5"/>
    <p:sldId id="394" r:id="rId6"/>
    <p:sldId id="390" r:id="rId7"/>
    <p:sldId id="266" r:id="rId8"/>
    <p:sldId id="267" r:id="rId9"/>
    <p:sldId id="268" r:id="rId10"/>
    <p:sldId id="368" r:id="rId11"/>
    <p:sldId id="362" r:id="rId12"/>
    <p:sldId id="359" r:id="rId13"/>
    <p:sldId id="360" r:id="rId14"/>
    <p:sldId id="361" r:id="rId15"/>
    <p:sldId id="357" r:id="rId16"/>
    <p:sldId id="281" r:id="rId17"/>
    <p:sldId id="358" r:id="rId18"/>
    <p:sldId id="364" r:id="rId19"/>
    <p:sldId id="365" r:id="rId20"/>
    <p:sldId id="366" r:id="rId21"/>
    <p:sldId id="367" r:id="rId22"/>
    <p:sldId id="282" r:id="rId23"/>
    <p:sldId id="270" r:id="rId24"/>
    <p:sldId id="271" r:id="rId25"/>
    <p:sldId id="272" r:id="rId26"/>
    <p:sldId id="273" r:id="rId27"/>
    <p:sldId id="274" r:id="rId28"/>
    <p:sldId id="275" r:id="rId29"/>
    <p:sldId id="260" r:id="rId30"/>
    <p:sldId id="302" r:id="rId31"/>
    <p:sldId id="301" r:id="rId32"/>
    <p:sldId id="296" r:id="rId33"/>
    <p:sldId id="297" r:id="rId34"/>
    <p:sldId id="298" r:id="rId35"/>
    <p:sldId id="299" r:id="rId36"/>
    <p:sldId id="300" r:id="rId37"/>
    <p:sldId id="292" r:id="rId38"/>
    <p:sldId id="293" r:id="rId39"/>
    <p:sldId id="294" r:id="rId40"/>
    <p:sldId id="369" r:id="rId41"/>
    <p:sldId id="304" r:id="rId42"/>
    <p:sldId id="264" r:id="rId43"/>
    <p:sldId id="314" r:id="rId44"/>
    <p:sldId id="305" r:id="rId45"/>
    <p:sldId id="338" r:id="rId46"/>
    <p:sldId id="339" r:id="rId47"/>
    <p:sldId id="315" r:id="rId48"/>
    <p:sldId id="386" r:id="rId49"/>
    <p:sldId id="319" r:id="rId50"/>
    <p:sldId id="320" r:id="rId51"/>
    <p:sldId id="321" r:id="rId52"/>
    <p:sldId id="324" r:id="rId53"/>
    <p:sldId id="322" r:id="rId54"/>
    <p:sldId id="323" r:id="rId55"/>
    <p:sldId id="327" r:id="rId56"/>
    <p:sldId id="325" r:id="rId57"/>
    <p:sldId id="329" r:id="rId58"/>
    <p:sldId id="328" r:id="rId59"/>
    <p:sldId id="332" r:id="rId60"/>
    <p:sldId id="395" r:id="rId61"/>
    <p:sldId id="396" r:id="rId62"/>
    <p:sldId id="377" r:id="rId63"/>
    <p:sldId id="392" r:id="rId64"/>
    <p:sldId id="391" r:id="rId65"/>
    <p:sldId id="389" r:id="rId66"/>
    <p:sldId id="331" r:id="rId67"/>
    <p:sldId id="333" r:id="rId68"/>
    <p:sldId id="345" r:id="rId69"/>
    <p:sldId id="347" r:id="rId70"/>
    <p:sldId id="381" r:id="rId71"/>
    <p:sldId id="384" r:id="rId72"/>
    <p:sldId id="382" r:id="rId73"/>
    <p:sldId id="388" r:id="rId74"/>
    <p:sldId id="383" r:id="rId75"/>
    <p:sldId id="346" r:id="rId76"/>
    <p:sldId id="393" r:id="rId77"/>
    <p:sldId id="350" r:id="rId78"/>
    <p:sldId id="352" r:id="rId79"/>
    <p:sldId id="353" r:id="rId80"/>
    <p:sldId id="334" r:id="rId81"/>
    <p:sldId id="371" r:id="rId82"/>
    <p:sldId id="372" r:id="rId83"/>
    <p:sldId id="373" r:id="rId84"/>
    <p:sldId id="374" r:id="rId85"/>
    <p:sldId id="375" r:id="rId8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13" autoAdjust="0"/>
    <p:restoredTop sz="94660"/>
  </p:normalViewPr>
  <p:slideViewPr>
    <p:cSldViewPr>
      <p:cViewPr varScale="1">
        <p:scale>
          <a:sx n="62" d="100"/>
          <a:sy n="62" d="100"/>
        </p:scale>
        <p:origin x="-3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F68F5-74B6-4434-A885-80DE85B36489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997FF-FCF5-457C-B387-44A49A05B3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955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97FF-FCF5-457C-B387-44A49A05B33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4905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D6B3B-8120-4283-AA70-03F071610266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40F11-9506-4D9A-8C14-D6A52E949803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DE5A4-C24F-4C36-BF3F-318F32560EF4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DFAD4-1C90-4346-B522-40F9CBC74A95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B90A4-B5A6-40B0-9315-F0777B0B831A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66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B33DE-AEE1-49E4-9D92-8FD7030633DB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74362-6DBE-4A61-ACD9-06658CEBA0ED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CB6DA-188F-46B7-9B2F-4F0BD74E92DD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B1822-AFAD-4D09-87B1-54A85CD71524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CEC73-8E9B-43AD-AF08-151BDE2BF058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105165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C00B3-64B8-47B4-8D97-89CBA7C1B863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EB0F0-2D00-40EA-B637-E1DA90593F29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F99B4-CE58-4F02-83D3-0C8DB302B2E6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A88311-537B-4206-8B07-3813CC97F046}" type="slidenum">
              <a:rPr lang="it-IT" smtClean="0">
                <a:latin typeface="Arial" pitchFamily="34" charset="0"/>
              </a:rPr>
              <a:pPr>
                <a:defRPr/>
              </a:pPr>
              <a:t>30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1319213" y="877888"/>
            <a:ext cx="4221162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F37B1-F121-4C5A-A00D-1C5483A372A7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700088"/>
            <a:ext cx="4578350" cy="3433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82"/>
            <a:ext cx="5029200" cy="41334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66F16-3933-4B70-A409-D433421B3F03}" type="slidenum">
              <a:rPr lang="it-IT" altLang="it-IT"/>
              <a:pPr/>
              <a:t>38</a:t>
            </a:fld>
            <a:endParaRPr lang="it-IT" altLang="it-IT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700088"/>
            <a:ext cx="4578350" cy="3433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82"/>
            <a:ext cx="5029200" cy="41334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8D232-77D3-4966-94B3-4F33F369BB3A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700088"/>
            <a:ext cx="4578350" cy="3433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82"/>
            <a:ext cx="5029200" cy="41334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091AE-036D-4F45-98D4-9775640D9702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FECA0-22F0-4297-BA42-2CAC344C5060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5FD33-4CA1-4B09-A11C-C6021FB3234A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21CA8-A792-4BDB-BDBB-3B3B87AF35F4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299010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1F856-F003-493E-8F03-8627F12813E1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BF7BB-0C2F-49FA-887B-CA7C517E8755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5814E-59EF-4E24-BAEF-5C3351E9845C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744-E613-42A7-8AC1-6B67DA3C88C2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789E-BE43-48DB-ACC9-112B178BB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744-E613-42A7-8AC1-6B67DA3C88C2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789E-BE43-48DB-ACC9-112B178BB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744-E613-42A7-8AC1-6B67DA3C88C2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789E-BE43-48DB-ACC9-112B178BB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6E0E12-9BAA-4015-9C05-391640728A77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74896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744-E613-42A7-8AC1-6B67DA3C88C2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789E-BE43-48DB-ACC9-112B178BB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744-E613-42A7-8AC1-6B67DA3C88C2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789E-BE43-48DB-ACC9-112B178BB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744-E613-42A7-8AC1-6B67DA3C88C2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789E-BE43-48DB-ACC9-112B178BB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744-E613-42A7-8AC1-6B67DA3C88C2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789E-BE43-48DB-ACC9-112B178BB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744-E613-42A7-8AC1-6B67DA3C88C2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789E-BE43-48DB-ACC9-112B178BB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744-E613-42A7-8AC1-6B67DA3C88C2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789E-BE43-48DB-ACC9-112B178BB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744-E613-42A7-8AC1-6B67DA3C88C2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789E-BE43-48DB-ACC9-112B178BB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744-E613-42A7-8AC1-6B67DA3C88C2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4B789E-BE43-48DB-ACC9-112B178BB2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122744-E613-42A7-8AC1-6B67DA3C88C2}" type="datetimeFigureOut">
              <a:rPr lang="it-IT" smtClean="0"/>
              <a:pPr/>
              <a:t>17/06/2015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4B789E-BE43-48DB-ACC9-112B178BB216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1048" cy="2561456"/>
          </a:xfrm>
        </p:spPr>
        <p:txBody>
          <a:bodyPr/>
          <a:lstStyle/>
          <a:p>
            <a:r>
              <a:rPr lang="it-IT" dirty="0" smtClean="0"/>
              <a:t>BES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4365104"/>
            <a:ext cx="7927032" cy="616032"/>
          </a:xfrm>
        </p:spPr>
        <p:txBody>
          <a:bodyPr>
            <a:normAutofit fontScale="70000" lnSpcReduction="20000"/>
          </a:bodyPr>
          <a:lstStyle/>
          <a:p>
            <a:r>
              <a:rPr lang="it-IT" dirty="0" err="1" smtClean="0"/>
              <a:t>Dott</a:t>
            </a:r>
            <a:r>
              <a:rPr lang="it-IT" dirty="0" smtClean="0"/>
              <a:t> Barbara </a:t>
            </a:r>
            <a:r>
              <a:rPr lang="it-IT" dirty="0" err="1" smtClean="0"/>
              <a:t>Pignatti</a:t>
            </a:r>
            <a:endParaRPr lang="it-IT" dirty="0" smtClean="0"/>
          </a:p>
          <a:p>
            <a:r>
              <a:rPr lang="it-IT" dirty="0"/>
              <a:t>P</a:t>
            </a:r>
            <a:r>
              <a:rPr lang="it-IT" dirty="0" smtClean="0"/>
              <a:t>sicologa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211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>
            <a:normAutofit lnSpcReduction="10000"/>
          </a:bodyPr>
          <a:lstStyle/>
          <a:p>
            <a:r>
              <a:rPr lang="it-IT" altLang="it-IT" sz="2800" dirty="0"/>
              <a:t>Nella categoria basso rendimento scolastico vengono inseriti i soggetti con un funzionamento cognitivo al limite della norma (borderline cognitivo) </a:t>
            </a:r>
          </a:p>
          <a:p>
            <a:r>
              <a:rPr lang="it-IT" altLang="it-IT" sz="2800" dirty="0" smtClean="0"/>
              <a:t>Soggetti con basso </a:t>
            </a:r>
            <a:r>
              <a:rPr lang="it-IT" altLang="it-IT" sz="2800" dirty="0"/>
              <a:t>livello socioculturale : livello istruzione genitori, zona di residenza, appartenenza a minoranze etniche e/o linguistiche, importanza data al processo di apprendimento, </a:t>
            </a:r>
          </a:p>
          <a:p>
            <a:r>
              <a:rPr lang="it-IT" altLang="it-IT" sz="2800" dirty="0" smtClean="0"/>
              <a:t>Soggetti con problemi di </a:t>
            </a:r>
            <a:r>
              <a:rPr lang="it-IT" altLang="it-IT" sz="2800" dirty="0"/>
              <a:t>personalità: cause emotive-motivazionali, difficoltà di relazione con i coetanei e adulti.</a:t>
            </a:r>
          </a:p>
        </p:txBody>
      </p:sp>
    </p:spTree>
    <p:extLst>
      <p:ext uri="{BB962C8B-B14F-4D97-AF65-F5344CB8AC3E}">
        <p14:creationId xmlns:p14="http://schemas.microsoft.com/office/powerpoint/2010/main" xmlns="" val="32085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Disturbo specifico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 Disturbi Specifici dell’Apprendimento </a:t>
            </a:r>
            <a:r>
              <a:rPr lang="it-IT" dirty="0" smtClean="0"/>
              <a:t>colpiscono  l’ambito della lettura</a:t>
            </a:r>
            <a:r>
              <a:rPr lang="it-IT" dirty="0"/>
              <a:t>, scrittura </a:t>
            </a:r>
            <a:r>
              <a:rPr lang="it-IT" dirty="0" smtClean="0"/>
              <a:t>e </a:t>
            </a:r>
            <a:r>
              <a:rPr lang="it-IT" dirty="0"/>
              <a:t>calcolo, anche se nella pratica clinica è più frequente incontrare l’associazione di più deficit (ad esempio disturbo specifico di lettura, chiamato anche Dislessia, e specifico di scrittura). </a:t>
            </a:r>
            <a:r>
              <a:rPr lang="it-IT" dirty="0" smtClean="0"/>
              <a:t>Si </a:t>
            </a:r>
            <a:r>
              <a:rPr lang="it-IT" dirty="0"/>
              <a:t>tratta </a:t>
            </a:r>
            <a:r>
              <a:rPr lang="it-IT" dirty="0" smtClean="0"/>
              <a:t>di </a:t>
            </a:r>
            <a:r>
              <a:rPr lang="it-IT" dirty="0"/>
              <a:t>disturbi distinti, ognuno con una propria </a:t>
            </a:r>
            <a:r>
              <a:rPr lang="it-IT" dirty="0" smtClean="0"/>
              <a:t>fisionomia. Si </a:t>
            </a:r>
            <a:r>
              <a:rPr lang="it-IT" dirty="0"/>
              <a:t>manifestano in presenza di capacità cognitive adeguate, in assenza di patologie neurologiche e di deficit sensoriali, ma possono costituire una limitazione importante per alcune attività della vita quotidiana.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58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it-IT" altLang="it-IT" sz="3200" b="0" dirty="0">
                <a:cs typeface="Times New Roman" charset="0"/>
              </a:rPr>
              <a:t>I </a:t>
            </a:r>
            <a:r>
              <a:rPr lang="it-IT" altLang="it-IT" sz="3200" b="0" dirty="0" smtClean="0">
                <a:cs typeface="Times New Roman" charset="0"/>
              </a:rPr>
              <a:t>BAMBINI CON DSA  </a:t>
            </a:r>
            <a:r>
              <a:rPr lang="it-IT" altLang="it-IT" sz="3200" b="0" dirty="0">
                <a:cs typeface="Times New Roman" charset="0"/>
              </a:rPr>
              <a:t>PRESENTANO </a:t>
            </a:r>
            <a:r>
              <a:rPr lang="it-IT" altLang="it-IT" sz="3200" b="0" dirty="0" smtClean="0">
                <a:cs typeface="Times New Roman" charset="0"/>
              </a:rPr>
              <a:t>COMUNEMENTE</a:t>
            </a:r>
            <a:endParaRPr lang="it-IT" altLang="it-IT" sz="3200" b="0" dirty="0">
              <a:cs typeface="Times New Roman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b="1" dirty="0">
                <a:cs typeface="Times New Roman" charset="0"/>
              </a:rPr>
              <a:t>	NORMALE QUOZIENTE INTELLETTIVO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b="1" dirty="0"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b="1" dirty="0">
                <a:cs typeface="Times New Roman" charset="0"/>
              </a:rPr>
              <a:t>	LETTURA AD ALTA VOCE MOLTO STENTATA	(LENTA E A VOLTE SCORRETTA)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dirty="0"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b="1" dirty="0">
                <a:cs typeface="Times New Roman" charset="0"/>
              </a:rPr>
              <a:t>    DIFFICOLTA’ ORTOGRAFICHE NELLA SCRITTURA </a:t>
            </a:r>
            <a:endParaRPr lang="it-IT" altLang="it-IT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it-IT" alt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353861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28600"/>
            <a:ext cx="7696200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it-IT" altLang="it-IT" b="1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it-IT" altLang="it-IT" sz="2400" b="1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b="1" dirty="0" smtClean="0">
                <a:cs typeface="Times New Roman" charset="0"/>
              </a:rPr>
              <a:t>DIFFICOLTA</a:t>
            </a:r>
            <a:r>
              <a:rPr lang="it-IT" altLang="it-IT" sz="2400" b="1" dirty="0">
                <a:cs typeface="Times New Roman" charset="0"/>
              </a:rPr>
              <a:t>’ NELLA SCRITTURA E        LETTURA DEI NUMERI</a:t>
            </a:r>
            <a:endParaRPr lang="it-IT" altLang="it-IT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it-IT" altLang="it-IT" sz="2400" b="1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b="1" dirty="0">
                <a:cs typeface="Times New Roman" charset="0"/>
              </a:rPr>
              <a:t>DIFFICOLTA’ NELL’APPRENDIMENTO </a:t>
            </a:r>
            <a:r>
              <a:rPr lang="it-IT" altLang="it-IT" sz="2400" b="1" dirty="0" smtClean="0">
                <a:cs typeface="Times New Roman" charset="0"/>
              </a:rPr>
              <a:t>DELLE </a:t>
            </a:r>
            <a:r>
              <a:rPr lang="it-IT" altLang="it-IT" sz="2400" b="1" dirty="0">
                <a:cs typeface="Times New Roman" charset="0"/>
              </a:rPr>
              <a:t>TABELLINE E DEL CALCOLO MENTALE</a:t>
            </a:r>
            <a:endParaRPr lang="it-IT" altLang="it-IT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it-IT" altLang="it-IT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b="1" dirty="0">
                <a:cs typeface="Times New Roman" charset="0"/>
              </a:rPr>
              <a:t> DIFFICOLTA’ NEGLI ALGORITMI DEL CALCOLO ARITMETICO o ERRORI DI CONTEGGIO</a:t>
            </a:r>
            <a:endParaRPr lang="it-IT" altLang="it-IT" sz="2400" dirty="0"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b="1" dirty="0">
                <a:cs typeface="Times New Roman" charset="0"/>
              </a:rPr>
              <a:t>A VOLTE SONO PRESENTI ALCUNE  DIFFICOLTA’ DI ESPOSIZIONE ORALE (Accesso lessicale e memorizzazione termini difficili e/o specifici)</a:t>
            </a:r>
            <a:endParaRPr lang="it-IT" altLang="it-IT" sz="2400" dirty="0"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b="1" dirty="0">
                <a:cs typeface="Times New Roman" charset="0"/>
              </a:rPr>
              <a:t>A VOLTE SONO PRESENTI INSTABILITA’ MOTORIA E DISTURBI DI ATTENZIONE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8617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1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1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1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1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1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1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1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1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1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1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1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800" b="1" dirty="0">
                <a:cs typeface="Times New Roman" charset="0"/>
              </a:rPr>
              <a:t>DIFFICOLTA’ AD APPRENDERE UNA LINGUA STRANIERA </a:t>
            </a:r>
            <a:endParaRPr lang="it-IT" altLang="it-IT" sz="2800" b="1" dirty="0" smtClean="0">
              <a:cs typeface="Times New Roman" charset="0"/>
            </a:endParaRPr>
          </a:p>
          <a:p>
            <a:pPr marL="0" indent="0">
              <a:buNone/>
            </a:pPr>
            <a:endParaRPr lang="it-IT" altLang="it-IT" sz="2800" b="1" dirty="0">
              <a:cs typeface="Times New Roman" charset="0"/>
            </a:endParaRPr>
          </a:p>
          <a:p>
            <a:pPr marL="0" indent="0">
              <a:buNone/>
            </a:pPr>
            <a:endParaRPr lang="it-IT" altLang="it-IT" sz="2800" b="1" dirty="0">
              <a:cs typeface="Times New Roman" charset="0"/>
            </a:endParaRPr>
          </a:p>
          <a:p>
            <a:r>
              <a:rPr lang="it-IT" altLang="it-IT" sz="2800" b="1" dirty="0">
                <a:cs typeface="Times New Roman" charset="0"/>
              </a:rPr>
              <a:t>SPESSO MOSTRANO DIFFICOLTA’ NEL RICONOSCERE LE CARATTERISTICHE MORFOLOGICHE DELLA LINGUA ITALIANA.</a:t>
            </a:r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22883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77724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altLang="it-IT" sz="1600" dirty="0" smtClean="0">
                <a:cs typeface="Times New Roman" charset="0"/>
              </a:rPr>
              <a:t>IL  </a:t>
            </a:r>
            <a:r>
              <a:rPr lang="it-IT" altLang="it-IT" sz="1600" b="1" dirty="0" smtClean="0">
                <a:cs typeface="Times New Roman" charset="0"/>
              </a:rPr>
              <a:t>DSA</a:t>
            </a:r>
            <a:r>
              <a:rPr lang="it-IT" altLang="it-IT" sz="1600" dirty="0" smtClean="0">
                <a:cs typeface="Times New Roman" charset="0"/>
              </a:rPr>
              <a:t>  </a:t>
            </a:r>
            <a:r>
              <a:rPr lang="it-IT" altLang="it-IT" sz="1600" dirty="0">
                <a:cs typeface="Times New Roman" charset="0"/>
              </a:rPr>
              <a:t>E’ PRESENTE QUANDO </a:t>
            </a:r>
            <a:r>
              <a:rPr lang="it-IT" altLang="it-IT" sz="1600" b="1" i="1" dirty="0">
                <a:cs typeface="Times New Roman" charset="0"/>
              </a:rPr>
              <a:t>L’AUTOMATIZZAZIONE</a:t>
            </a:r>
            <a:endParaRPr lang="it-IT" altLang="it-IT" sz="1600" dirty="0"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1600" b="1" i="1" dirty="0">
                <a:cs typeface="Times New Roman" charset="0"/>
              </a:rPr>
              <a:t> </a:t>
            </a:r>
            <a:endParaRPr lang="it-IT" altLang="it-IT" sz="16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it-IT" altLang="it-IT" sz="1600" dirty="0">
                <a:cs typeface="Times New Roman" charset="0"/>
              </a:rPr>
              <a:t>DELL’IDENTIFICAZIONE DELLA PAROLA (LETTURA) E  / O DELLA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1600" dirty="0">
                <a:cs typeface="Times New Roman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it-IT" altLang="it-IT" sz="1600" dirty="0">
                <a:cs typeface="Times New Roman" charset="0"/>
              </a:rPr>
              <a:t>SCRITTURA NON SI SVILUPPA, O SI SVILUPPA IN MANIERA MOLTO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1600" dirty="0">
                <a:cs typeface="Times New Roman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it-IT" altLang="it-IT" sz="1600" dirty="0">
                <a:cs typeface="Times New Roman" charset="0"/>
              </a:rPr>
              <a:t>INCOMPLETA, O CON GRANDI DIFFICOLTA’.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sz="1600" dirty="0"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sz="1600" dirty="0">
              <a:cs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1600" dirty="0">
                <a:cs typeface="Times New Roman" charset="0"/>
              </a:rPr>
              <a:t>  </a:t>
            </a:r>
          </a:p>
          <a:p>
            <a:pPr>
              <a:lnSpc>
                <a:spcPct val="90000"/>
              </a:lnSpc>
            </a:pPr>
            <a:r>
              <a:rPr lang="it-IT" altLang="it-IT" sz="1600" dirty="0">
                <a:cs typeface="Times New Roman" charset="0"/>
              </a:rPr>
              <a:t>IL TERMINE </a:t>
            </a:r>
            <a:r>
              <a:rPr lang="it-IT" altLang="it-IT" sz="1600" b="1" i="1" dirty="0">
                <a:cs typeface="Times New Roman" charset="0"/>
              </a:rPr>
              <a:t>AUTOMATIZZAZIONE  </a:t>
            </a:r>
            <a:r>
              <a:rPr lang="it-IT" altLang="it-IT" sz="1600" dirty="0">
                <a:cs typeface="Times New Roman" charset="0"/>
              </a:rPr>
              <a:t>ESPRIME LA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1600" dirty="0">
                <a:cs typeface="Times New Roman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it-IT" altLang="it-IT" sz="1600" dirty="0">
                <a:cs typeface="Times New Roman" charset="0"/>
              </a:rPr>
              <a:t>STABILIZZAZIONE DI UN PROCESSO AUTOMATICO CARATTERIZZATO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1600" dirty="0">
                <a:cs typeface="Times New Roman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it-IT" altLang="it-IT" sz="1600" dirty="0">
                <a:cs typeface="Times New Roman" charset="0"/>
              </a:rPr>
              <a:t>DA UN ALTO GRADO DI VELOCITA’ E ACCURATEZZA. E’ REALIZZATO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1600" dirty="0">
                <a:cs typeface="Times New Roman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it-IT" altLang="it-IT" sz="1600" dirty="0">
                <a:cs typeface="Times New Roman" charset="0"/>
              </a:rPr>
              <a:t>INCONSCIAMENTE, RICHIEDE MINIMO IMPEGNO ATTENTIVO ED E’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1600" dirty="0">
                <a:cs typeface="Times New Roman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it-IT" altLang="it-IT" sz="1600" dirty="0">
                <a:cs typeface="Times New Roman" charset="0"/>
              </a:rPr>
              <a:t>DIFFICILE DA SOPPRIMERE, DA IGNORARE E DA INFLUENZARE</a:t>
            </a:r>
          </a:p>
        </p:txBody>
      </p:sp>
    </p:spTree>
    <p:extLst>
      <p:ext uri="{BB962C8B-B14F-4D97-AF65-F5344CB8AC3E}">
        <p14:creationId xmlns:p14="http://schemas.microsoft.com/office/powerpoint/2010/main" xmlns="" val="24447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Criterio per dislessia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it-IT" altLang="it-IT">
                <a:cs typeface="Times New Roman" charset="0"/>
              </a:rPr>
              <a:t>E’ considerata significativa la difficoltà di lettura quando la capacità di decodifica corrisponde a quella di un lettore con due anni in meno di scolarizzazione.  </a:t>
            </a:r>
          </a:p>
          <a:p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xmlns="" val="22015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7776864" cy="3672408"/>
          </a:xfrm>
        </p:spPr>
        <p:txBody>
          <a:bodyPr>
            <a:normAutofit/>
          </a:bodyPr>
          <a:lstStyle/>
          <a:p>
            <a:pPr algn="just"/>
            <a:r>
              <a:rPr lang="it-IT" altLang="it-IT" dirty="0">
                <a:cs typeface="Times New Roman" charset="0"/>
              </a:rPr>
              <a:t>SPESSO IL DISTURBO DI LETTURA SI ACCOMPAGNA A DIFFICOLTA’ NELLA SCRITTURA, NEI PROCESSI DI LETTO </a:t>
            </a:r>
            <a:r>
              <a:rPr lang="it-IT" altLang="it-IT" dirty="0" smtClean="0">
                <a:cs typeface="Times New Roman" charset="0"/>
              </a:rPr>
              <a:t>SCRITTURA DEL </a:t>
            </a:r>
            <a:r>
              <a:rPr lang="it-IT" altLang="it-IT" dirty="0">
                <a:cs typeface="Times New Roman" charset="0"/>
              </a:rPr>
              <a:t>NUMERO E  NELL’ESECUZIONE DI CALCOLI A MENTE E SCRITTI.</a:t>
            </a:r>
          </a:p>
          <a:p>
            <a:pPr algn="just">
              <a:buFont typeface="Wingdings" pitchFamily="2" charset="2"/>
              <a:buNone/>
            </a:pPr>
            <a:endParaRPr lang="it-IT" altLang="it-IT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1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Disortografia 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35163"/>
            <a:ext cx="7772400" cy="259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/>
              <a:t>Ci si riferisce alla difficoltà di tradurre correttamente i suoni che compongono le parole in simboli grafici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b="1">
                <a:cs typeface="Times New Roman" charset="0"/>
              </a:rPr>
              <a:t/>
            </a:r>
            <a:br>
              <a:rPr lang="it-IT" altLang="it-IT" b="1">
                <a:cs typeface="Times New Roman" charset="0"/>
              </a:rPr>
            </a:br>
            <a:endParaRPr lang="it-IT" altLang="it-IT" b="1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1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Discalculia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r>
              <a:rPr lang="it-IT" altLang="it-IT"/>
              <a:t>Definisce difficoltà nei compiti numerici ed aritmetici di base, ad esempio leggere e scrivere correttamente i numeri o eseguire semplici calcoli a mente con sufficiente rapidità e precisione </a:t>
            </a:r>
            <a:r>
              <a:rPr lang="it-IT" altLang="it-IT" sz="2000"/>
              <a:t>(Biancardi,Mariani e Pieretti, 2003) </a:t>
            </a:r>
          </a:p>
          <a:p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xmlns="" val="30810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scuola </a:t>
            </a:r>
            <a:r>
              <a:rPr lang="it-IT" dirty="0"/>
              <a:t>deve promuovere il successo formativo  di tutti gli </a:t>
            </a:r>
            <a:r>
              <a:rPr lang="it-IT" dirty="0" smtClean="0"/>
              <a:t>alunni</a:t>
            </a:r>
            <a:endParaRPr lang="it-IT" dirty="0"/>
          </a:p>
          <a:p>
            <a:r>
              <a:rPr lang="it-IT" dirty="0" smtClean="0"/>
              <a:t>valorizzando </a:t>
            </a:r>
            <a:r>
              <a:rPr lang="it-IT" dirty="0"/>
              <a:t>le diversità  </a:t>
            </a:r>
            <a:endParaRPr lang="it-IT" dirty="0" smtClean="0"/>
          </a:p>
          <a:p>
            <a:r>
              <a:rPr lang="it-IT" dirty="0" smtClean="0"/>
              <a:t>promuovendo </a:t>
            </a:r>
            <a:r>
              <a:rPr lang="it-IT" dirty="0"/>
              <a:t>le potenzialità di ciascuno (DPR 275/99 Autonomia Scolastica e segg.) 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0153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Conseguenze secondarie possono includere problemi di comprensione nella lettura e una ridotta pratica nella lettura, che può impedire la crescita del vocabolario e della conoscenza generale.</a:t>
            </a:r>
          </a:p>
        </p:txBody>
      </p:sp>
    </p:spTree>
    <p:extLst>
      <p:ext uri="{BB962C8B-B14F-4D97-AF65-F5344CB8AC3E}">
        <p14:creationId xmlns:p14="http://schemas.microsoft.com/office/powerpoint/2010/main" xmlns="" val="4003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Text Box 1026"/>
          <p:cNvSpPr txBox="1">
            <a:spLocks noChangeArrowheads="1"/>
          </p:cNvSpPr>
          <p:nvPr/>
        </p:nvSpPr>
        <p:spPr bwMode="auto">
          <a:xfrm>
            <a:off x="381000" y="533400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4000">
                <a:solidFill>
                  <a:schemeClr val="tx2"/>
                </a:solidFill>
              </a:rPr>
              <a:t>Differenza con il Ritardo di Apprendimento</a:t>
            </a:r>
          </a:p>
        </p:txBody>
      </p:sp>
      <p:sp>
        <p:nvSpPr>
          <p:cNvPr id="570371" name="Text Box 1027"/>
          <p:cNvSpPr txBox="1">
            <a:spLocks noChangeArrowheads="1"/>
          </p:cNvSpPr>
          <p:nvPr/>
        </p:nvSpPr>
        <p:spPr bwMode="auto">
          <a:xfrm>
            <a:off x="609600" y="2514600"/>
            <a:ext cx="8077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>
                <a:solidFill>
                  <a:schemeClr val="tx2"/>
                </a:solidFill>
              </a:rPr>
              <a:t>Nella dislessia il processo di transcodifica </a:t>
            </a:r>
            <a:r>
              <a:rPr lang="it-IT" altLang="it-IT" sz="3600" i="1">
                <a:solidFill>
                  <a:schemeClr val="tx2"/>
                </a:solidFill>
              </a:rPr>
              <a:t>rimane</a:t>
            </a:r>
            <a:r>
              <a:rPr lang="it-IT" altLang="it-IT" sz="3600">
                <a:solidFill>
                  <a:schemeClr val="tx2"/>
                </a:solidFill>
              </a:rPr>
              <a:t> un processo molto lento e faticoso, con la presenza di </a:t>
            </a:r>
            <a:r>
              <a:rPr lang="it-IT" altLang="it-IT" sz="3600" i="1">
                <a:solidFill>
                  <a:schemeClr val="tx2"/>
                </a:solidFill>
              </a:rPr>
              <a:t>errori</a:t>
            </a:r>
            <a:r>
              <a:rPr lang="it-IT" altLang="it-IT" sz="3600">
                <a:solidFill>
                  <a:schemeClr val="tx2"/>
                </a:solidFill>
              </a:rPr>
              <a:t> frequenti e con la conseguente </a:t>
            </a:r>
            <a:r>
              <a:rPr lang="it-IT" altLang="it-IT" sz="3600" i="1">
                <a:solidFill>
                  <a:schemeClr val="tx2"/>
                </a:solidFill>
              </a:rPr>
              <a:t>difficoltà a riconoscere</a:t>
            </a:r>
            <a:r>
              <a:rPr lang="it-IT" altLang="it-IT" sz="3600">
                <a:solidFill>
                  <a:schemeClr val="tx2"/>
                </a:solidFill>
              </a:rPr>
              <a:t> le parole presentate in forma scritta</a:t>
            </a:r>
          </a:p>
        </p:txBody>
      </p:sp>
    </p:spTree>
    <p:extLst>
      <p:ext uri="{BB962C8B-B14F-4D97-AF65-F5344CB8AC3E}">
        <p14:creationId xmlns:p14="http://schemas.microsoft.com/office/powerpoint/2010/main" xmlns="" val="32227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DISLESSIA ACQUISITA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 dirty="0"/>
          </a:p>
          <a:p>
            <a:r>
              <a:rPr lang="it-IT" altLang="it-IT" dirty="0"/>
              <a:t>Nasce da una lesione neurologica provocata da patologie del sistema nervoso centrale o da eventi traumatici che determinano la perdita o la sensibile riduzione della capacità di leggere e scrivere in una persone che prima dell’evento era in grado di farlo correttamente</a:t>
            </a:r>
          </a:p>
        </p:txBody>
      </p:sp>
    </p:spTree>
    <p:extLst>
      <p:ext uri="{BB962C8B-B14F-4D97-AF65-F5344CB8AC3E}">
        <p14:creationId xmlns:p14="http://schemas.microsoft.com/office/powerpoint/2010/main" xmlns="" val="2196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smtClean="0"/>
              <a:t>Il funzionamento cognitivo </a:t>
            </a:r>
            <a:r>
              <a:rPr lang="it-IT" altLang="it-IT" dirty="0"/>
              <a:t>borderline   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it-IT" altLang="it-IT"/>
              <a:t>Rappresenta quella “categoria diagnostica” che raccoglie un quoziente intellettivo compreso tra 70 e 85.</a:t>
            </a:r>
          </a:p>
        </p:txBody>
      </p:sp>
    </p:spTree>
    <p:extLst>
      <p:ext uri="{BB962C8B-B14F-4D97-AF65-F5344CB8AC3E}">
        <p14:creationId xmlns:p14="http://schemas.microsoft.com/office/powerpoint/2010/main" xmlns="" val="11893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GRAFF"/>
          <p:cNvPicPr>
            <a:picLocks noChangeAspect="1" noChangeArrowheads="1"/>
          </p:cNvPicPr>
          <p:nvPr/>
        </p:nvPicPr>
        <p:blipFill>
          <a:blip r:embed="rId3">
            <a:lum bright="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077200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40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Epidemiologia 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it-IT" altLang="it-IT" dirty="0">
                <a:cs typeface="Times New Roman" charset="0"/>
              </a:rPr>
              <a:t>I pochi dati epidemiologici raccolti parlano di una prevalenza intorno al </a:t>
            </a:r>
            <a:r>
              <a:rPr lang="it-IT" altLang="it-IT" dirty="0" smtClean="0">
                <a:cs typeface="Times New Roman" charset="0"/>
              </a:rPr>
              <a:t>2,5%. </a:t>
            </a:r>
            <a:r>
              <a:rPr lang="it-IT" altLang="it-IT" dirty="0" smtClean="0"/>
              <a:t>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18576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Cause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 dirty="0" smtClean="0"/>
          </a:p>
          <a:p>
            <a:endParaRPr lang="it-IT" altLang="it-IT" dirty="0"/>
          </a:p>
          <a:p>
            <a:r>
              <a:rPr lang="it-IT" altLang="it-IT" dirty="0" smtClean="0"/>
              <a:t>Sociali </a:t>
            </a:r>
            <a:r>
              <a:rPr lang="it-IT" altLang="it-IT" dirty="0"/>
              <a:t>vs costituzionali</a:t>
            </a:r>
          </a:p>
        </p:txBody>
      </p:sp>
    </p:spTree>
    <p:extLst>
      <p:ext uri="{BB962C8B-B14F-4D97-AF65-F5344CB8AC3E}">
        <p14:creationId xmlns:p14="http://schemas.microsoft.com/office/powerpoint/2010/main" xmlns="" val="18497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/>
              <a:t>Difficoltà aspecifiche di apprendimento  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altLang="it-IT" sz="2800" dirty="0">
                <a:cs typeface="Times New Roman" charset="0"/>
              </a:rPr>
              <a:t>Presentano difficoltà nella comprensione orale e del testo scritto tanto più essa si fa astratta (es. dalla 3° primaria). Difficoltà di metalinguaggio (es. metafore)</a:t>
            </a:r>
          </a:p>
          <a:p>
            <a:pPr>
              <a:lnSpc>
                <a:spcPct val="90000"/>
              </a:lnSpc>
            </a:pPr>
            <a:r>
              <a:rPr lang="it-IT" altLang="it-IT" sz="2800" dirty="0">
                <a:cs typeface="Times New Roman" charset="0"/>
              </a:rPr>
              <a:t>Difficoltà nel </a:t>
            </a:r>
            <a:r>
              <a:rPr lang="it-IT" altLang="it-IT" sz="2800" dirty="0" err="1">
                <a:cs typeface="Times New Roman" charset="0"/>
              </a:rPr>
              <a:t>problem</a:t>
            </a:r>
            <a:r>
              <a:rPr lang="it-IT" altLang="it-IT" sz="2800" dirty="0">
                <a:cs typeface="Times New Roman" charset="0"/>
              </a:rPr>
              <a:t> </a:t>
            </a:r>
            <a:r>
              <a:rPr lang="it-IT" altLang="it-IT" sz="2800" dirty="0" err="1">
                <a:cs typeface="Times New Roman" charset="0"/>
              </a:rPr>
              <a:t>solving</a:t>
            </a:r>
            <a:r>
              <a:rPr lang="it-IT" altLang="it-IT" sz="2800" dirty="0">
                <a:cs typeface="Times New Roman" charset="0"/>
              </a:rPr>
              <a:t> e nei compiti logici matematici. </a:t>
            </a:r>
          </a:p>
          <a:p>
            <a:pPr>
              <a:lnSpc>
                <a:spcPct val="90000"/>
              </a:lnSpc>
            </a:pPr>
            <a:r>
              <a:rPr lang="it-IT" altLang="it-IT" sz="2800" dirty="0">
                <a:cs typeface="Times New Roman" charset="0"/>
              </a:rPr>
              <a:t>Scarse abilità metacognitive </a:t>
            </a:r>
          </a:p>
          <a:p>
            <a:pPr>
              <a:lnSpc>
                <a:spcPct val="90000"/>
              </a:lnSpc>
            </a:pPr>
            <a:r>
              <a:rPr lang="it-IT" altLang="it-IT" sz="2800" dirty="0">
                <a:cs typeface="Times New Roman" charset="0"/>
              </a:rPr>
              <a:t>Il profilo cognitivo è omogeneo. Talvolta la Scala Verbale è più alta in conseguenza all’ambiente sociale.</a:t>
            </a:r>
          </a:p>
          <a:p>
            <a:pPr>
              <a:lnSpc>
                <a:spcPct val="90000"/>
              </a:lnSpc>
            </a:pPr>
            <a:r>
              <a:rPr lang="it-IT" altLang="it-IT" sz="2800" dirty="0">
                <a:cs typeface="Times New Roman" charset="0"/>
              </a:rPr>
              <a:t>Difficoltà di memoria e attenzione e nelle abilità strumentali in misura variabile  </a:t>
            </a:r>
          </a:p>
        </p:txBody>
      </p:sp>
    </p:spTree>
    <p:extLst>
      <p:ext uri="{BB962C8B-B14F-4D97-AF65-F5344CB8AC3E}">
        <p14:creationId xmlns:p14="http://schemas.microsoft.com/office/powerpoint/2010/main" xmlns="" val="36625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Difficoltà psicologiche 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altLang="it-IT" sz="2800" dirty="0">
                <a:cs typeface="Times New Roman" charset="0"/>
              </a:rPr>
              <a:t>Sono soggetti a rischio sul piano psicopatologico.</a:t>
            </a:r>
          </a:p>
          <a:p>
            <a:r>
              <a:rPr lang="it-IT" altLang="it-IT" sz="2800" dirty="0">
                <a:cs typeface="Times New Roman" charset="0"/>
              </a:rPr>
              <a:t>Disturbi </a:t>
            </a:r>
            <a:r>
              <a:rPr lang="it-IT" altLang="it-IT" sz="2800" dirty="0" err="1">
                <a:cs typeface="Times New Roman" charset="0"/>
              </a:rPr>
              <a:t>internalizzati</a:t>
            </a:r>
            <a:r>
              <a:rPr lang="it-IT" altLang="it-IT" sz="2800" dirty="0">
                <a:cs typeface="Times New Roman" charset="0"/>
              </a:rPr>
              <a:t> (es ansia, depressione) </a:t>
            </a:r>
          </a:p>
          <a:p>
            <a:r>
              <a:rPr lang="it-IT" altLang="it-IT" sz="2800" dirty="0">
                <a:cs typeface="Times New Roman" charset="0"/>
              </a:rPr>
              <a:t>Sfiducia nel proprio “</a:t>
            </a:r>
            <a:r>
              <a:rPr lang="it-IT" altLang="it-IT" sz="2800" dirty="0" err="1">
                <a:cs typeface="Times New Roman" charset="0"/>
              </a:rPr>
              <a:t>Sè</a:t>
            </a:r>
            <a:r>
              <a:rPr lang="it-IT" altLang="it-IT" sz="2800" dirty="0">
                <a:cs typeface="Times New Roman" charset="0"/>
              </a:rPr>
              <a:t> cognitivo”,  inibizione, demotivazione, scarsa autostima Lo stesso atteggiamento di sfiducia e di disinvestimento verso le proprie abilità cognitive può determina un ulteriore  deterioramento cognitivo.</a:t>
            </a:r>
          </a:p>
          <a:p>
            <a:r>
              <a:rPr lang="it-IT" altLang="it-IT" sz="2800" dirty="0">
                <a:cs typeface="Times New Roman" charset="0"/>
              </a:rPr>
              <a:t>Disturbi esternalizzati (es. disturbi della condotta e </a:t>
            </a:r>
            <a:r>
              <a:rPr lang="it-IT" altLang="it-IT" sz="2800" dirty="0" err="1">
                <a:cs typeface="Times New Roman" charset="0"/>
              </a:rPr>
              <a:t>adhd</a:t>
            </a:r>
            <a:r>
              <a:rPr lang="it-IT" altLang="it-IT" sz="2800" dirty="0">
                <a:cs typeface="Times New Roman" charset="0"/>
              </a:rPr>
              <a:t>) </a:t>
            </a:r>
            <a:endParaRPr lang="it-IT" altLang="it-IT" sz="2800" dirty="0"/>
          </a:p>
          <a:p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20571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ADHD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soggetto presenta difficoltà a mantenere l’attenzione, controllare l’impulsività e il movimento. La condizione deve perdurare per almeno 6 mesi in almeno due contesti di vita. I sintomi devono comparire rima dei 7 anni di età.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67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Lo scopo è di realizzare una piena inclusione fornendo a ciascun alunno il massimo grado possibile di apprendimento rispetto alle proprie potenzialità e capacità.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414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36638" y="293688"/>
            <a:ext cx="80184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>
              <a:lnSpc>
                <a:spcPct val="95000"/>
              </a:lnSpc>
              <a:spcBef>
                <a:spcPts val="2038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it-IT" sz="3300" b="1" u="sng">
                <a:cs typeface="Lucida Sans Unicode" pitchFamily="34" charset="0"/>
              </a:rPr>
              <a:t>Caratteristiche principali dell’ADHD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9425" y="1339850"/>
            <a:ext cx="2897188" cy="892175"/>
            <a:chOff x="302" y="844"/>
            <a:chExt cx="1825" cy="562"/>
          </a:xfrm>
        </p:grpSpPr>
        <p:sp>
          <p:nvSpPr>
            <p:cNvPr id="9238" name="AutoShape 4"/>
            <p:cNvSpPr>
              <a:spLocks noChangeArrowheads="1"/>
            </p:cNvSpPr>
            <p:nvPr/>
          </p:nvSpPr>
          <p:spPr bwMode="auto">
            <a:xfrm>
              <a:off x="302" y="844"/>
              <a:ext cx="1826" cy="563"/>
            </a:xfrm>
            <a:prstGeom prst="roundRect">
              <a:avLst>
                <a:gd name="adj" fmla="val 16718"/>
              </a:avLst>
            </a:prstGeom>
            <a:solidFill>
              <a:srgbClr val="99CC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9239" name="Group 5"/>
            <p:cNvGrpSpPr>
              <a:grpSpLocks/>
            </p:cNvGrpSpPr>
            <p:nvPr/>
          </p:nvGrpSpPr>
          <p:grpSpPr bwMode="auto">
            <a:xfrm>
              <a:off x="334" y="876"/>
              <a:ext cx="1761" cy="498"/>
              <a:chOff x="334" y="876"/>
              <a:chExt cx="1761" cy="498"/>
            </a:xfrm>
          </p:grpSpPr>
          <p:sp>
            <p:nvSpPr>
              <p:cNvPr id="9240" name="AutoShape 6"/>
              <p:cNvSpPr>
                <a:spLocks noChangeArrowheads="1"/>
              </p:cNvSpPr>
              <p:nvPr/>
            </p:nvSpPr>
            <p:spPr bwMode="auto">
              <a:xfrm>
                <a:off x="334" y="876"/>
                <a:ext cx="1762" cy="499"/>
              </a:xfrm>
              <a:prstGeom prst="roundRect">
                <a:avLst>
                  <a:gd name="adj" fmla="val 181"/>
                </a:avLst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pSp>
            <p:nvGrpSpPr>
              <p:cNvPr id="9241" name="Group 7"/>
              <p:cNvGrpSpPr>
                <a:grpSpLocks/>
              </p:cNvGrpSpPr>
              <p:nvPr/>
            </p:nvGrpSpPr>
            <p:grpSpPr bwMode="auto">
              <a:xfrm>
                <a:off x="334" y="997"/>
                <a:ext cx="1760" cy="253"/>
                <a:chOff x="334" y="997"/>
                <a:chExt cx="1760" cy="253"/>
              </a:xfrm>
            </p:grpSpPr>
            <p:sp>
              <p:nvSpPr>
                <p:cNvPr id="9242" name="AutoShape 8"/>
                <p:cNvSpPr>
                  <a:spLocks noChangeArrowheads="1"/>
                </p:cNvSpPr>
                <p:nvPr/>
              </p:nvSpPr>
              <p:spPr bwMode="auto">
                <a:xfrm>
                  <a:off x="334" y="999"/>
                  <a:ext cx="1761" cy="249"/>
                </a:xfrm>
                <a:prstGeom prst="roundRect">
                  <a:avLst>
                    <a:gd name="adj" fmla="val 361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924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34" y="997"/>
                  <a:ext cx="1761" cy="2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81720" tIns="42480" rIns="81720" bIns="42480" anchor="ctr">
                  <a:spAutoFit/>
                </a:bodyPr>
                <a:lstStyle>
                  <a:lvl1pPr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algn="ctr" eaLnBrk="1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StarSymbol"/>
                    <a:buNone/>
                  </a:pPr>
                  <a:r>
                    <a:rPr lang="en-GB" altLang="it-IT" sz="2200" b="1">
                      <a:cs typeface="Lucida Sans Unicode" pitchFamily="34" charset="0"/>
                    </a:rPr>
                    <a:t>DISATTENZIONE</a:t>
                  </a:r>
                </a:p>
              </p:txBody>
            </p:sp>
          </p:grpSp>
        </p:grp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698750" y="2382838"/>
            <a:ext cx="3519488" cy="1100137"/>
            <a:chOff x="1700" y="1501"/>
            <a:chExt cx="2217" cy="693"/>
          </a:xfrm>
        </p:grpSpPr>
        <p:sp>
          <p:nvSpPr>
            <p:cNvPr id="9232" name="AutoShape 11"/>
            <p:cNvSpPr>
              <a:spLocks noChangeArrowheads="1"/>
            </p:cNvSpPr>
            <p:nvPr/>
          </p:nvSpPr>
          <p:spPr bwMode="auto">
            <a:xfrm>
              <a:off x="1700" y="1501"/>
              <a:ext cx="2218" cy="694"/>
            </a:xfrm>
            <a:prstGeom prst="roundRect">
              <a:avLst>
                <a:gd name="adj" fmla="val 16708"/>
              </a:avLst>
            </a:prstGeom>
            <a:solidFill>
              <a:srgbClr val="99CC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9233" name="Group 12"/>
            <p:cNvGrpSpPr>
              <a:grpSpLocks/>
            </p:cNvGrpSpPr>
            <p:nvPr/>
          </p:nvGrpSpPr>
          <p:grpSpPr bwMode="auto">
            <a:xfrm>
              <a:off x="1739" y="1540"/>
              <a:ext cx="2138" cy="615"/>
              <a:chOff x="1739" y="1540"/>
              <a:chExt cx="2138" cy="615"/>
            </a:xfrm>
          </p:grpSpPr>
          <p:sp>
            <p:nvSpPr>
              <p:cNvPr id="9234" name="AutoShape 13"/>
              <p:cNvSpPr>
                <a:spLocks noChangeArrowheads="1"/>
              </p:cNvSpPr>
              <p:nvPr/>
            </p:nvSpPr>
            <p:spPr bwMode="auto">
              <a:xfrm>
                <a:off x="1739" y="1540"/>
                <a:ext cx="2139" cy="616"/>
              </a:xfrm>
              <a:prstGeom prst="roundRect">
                <a:avLst>
                  <a:gd name="adj" fmla="val 144"/>
                </a:avLst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pSp>
            <p:nvGrpSpPr>
              <p:cNvPr id="9235" name="Group 14"/>
              <p:cNvGrpSpPr>
                <a:grpSpLocks/>
              </p:cNvGrpSpPr>
              <p:nvPr/>
            </p:nvGrpSpPr>
            <p:grpSpPr bwMode="auto">
              <a:xfrm>
                <a:off x="1739" y="1720"/>
                <a:ext cx="2137" cy="253"/>
                <a:chOff x="1739" y="1720"/>
                <a:chExt cx="2137" cy="253"/>
              </a:xfrm>
            </p:grpSpPr>
            <p:sp>
              <p:nvSpPr>
                <p:cNvPr id="9236" name="AutoShape 15"/>
                <p:cNvSpPr>
                  <a:spLocks noChangeArrowheads="1"/>
                </p:cNvSpPr>
                <p:nvPr/>
              </p:nvSpPr>
              <p:spPr bwMode="auto">
                <a:xfrm>
                  <a:off x="1739" y="1722"/>
                  <a:ext cx="2138" cy="250"/>
                </a:xfrm>
                <a:prstGeom prst="roundRect">
                  <a:avLst>
                    <a:gd name="adj" fmla="val 361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92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39" y="1720"/>
                  <a:ext cx="2138" cy="2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81720" tIns="42480" rIns="81720" bIns="42480" anchor="ctr">
                  <a:spAutoFit/>
                </a:bodyPr>
                <a:lstStyle>
                  <a:lvl1pPr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algn="ctr" eaLnBrk="1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StarSymbol"/>
                    <a:buNone/>
                  </a:pPr>
                  <a:r>
                    <a:rPr lang="en-GB" altLang="it-IT" sz="2200" b="1">
                      <a:cs typeface="Lucida Sans Unicode" pitchFamily="34" charset="0"/>
                    </a:rPr>
                    <a:t>IPERATTIVITA</a:t>
                  </a:r>
                  <a:r>
                    <a:rPr lang="en-GB" altLang="it-IT" sz="2200" b="1">
                      <a:solidFill>
                        <a:srgbClr val="000099"/>
                      </a:solidFill>
                      <a:cs typeface="Lucida Sans Unicode" pitchFamily="34" charset="0"/>
                    </a:rPr>
                    <a:t>’</a:t>
                  </a:r>
                </a:p>
              </p:txBody>
            </p:sp>
          </p:grpSp>
        </p:grp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5529263" y="1289050"/>
            <a:ext cx="2760662" cy="963613"/>
            <a:chOff x="3483" y="812"/>
            <a:chExt cx="1739" cy="607"/>
          </a:xfrm>
        </p:grpSpPr>
        <p:sp>
          <p:nvSpPr>
            <p:cNvPr id="9226" name="AutoShape 18"/>
            <p:cNvSpPr>
              <a:spLocks noChangeArrowheads="1"/>
            </p:cNvSpPr>
            <p:nvPr/>
          </p:nvSpPr>
          <p:spPr bwMode="auto">
            <a:xfrm>
              <a:off x="3483" y="812"/>
              <a:ext cx="1740" cy="608"/>
            </a:xfrm>
            <a:prstGeom prst="roundRect">
              <a:avLst>
                <a:gd name="adj" fmla="val 16713"/>
              </a:avLst>
            </a:prstGeom>
            <a:solidFill>
              <a:srgbClr val="99CC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9227" name="Group 19"/>
            <p:cNvGrpSpPr>
              <a:grpSpLocks/>
            </p:cNvGrpSpPr>
            <p:nvPr/>
          </p:nvGrpSpPr>
          <p:grpSpPr bwMode="auto">
            <a:xfrm>
              <a:off x="3516" y="847"/>
              <a:ext cx="1671" cy="540"/>
              <a:chOff x="3516" y="847"/>
              <a:chExt cx="1671" cy="540"/>
            </a:xfrm>
          </p:grpSpPr>
          <p:sp>
            <p:nvSpPr>
              <p:cNvPr id="9228" name="AutoShape 20"/>
              <p:cNvSpPr>
                <a:spLocks noChangeArrowheads="1"/>
              </p:cNvSpPr>
              <p:nvPr/>
            </p:nvSpPr>
            <p:spPr bwMode="auto">
              <a:xfrm>
                <a:off x="3516" y="847"/>
                <a:ext cx="1672" cy="541"/>
              </a:xfrm>
              <a:prstGeom prst="roundRect">
                <a:avLst>
                  <a:gd name="adj" fmla="val 167"/>
                </a:avLst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pSp>
            <p:nvGrpSpPr>
              <p:cNvPr id="9229" name="Group 21"/>
              <p:cNvGrpSpPr>
                <a:grpSpLocks/>
              </p:cNvGrpSpPr>
              <p:nvPr/>
            </p:nvGrpSpPr>
            <p:grpSpPr bwMode="auto">
              <a:xfrm>
                <a:off x="3516" y="989"/>
                <a:ext cx="1671" cy="253"/>
                <a:chOff x="3516" y="989"/>
                <a:chExt cx="1671" cy="253"/>
              </a:xfrm>
            </p:grpSpPr>
            <p:sp>
              <p:nvSpPr>
                <p:cNvPr id="9230" name="AutoShape 22"/>
                <p:cNvSpPr>
                  <a:spLocks noChangeArrowheads="1"/>
                </p:cNvSpPr>
                <p:nvPr/>
              </p:nvSpPr>
              <p:spPr bwMode="auto">
                <a:xfrm>
                  <a:off x="3516" y="991"/>
                  <a:ext cx="1672" cy="252"/>
                </a:xfrm>
                <a:prstGeom prst="roundRect">
                  <a:avLst>
                    <a:gd name="adj" fmla="val 356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923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516" y="989"/>
                  <a:ext cx="1672" cy="2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81720" tIns="42480" rIns="81720" bIns="42480" anchor="ctr">
                  <a:spAutoFit/>
                </a:bodyPr>
                <a:lstStyle>
                  <a:lvl1pPr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defTabSz="449263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algn="ctr" eaLnBrk="1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StarSymbol"/>
                    <a:buNone/>
                  </a:pPr>
                  <a:r>
                    <a:rPr lang="en-GB" altLang="it-IT" sz="2200" b="1">
                      <a:cs typeface="Lucida Sans Unicode" pitchFamily="34" charset="0"/>
                    </a:rPr>
                    <a:t>IMPULSIVITA’</a:t>
                  </a:r>
                </a:p>
              </p:txBody>
            </p:sp>
          </p:grpSp>
        </p:grpSp>
      </p:grpSp>
      <p:sp>
        <p:nvSpPr>
          <p:cNvPr id="9222" name="Line 24"/>
          <p:cNvSpPr>
            <a:spLocks noChangeShapeType="1"/>
          </p:cNvSpPr>
          <p:nvPr/>
        </p:nvSpPr>
        <p:spPr bwMode="auto">
          <a:xfrm>
            <a:off x="4440238" y="1141413"/>
            <a:ext cx="1587" cy="11064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3" name="Line 25"/>
          <p:cNvSpPr>
            <a:spLocks noChangeShapeType="1"/>
          </p:cNvSpPr>
          <p:nvPr/>
        </p:nvSpPr>
        <p:spPr bwMode="auto">
          <a:xfrm>
            <a:off x="4440238" y="1141413"/>
            <a:ext cx="830262" cy="5540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4" name="Line 26"/>
          <p:cNvSpPr>
            <a:spLocks noChangeShapeType="1"/>
          </p:cNvSpPr>
          <p:nvPr/>
        </p:nvSpPr>
        <p:spPr bwMode="auto">
          <a:xfrm flipH="1">
            <a:off x="3590925" y="1141413"/>
            <a:ext cx="835025" cy="5540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5" name="AutoShape 27"/>
          <p:cNvSpPr>
            <a:spLocks noChangeArrowheads="1"/>
          </p:cNvSpPr>
          <p:nvPr/>
        </p:nvSpPr>
        <p:spPr bwMode="auto">
          <a:xfrm>
            <a:off x="1501775" y="3494088"/>
            <a:ext cx="5681663" cy="2774950"/>
          </a:xfrm>
          <a:prstGeom prst="irregularSeal1">
            <a:avLst/>
          </a:prstGeom>
          <a:solidFill>
            <a:srgbClr val="FFCC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800" tIns="41400" rIns="82800" bIns="41400"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en-GB" altLang="it-IT" sz="2200" b="1">
                <a:solidFill>
                  <a:srgbClr val="000099"/>
                </a:solidFill>
                <a:cs typeface="Lucida Sans Unicode" pitchFamily="34" charset="0"/>
              </a:rPr>
              <a:t>….COMPROMISSIONE</a:t>
            </a:r>
          </a:p>
          <a:p>
            <a:pPr algn="ctr"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en-GB" altLang="it-IT" sz="2200" b="1">
                <a:solidFill>
                  <a:srgbClr val="000099"/>
                </a:solidFill>
                <a:cs typeface="Lucida Sans Unicode" pitchFamily="34" charset="0"/>
              </a:rPr>
              <a:t>PERVASIVITA’</a:t>
            </a:r>
          </a:p>
          <a:p>
            <a:pPr algn="ctr"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en-GB" altLang="it-IT" sz="2200" b="1">
                <a:solidFill>
                  <a:srgbClr val="000099"/>
                </a:solidFill>
                <a:cs typeface="Lucida Sans Unicode" pitchFamily="34" charset="0"/>
              </a:rPr>
              <a:t>DURATA</a:t>
            </a:r>
          </a:p>
        </p:txBody>
      </p:sp>
    </p:spTree>
    <p:extLst>
      <p:ext uri="{BB962C8B-B14F-4D97-AF65-F5344CB8AC3E}">
        <p14:creationId xmlns:p14="http://schemas.microsoft.com/office/powerpoint/2010/main" xmlns="" val="4064555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71500" y="500063"/>
            <a:ext cx="8126413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b="1" dirty="0">
                <a:solidFill>
                  <a:schemeClr val="tx2"/>
                </a:solidFill>
              </a:rPr>
              <a:t>DISATTENZIONE</a:t>
            </a:r>
          </a:p>
          <a:p>
            <a:pPr eaLnBrk="1" hangingPunct="1">
              <a:spcBef>
                <a:spcPct val="20000"/>
              </a:spcBef>
            </a:pPr>
            <a:r>
              <a:rPr lang="it-IT" altLang="it-IT" sz="2000" b="1" dirty="0"/>
              <a:t>Spesso ….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it-IT" sz="2000" dirty="0"/>
              <a:t>non riesce a prestare attenzione ai particolari o   commette errori di distrazione nei compito scolastici, sul lavoro, o in altre attività;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it-IT" sz="2000" dirty="0"/>
              <a:t>ha difficoltà a mantenere l’attenzione sui compiti o  sulle attività di gioco;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it-IT" sz="2000" dirty="0"/>
              <a:t>non sembra ascoltare quando gli si parla direttamente;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it-IT" sz="2000" dirty="0"/>
              <a:t>non segue le istruzioni e non porta a termine i compiti scolastici, le incombenze, o i doveri sul posto di posto di lavoro (non a causa di comportamento oppositivo o di incapacità di capire le istruzioni);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it-IT" sz="2000" dirty="0"/>
              <a:t>ha difficoltà a organizzarsi nei compiti e nelle attività;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it-IT" sz="2000" dirty="0"/>
              <a:t>evita, prova avversione, o è riluttante ad impegnarsi in compiti che richiedono sforzo mentale protratto (come i compiti a scuola o a casa);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it-IT" sz="2000" dirty="0"/>
              <a:t>perde gli oggetti necessari per i compiti o le attività (per esempio, giocattoli, compiti di scuola, matite, libri o strumenti);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it-IT" sz="2000" dirty="0"/>
              <a:t>è facilmente distratto da stimoli estranei;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it-IT" sz="2000" dirty="0"/>
              <a:t>è sbadato nelle attività quotidiane. </a:t>
            </a:r>
          </a:p>
        </p:txBody>
      </p:sp>
    </p:spTree>
    <p:extLst>
      <p:ext uri="{BB962C8B-B14F-4D97-AF65-F5344CB8AC3E}">
        <p14:creationId xmlns:p14="http://schemas.microsoft.com/office/powerpoint/2010/main" xmlns="" val="41183455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latin typeface="Arial" pitchFamily="34" charset="0"/>
              </a:rPr>
              <a:t>DISATTENZIONE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11300" y="1981200"/>
            <a:ext cx="70993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mtClean="0">
                <a:latin typeface="Arial" pitchFamily="34" charset="0"/>
              </a:rPr>
              <a:t>Spesso non riescono a….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>
                <a:latin typeface="Arial" pitchFamily="34" charset="0"/>
              </a:rPr>
              <a:t>Prestare cura ai dettagli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>
                <a:latin typeface="Arial" pitchFamily="34" charset="0"/>
              </a:rPr>
              <a:t>Mantenere l’attenzione per un periodo prolungato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>
                <a:latin typeface="Arial" pitchFamily="34" charset="0"/>
              </a:rPr>
              <a:t>Evitare distrazioni in compiti poco motivanti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>
                <a:latin typeface="Arial" pitchFamily="34" charset="0"/>
              </a:rPr>
              <a:t>Organizzare le proprie attività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>
                <a:latin typeface="Arial" pitchFamily="34" charset="0"/>
              </a:rPr>
              <a:t>Affrontare compiti lunghi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6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latin typeface="Arial" pitchFamily="34" charset="0"/>
              </a:rPr>
              <a:t>IPERATTIVITA’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latin typeface="Arial" pitchFamily="34" charset="0"/>
              </a:rPr>
              <a:t>Spesso…</a:t>
            </a:r>
          </a:p>
          <a:p>
            <a:pPr eaLnBrk="1" hangingPunct="1">
              <a:defRPr/>
            </a:pPr>
            <a:r>
              <a:rPr lang="it-IT" smtClean="0">
                <a:latin typeface="Arial" pitchFamily="34" charset="0"/>
              </a:rPr>
              <a:t>Si muovono eccessivamente, anche in contesti non adeguati</a:t>
            </a:r>
          </a:p>
          <a:p>
            <a:pPr eaLnBrk="1" hangingPunct="1">
              <a:defRPr/>
            </a:pPr>
            <a:r>
              <a:rPr lang="it-IT" smtClean="0">
                <a:latin typeface="Arial" pitchFamily="34" charset="0"/>
              </a:rPr>
              <a:t>Sembrano continuamente mossi da un motorino</a:t>
            </a:r>
          </a:p>
          <a:p>
            <a:pPr eaLnBrk="1" hangingPunct="1">
              <a:defRPr/>
            </a:pPr>
            <a:r>
              <a:rPr lang="it-IT" smtClean="0">
                <a:latin typeface="Arial" pitchFamily="34" charset="0"/>
              </a:rPr>
              <a:t>Passano continuamente da un’attività all’altra</a:t>
            </a:r>
          </a:p>
          <a:p>
            <a:pPr eaLnBrk="1" hangingPunct="1">
              <a:defRPr/>
            </a:pPr>
            <a:endParaRPr lang="it-I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8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latin typeface="Arial" pitchFamily="34" charset="0"/>
              </a:rPr>
              <a:t>IMPULSIVITA’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latin typeface="Arial" pitchFamily="34" charset="0"/>
              </a:rPr>
              <a:t>Spesso….</a:t>
            </a:r>
          </a:p>
          <a:p>
            <a:pPr eaLnBrk="1" hangingPunct="1">
              <a:defRPr/>
            </a:pPr>
            <a:r>
              <a:rPr lang="it-IT" smtClean="0">
                <a:latin typeface="Arial" pitchFamily="34" charset="0"/>
              </a:rPr>
              <a:t>Sparano le risposte a caso</a:t>
            </a:r>
          </a:p>
          <a:p>
            <a:pPr eaLnBrk="1" hangingPunct="1">
              <a:defRPr/>
            </a:pPr>
            <a:r>
              <a:rPr lang="it-IT" smtClean="0">
                <a:latin typeface="Arial" pitchFamily="34" charset="0"/>
              </a:rPr>
              <a:t>Interrompono o sono invadenti nei confronti degli altri</a:t>
            </a:r>
          </a:p>
          <a:p>
            <a:pPr eaLnBrk="1" hangingPunct="1">
              <a:defRPr/>
            </a:pPr>
            <a:r>
              <a:rPr lang="it-IT" smtClean="0">
                <a:latin typeface="Arial" pitchFamily="34" charset="0"/>
              </a:rPr>
              <a:t>Non sanno attendere l’attesa e il proprio turno</a:t>
            </a:r>
          </a:p>
          <a:p>
            <a:pPr eaLnBrk="1" hangingPunct="1">
              <a:defRPr/>
            </a:pPr>
            <a:endParaRPr lang="it-I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3 sottotipi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DDAI-D tipo disattento</a:t>
            </a:r>
          </a:p>
          <a:p>
            <a:pPr eaLnBrk="1" hangingPunct="1">
              <a:defRPr/>
            </a:pPr>
            <a:r>
              <a:rPr lang="it-IT" smtClean="0"/>
              <a:t>DDAI-H  tipo iperattivo- impulsivo</a:t>
            </a:r>
          </a:p>
          <a:p>
            <a:pPr eaLnBrk="1" hangingPunct="1">
              <a:defRPr/>
            </a:pPr>
            <a:r>
              <a:rPr lang="it-IT" smtClean="0"/>
              <a:t>DDAI-C  tipo combinato</a:t>
            </a:r>
          </a:p>
        </p:txBody>
      </p:sp>
    </p:spTree>
    <p:extLst>
      <p:ext uri="{BB962C8B-B14F-4D97-AF65-F5344CB8AC3E}">
        <p14:creationId xmlns:p14="http://schemas.microsoft.com/office/powerpoint/2010/main" xmlns="" val="24438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DDAI-D </a:t>
            </a:r>
          </a:p>
        </p:txBody>
      </p:sp>
      <p:sp>
        <p:nvSpPr>
          <p:cNvPr id="716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DDAI-D prevalgono gli l’attegiamento di ritiro sociale, timidezza (sintomi interiorizzati)</a:t>
            </a:r>
          </a:p>
          <a:p>
            <a:pPr eaLnBrk="1" hangingPunct="1">
              <a:defRPr/>
            </a:pPr>
            <a:r>
              <a:rPr lang="it-IT" smtClean="0"/>
              <a:t>DDAI-H e DDAI-C prevalgono comportamenti oppositivi, provocatori e aggressivi (sintomi esteriorizzati) </a:t>
            </a:r>
          </a:p>
        </p:txBody>
      </p:sp>
    </p:spTree>
    <p:extLst>
      <p:ext uri="{BB962C8B-B14F-4D97-AF65-F5344CB8AC3E}">
        <p14:creationId xmlns:p14="http://schemas.microsoft.com/office/powerpoint/2010/main" xmlns="" val="14543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/>
              <a:t>I DSL</a:t>
            </a:r>
            <a:r>
              <a:rPr lang="it-IT" altLang="it-IT"/>
              <a:t>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400" b="1" dirty="0"/>
              <a:t>Le difficoltà di linguaggio si possono presentare</a:t>
            </a:r>
            <a:r>
              <a:rPr lang="it-IT" altLang="it-IT" sz="2400" dirty="0"/>
              <a:t>:</a:t>
            </a:r>
          </a:p>
          <a:p>
            <a:r>
              <a:rPr lang="it-IT" altLang="it-IT" sz="2400" dirty="0"/>
              <a:t>in associazioni ad altre patologie (ritardo mentale, Paralisi cerebrale infantile, Sordità, Autismo ecc.). Si parla in questo caso di </a:t>
            </a:r>
            <a:r>
              <a:rPr lang="it-IT" altLang="it-IT" sz="2400" dirty="0" err="1"/>
              <a:t>di</a:t>
            </a:r>
            <a:r>
              <a:rPr lang="it-IT" altLang="it-IT" sz="2400" dirty="0"/>
              <a:t> difficoltà secondarie   </a:t>
            </a:r>
          </a:p>
          <a:p>
            <a:r>
              <a:rPr lang="it-IT" altLang="it-IT" sz="2400" dirty="0"/>
              <a:t>O isolatamente. Si parla a questo proposito di disturbi specifici di linguaggio </a:t>
            </a:r>
          </a:p>
        </p:txBody>
      </p:sp>
    </p:spTree>
    <p:extLst>
      <p:ext uri="{BB962C8B-B14F-4D97-AF65-F5344CB8AC3E}">
        <p14:creationId xmlns:p14="http://schemas.microsoft.com/office/powerpoint/2010/main" xmlns="" val="5680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4456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400" dirty="0">
                <a:cs typeface="Times New Roman" charset="0"/>
              </a:rPr>
              <a:t>I disturbi specifici del linguaggio rappresentano un insieme di quadri sindromici caratterizzati da un ritardo o un disordine in uno o più ambiti dello sviluppo linguistico, in assenza di </a:t>
            </a:r>
            <a:r>
              <a:rPr lang="it-IT" altLang="it-IT" sz="2400" u="sng" dirty="0">
                <a:cs typeface="Times New Roman" charset="0"/>
              </a:rPr>
              <a:t>deficit cognitivi</a:t>
            </a:r>
            <a:r>
              <a:rPr lang="it-IT" altLang="it-IT" sz="2400" dirty="0">
                <a:cs typeface="Times New Roman" charset="0"/>
              </a:rPr>
              <a:t>, </a:t>
            </a:r>
            <a:r>
              <a:rPr lang="it-IT" altLang="it-IT" sz="2400" u="sng" dirty="0">
                <a:cs typeface="Times New Roman" charset="0"/>
              </a:rPr>
              <a:t>sensoriali, </a:t>
            </a:r>
            <a:r>
              <a:rPr lang="it-IT" altLang="it-IT" sz="2400" u="sng" dirty="0" smtClean="0">
                <a:cs typeface="Times New Roman" charset="0"/>
              </a:rPr>
              <a:t>motori, </a:t>
            </a:r>
            <a:r>
              <a:rPr lang="it-IT" altLang="it-IT" sz="2400" u="sng" dirty="0">
                <a:cs typeface="Times New Roman" charset="0"/>
              </a:rPr>
              <a:t>affettivi</a:t>
            </a:r>
            <a:r>
              <a:rPr lang="it-IT" altLang="it-IT" sz="2400" dirty="0">
                <a:cs typeface="Times New Roman" charset="0"/>
              </a:rPr>
              <a:t> e di importanti carenze socio ambientali. I bambini con disturbi specifici del linguaggio presentano difficoltà di vario grado nella comprensione, produzione e uso del linguaggio in una o in tutte le componenti linguistiche (fonologia, lessico, sintassi e pragmatica) ed un evoluzione nel tempo  che varia in relazione alla gravità, persistenza e identificazione del disturbo linguistico.</a:t>
            </a:r>
          </a:p>
        </p:txBody>
      </p:sp>
    </p:spTree>
    <p:extLst>
      <p:ext uri="{BB962C8B-B14F-4D97-AF65-F5344CB8AC3E}">
        <p14:creationId xmlns:p14="http://schemas.microsoft.com/office/powerpoint/2010/main" xmlns="" val="3538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t-IT" altLang="it-IT" sz="2400" u="sng" dirty="0"/>
              <a:t>Disturbi espressivi: </a:t>
            </a:r>
          </a:p>
          <a:p>
            <a:pPr>
              <a:lnSpc>
                <a:spcPct val="80000"/>
              </a:lnSpc>
            </a:pPr>
            <a:r>
              <a:rPr lang="it-IT" altLang="it-IT" sz="2400" dirty="0"/>
              <a:t>deficit fonetico - fonologico caratterizzati dall’incapacità di articolare alcuni suoni in determinate posizioni della parola (es. la s in strada; tane/cane) o dalla non padronanza delle regole cognitivo-linguistiche alla base dell’organizzazione dei suoni nella parola ( </a:t>
            </a:r>
            <a:r>
              <a:rPr lang="it-IT" altLang="it-IT" sz="2400" dirty="0" err="1"/>
              <a:t>es:errori</a:t>
            </a:r>
            <a:r>
              <a:rPr lang="it-IT" altLang="it-IT" sz="2400" dirty="0"/>
              <a:t> di inversioni )</a:t>
            </a:r>
          </a:p>
          <a:p>
            <a:pPr>
              <a:lnSpc>
                <a:spcPct val="80000"/>
              </a:lnSpc>
            </a:pPr>
            <a:r>
              <a:rPr lang="it-IT" altLang="it-IT" sz="2400" dirty="0"/>
              <a:t>Disturbo fonologico lessicale e morfosintattico oltre alle difficoltà fonologiche sono presenti difficoltà a livello lessicale e di struttura della frase. </a:t>
            </a:r>
          </a:p>
          <a:p>
            <a:pPr>
              <a:lnSpc>
                <a:spcPct val="80000"/>
              </a:lnSpc>
            </a:pPr>
            <a:r>
              <a:rPr lang="it-IT" altLang="it-IT" sz="2400" dirty="0"/>
              <a:t>In tutti i casi la comprensione non è alterata</a:t>
            </a:r>
          </a:p>
          <a:p>
            <a:pPr>
              <a:lnSpc>
                <a:spcPct val="80000"/>
              </a:lnSpc>
            </a:pPr>
            <a:r>
              <a:rPr lang="it-IT" altLang="it-IT" sz="2400" u="sng" dirty="0"/>
              <a:t>Disturbi recettivi</a:t>
            </a:r>
            <a:r>
              <a:rPr lang="it-IT" altLang="it-IT" sz="2400" dirty="0"/>
              <a:t>: è compromessa la  comprensione lessicale e </a:t>
            </a:r>
            <a:r>
              <a:rPr lang="it-IT" altLang="it-IT" sz="2400" dirty="0" err="1"/>
              <a:t>morfosinttatica</a:t>
            </a:r>
            <a:r>
              <a:rPr lang="it-IT" altLang="it-IT" sz="2400" dirty="0"/>
              <a:t>  </a:t>
            </a:r>
          </a:p>
          <a:p>
            <a:pPr>
              <a:lnSpc>
                <a:spcPct val="80000"/>
              </a:lnSpc>
            </a:pPr>
            <a:r>
              <a:rPr lang="it-IT" altLang="it-IT" sz="2400" u="sng" dirty="0"/>
              <a:t>Disturbo misti: </a:t>
            </a:r>
            <a:r>
              <a:rPr lang="it-IT" altLang="it-IT" sz="2400" dirty="0"/>
              <a:t>sono compromessi gli aspetti espressivi recettivi. Sono più gravi</a:t>
            </a:r>
          </a:p>
        </p:txBody>
      </p:sp>
    </p:spTree>
    <p:extLst>
      <p:ext uri="{BB962C8B-B14F-4D97-AF65-F5344CB8AC3E}">
        <p14:creationId xmlns:p14="http://schemas.microsoft.com/office/powerpoint/2010/main" xmlns="" val="9963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6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6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6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Bisogni comuni che fanno riferimento alle caratteristiche possedute da tutti</a:t>
            </a:r>
          </a:p>
          <a:p>
            <a:pPr marL="0" indent="0">
              <a:buNone/>
            </a:pPr>
            <a:r>
              <a:rPr lang="it-IT" dirty="0" smtClean="0"/>
              <a:t>Bisogni specifici che riguardano aspetti condivisi da alcuni alunni </a:t>
            </a:r>
          </a:p>
          <a:p>
            <a:pPr marL="0" indent="0">
              <a:buNone/>
            </a:pPr>
            <a:r>
              <a:rPr lang="it-IT" dirty="0" smtClean="0"/>
              <a:t>Bisogni individuali che sono propri di alcuni alunni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(Norwich,2000)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877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Sindrome non verbale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E’ caratterizzato da prestazioni deficitarie in prove di natura non verbale associate a prestazioni sufficienti in compiti verbali (Cornoldi,2007).</a:t>
            </a:r>
          </a:p>
          <a:p>
            <a:r>
              <a:rPr lang="it-IT" dirty="0" smtClean="0"/>
              <a:t>Difficoltà di attenzione e di memoria </a:t>
            </a:r>
            <a:r>
              <a:rPr lang="it-IT" dirty="0" err="1" smtClean="0"/>
              <a:t>visuo</a:t>
            </a:r>
            <a:r>
              <a:rPr lang="it-IT" dirty="0" smtClean="0"/>
              <a:t>-spaziale</a:t>
            </a:r>
          </a:p>
          <a:p>
            <a:r>
              <a:rPr lang="it-IT" dirty="0" smtClean="0"/>
              <a:t>Difficoltà in matematica (incolonnamento, lettura numeri e </a:t>
            </a:r>
            <a:r>
              <a:rPr lang="it-IT" dirty="0" err="1" smtClean="0"/>
              <a:t>segni,geometria</a:t>
            </a:r>
            <a:r>
              <a:rPr lang="it-IT" dirty="0" smtClean="0"/>
              <a:t>) </a:t>
            </a:r>
          </a:p>
          <a:p>
            <a:r>
              <a:rPr lang="it-IT" dirty="0" smtClean="0"/>
              <a:t>Difficoltà di coordinazione motoria e oculo-manuale (disegno povero)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56259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TUTTE </a:t>
            </a:r>
            <a:r>
              <a:rPr lang="it-IT" dirty="0"/>
              <a:t>LE SITUAZIONI IN CUI </a:t>
            </a:r>
            <a:r>
              <a:rPr lang="it-IT" dirty="0" smtClean="0"/>
              <a:t>IL </a:t>
            </a:r>
            <a:r>
              <a:rPr lang="it-IT" dirty="0"/>
              <a:t>CONSIGLIO DI CLASSE/TEAM, </a:t>
            </a:r>
            <a:r>
              <a:rPr lang="it-IT" dirty="0" smtClean="0"/>
              <a:t>UNANIMEMENTE  RITIENE </a:t>
            </a:r>
            <a:r>
              <a:rPr lang="it-IT" dirty="0"/>
              <a:t>CHE </a:t>
            </a:r>
            <a:r>
              <a:rPr lang="it-IT" dirty="0" smtClean="0"/>
              <a:t>L’ALUNNO </a:t>
            </a:r>
            <a:r>
              <a:rPr lang="it-IT" dirty="0"/>
              <a:t>ABBIA BISOGNO DI UNO SPECIALE AIUTO  (uso di strumenti compensativi, misure dispensative, forme di valutazione personalizzate)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Il </a:t>
            </a:r>
            <a:r>
              <a:rPr lang="it-IT" dirty="0" err="1" smtClean="0"/>
              <a:t>CdC</a:t>
            </a:r>
            <a:r>
              <a:rPr lang="it-IT" dirty="0" smtClean="0"/>
              <a:t>/Team produce </a:t>
            </a:r>
            <a:r>
              <a:rPr lang="it-IT" dirty="0"/>
              <a:t>la relazione! </a:t>
            </a:r>
          </a:p>
        </p:txBody>
      </p:sp>
    </p:spTree>
    <p:extLst>
      <p:ext uri="{BB962C8B-B14F-4D97-AF65-F5344CB8AC3E}">
        <p14:creationId xmlns:p14="http://schemas.microsoft.com/office/powerpoint/2010/main" xmlns="" val="31057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Verso la personalizzazione …………..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15616" y="2136338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Situazioni </a:t>
            </a:r>
            <a:r>
              <a:rPr lang="it-IT" dirty="0"/>
              <a:t>in cui l’alunno subisce una RILEVANTE PENALIZZAZIONE SUL PIANO DELL’APPRENDIMENTO a causa di condizioni personali o ambientali di cui non ha diretta responsabilità.  </a:t>
            </a:r>
            <a:r>
              <a:rPr lang="it-IT" dirty="0" smtClean="0"/>
              <a:t>Tale </a:t>
            </a:r>
            <a:r>
              <a:rPr lang="it-IT" dirty="0"/>
              <a:t>condizione </a:t>
            </a:r>
            <a:r>
              <a:rPr lang="it-IT" dirty="0" smtClean="0"/>
              <a:t>può  </a:t>
            </a:r>
            <a:r>
              <a:rPr lang="it-IT" dirty="0"/>
              <a:t>essere permanente o temporanea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283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24744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Fermo restando l’obbligo di presentazione delle certificazioni per l’esercizio dei diritti conseguenti alle situazioni di disabilità e di DSA è compito doveroso dei consigli di classe o dei team dei docenti nelle scuole primarie indicare in quali altri casi sia opportuna e necessaria l’adozione di una personalizzazione della didattica ed eventualmente di misure compensative e dispensative nella prospettiva di una presa in carico globale e inclusiva di tutti gli alunni. Strumento privilegiato è il percorso individualizzato e personalizzato, redatto in un piano didattico personalizzato (PDP), che ha lo scopo di definire, monitorare e documentare-secondo un’elaborazione collegiale, corresponsabile e partecipata- le strategie di intervento più idonee e i criteri di valutazione degli apprendimenti. (CM n.8, 6-3-2013)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16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pdp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OGNI SINGOLO ALUNNO CON BES si elabora il PDP </a:t>
            </a:r>
            <a:r>
              <a:rPr lang="it-IT" dirty="0" smtClean="0"/>
              <a:t>DA </a:t>
            </a:r>
            <a:r>
              <a:rPr lang="it-IT" dirty="0"/>
              <a:t>CONDIVIDERE CON LA FAMGILIA  </a:t>
            </a:r>
          </a:p>
          <a:p>
            <a:endParaRPr lang="it-IT" dirty="0"/>
          </a:p>
          <a:p>
            <a:r>
              <a:rPr lang="it-IT" dirty="0" smtClean="0"/>
              <a:t>A </a:t>
            </a:r>
            <a:r>
              <a:rPr lang="it-IT" dirty="0"/>
              <a:t>LIVELLO DI ISTITUTO SI ELABORA IL PAI    -    Piano Annuale per l’</a:t>
            </a:r>
            <a:r>
              <a:rPr lang="it-IT" dirty="0" err="1"/>
              <a:t>Inclusività</a:t>
            </a:r>
            <a:r>
              <a:rPr lang="it-IT" dirty="0"/>
              <a:t> (contiene anche i criteri generali per l’individuazione dei BES del terzo tipo)  </a:t>
            </a:r>
          </a:p>
        </p:txBody>
      </p:sp>
    </p:spTree>
    <p:extLst>
      <p:ext uri="{BB962C8B-B14F-4D97-AF65-F5344CB8AC3E}">
        <p14:creationId xmlns:p14="http://schemas.microsoft.com/office/powerpoint/2010/main" xmlns="" val="38339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/>
              <a:t> </a:t>
            </a:r>
            <a:r>
              <a:rPr lang="it-IT" dirty="0" smtClean="0"/>
              <a:t>PDP </a:t>
            </a:r>
            <a:r>
              <a:rPr lang="it-IT" dirty="0"/>
              <a:t>ha lo scopo di </a:t>
            </a:r>
            <a:r>
              <a:rPr lang="it-IT" dirty="0" smtClean="0"/>
              <a:t>definire</a:t>
            </a:r>
            <a:r>
              <a:rPr lang="it-IT" dirty="0"/>
              <a:t>, monitorare e documentare (secondo un’elaborazione collegiale) le strategie di intervento più idonee e i criteri di valutazione degli apprendimenti.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133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PDP non </a:t>
            </a:r>
            <a:r>
              <a:rPr lang="it-IT" dirty="0" smtClean="0"/>
              <a:t>dovrebbe essere solo l’esplicitazione </a:t>
            </a:r>
            <a:r>
              <a:rPr lang="it-IT" dirty="0"/>
              <a:t>di strumenti compensativi e dispensativi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Ma uno strumento </a:t>
            </a:r>
            <a:r>
              <a:rPr lang="it-IT" dirty="0"/>
              <a:t>in cui si </a:t>
            </a:r>
            <a:r>
              <a:rPr lang="it-IT" dirty="0" smtClean="0"/>
              <a:t>possono includere </a:t>
            </a:r>
            <a:r>
              <a:rPr lang="it-IT" dirty="0"/>
              <a:t>progettazioni didattico-educative calibrate sui livelli minimi attesi per le competenze in uscita, di cui </a:t>
            </a:r>
            <a:r>
              <a:rPr lang="it-IT" dirty="0" smtClean="0"/>
              <a:t>molti alunni </a:t>
            </a:r>
            <a:r>
              <a:rPr lang="it-IT" dirty="0"/>
              <a:t>con </a:t>
            </a:r>
            <a:r>
              <a:rPr lang="it-IT" dirty="0" smtClean="0"/>
              <a:t>BES</a:t>
            </a:r>
            <a:r>
              <a:rPr lang="it-IT" dirty="0"/>
              <a:t> </a:t>
            </a:r>
            <a:r>
              <a:rPr lang="it-IT" dirty="0" smtClean="0"/>
              <a:t>necessitano</a:t>
            </a:r>
          </a:p>
          <a:p>
            <a:endParaRPr lang="it-IT" dirty="0"/>
          </a:p>
          <a:p>
            <a:r>
              <a:rPr lang="it-IT" dirty="0" smtClean="0"/>
              <a:t>Strumenti programmatici utili in maggior misura  rispetto a compensazioni o dispense (CM n.8 6,3,2013)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055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PDP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269088"/>
          </a:xfrm>
        </p:spPr>
        <p:txBody>
          <a:bodyPr/>
          <a:lstStyle/>
          <a:p>
            <a:r>
              <a:rPr lang="it-IT" dirty="0" smtClean="0"/>
              <a:t>Deve essere uno strumento per raggiungere gli obiettivi di apprendimento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Deve contenere indicazioni e strategie utili, significative, chiare, flessibili e attuabili</a:t>
            </a:r>
          </a:p>
          <a:p>
            <a:endParaRPr lang="it-IT" dirty="0"/>
          </a:p>
          <a:p>
            <a:r>
              <a:rPr lang="it-IT" dirty="0" smtClean="0"/>
              <a:t>Personalizzato  </a:t>
            </a:r>
          </a:p>
        </p:txBody>
      </p:sp>
    </p:spTree>
    <p:extLst>
      <p:ext uri="{BB962C8B-B14F-4D97-AF65-F5344CB8AC3E}">
        <p14:creationId xmlns:p14="http://schemas.microsoft.com/office/powerpoint/2010/main" xmlns="" val="37097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005064"/>
            <a:ext cx="7467600" cy="1143000"/>
          </a:xfrm>
        </p:spPr>
        <p:txBody>
          <a:bodyPr/>
          <a:lstStyle/>
          <a:p>
            <a:r>
              <a:rPr lang="it-IT" dirty="0" smtClean="0"/>
              <a:t>Strategie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262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57200"/>
            <a:ext cx="7918648" cy="883568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dirty="0" smtClean="0"/>
              <a:t>ADHD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it-IT" altLang="it-IT" sz="2800" dirty="0" smtClean="0">
                <a:cs typeface="Times New Roman" pitchFamily="18" charset="0"/>
              </a:rPr>
              <a:t>Più routine ci sono più la situazione diventa prevedibile per il bambino e meno instabile sarà il suo comportamento</a:t>
            </a:r>
          </a:p>
          <a:p>
            <a:pPr eaLnBrk="1" hangingPunct="1"/>
            <a:r>
              <a:rPr lang="it-IT" altLang="it-IT" sz="2800" dirty="0" smtClean="0">
                <a:cs typeface="Times New Roman" pitchFamily="18" charset="0"/>
              </a:rPr>
              <a:t>Variabilità all’interno di ogni attività</a:t>
            </a:r>
          </a:p>
          <a:p>
            <a:pPr eaLnBrk="1" hangingPunct="1"/>
            <a:r>
              <a:rPr lang="it-IT" altLang="it-IT" sz="2800" dirty="0" smtClean="0">
                <a:cs typeface="Times New Roman" pitchFamily="18" charset="0"/>
              </a:rPr>
              <a:t>Disposizione banchi (fonti di distrazione? modello? Raggiungibilità anche con sguardo? )</a:t>
            </a:r>
          </a:p>
          <a:p>
            <a:pPr eaLnBrk="1" hangingPunct="1"/>
            <a:r>
              <a:rPr lang="it-IT" altLang="it-IT" sz="2800" dirty="0" smtClean="0">
                <a:cs typeface="Times New Roman" pitchFamily="18" charset="0"/>
              </a:rPr>
              <a:t>Cercare di pianificare e programmare l’attività. </a:t>
            </a:r>
            <a:r>
              <a:rPr lang="it-IT" altLang="it-IT" sz="2800" dirty="0" smtClean="0"/>
              <a:t>Aiutarlo nella pianificazione (lavoro e tempo) </a:t>
            </a:r>
          </a:p>
        </p:txBody>
      </p:sp>
    </p:spTree>
    <p:extLst>
      <p:ext uri="{BB962C8B-B14F-4D97-AF65-F5344CB8AC3E}">
        <p14:creationId xmlns:p14="http://schemas.microsoft.com/office/powerpoint/2010/main" xmlns="" val="16266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060848"/>
            <a:ext cx="7139136" cy="3332984"/>
          </a:xfrm>
        </p:spPr>
        <p:txBody>
          <a:bodyPr/>
          <a:lstStyle/>
          <a:p>
            <a:r>
              <a:rPr lang="it-IT" dirty="0" err="1" smtClean="0"/>
              <a:t>Macrocategoria</a:t>
            </a:r>
            <a:r>
              <a:rPr lang="it-IT" dirty="0" smtClean="0"/>
              <a:t> il cui scopo è raccogliere tutte le possibili difficoltà </a:t>
            </a:r>
            <a:r>
              <a:rPr lang="it-IT" dirty="0"/>
              <a:t>e</a:t>
            </a:r>
            <a:r>
              <a:rPr lang="it-IT" dirty="0" smtClean="0"/>
              <a:t>ducative e di apprendimento  degli alunni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650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90600"/>
            <a:ext cx="7772400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800" dirty="0" smtClean="0"/>
              <a:t>Pause frequenti, a</a:t>
            </a:r>
            <a:r>
              <a:rPr lang="it-IT" altLang="it-IT" sz="2800" dirty="0" smtClean="0">
                <a:cs typeface="Times New Roman" pitchFamily="18" charset="0"/>
              </a:rPr>
              <a:t>ccorciare i tempi di lavoro. Fare brevi e frequenti pause soprattutto durante i compiti ripetitivi e noiosi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dirty="0" smtClean="0"/>
              <a:t>Aiutare l’alunno nell’organizzazione e gestione del  materiale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dirty="0" smtClean="0"/>
              <a:t>Assicurarsi che abbia compreso le istruzioni  (ripetere)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dirty="0" smtClean="0"/>
              <a:t>Spazi nella classe in cui l’alunno possa calmarsi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dirty="0" smtClean="0"/>
              <a:t>Riflettere/ricordare sulle conseguenze di un comportamento prima della sua emissione  </a:t>
            </a:r>
          </a:p>
        </p:txBody>
      </p:sp>
    </p:spTree>
    <p:extLst>
      <p:ext uri="{BB962C8B-B14F-4D97-AF65-F5344CB8AC3E}">
        <p14:creationId xmlns:p14="http://schemas.microsoft.com/office/powerpoint/2010/main" xmlns="" val="4976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Fornire informazioni di ritorno sul comportamento inadeguato o adeguato dell’alunno </a:t>
            </a:r>
          </a:p>
          <a:p>
            <a:pPr eaLnBrk="1" hangingPunct="1"/>
            <a:r>
              <a:rPr lang="it-IT" altLang="it-IT" dirty="0" smtClean="0"/>
              <a:t>Aiutarlo nella gestione del diario  dettare i compiti durante la mattinata </a:t>
            </a:r>
          </a:p>
        </p:txBody>
      </p:sp>
    </p:spTree>
    <p:extLst>
      <p:ext uri="{BB962C8B-B14F-4D97-AF65-F5344CB8AC3E}">
        <p14:creationId xmlns:p14="http://schemas.microsoft.com/office/powerpoint/2010/main" xmlns="" val="12389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Verifiche frazionate da pause (non necessariamente più brevi) </a:t>
            </a:r>
          </a:p>
          <a:p>
            <a:r>
              <a:rPr lang="it-IT" dirty="0" smtClean="0"/>
              <a:t>Fornire informazioni chiare e brevi </a:t>
            </a:r>
          </a:p>
          <a:p>
            <a:r>
              <a:rPr lang="it-IT" dirty="0" smtClean="0"/>
              <a:t>Riduzione dei compiti a casa 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5284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62689" cy="12687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b="1" dirty="0" smtClean="0"/>
              <a:t/>
            </a:r>
            <a:br>
              <a:rPr lang="it-IT" altLang="it-IT" b="1" dirty="0" smtClean="0"/>
            </a:br>
            <a:r>
              <a:rPr lang="it-IT" altLang="it-IT" b="1" dirty="0" smtClean="0"/>
              <a:t/>
            </a:r>
            <a:br>
              <a:rPr lang="it-IT" altLang="it-IT" b="1" dirty="0" smtClean="0"/>
            </a:br>
            <a:r>
              <a:rPr lang="it-IT" altLang="it-IT" b="1" dirty="0" smtClean="0"/>
              <a:t>Strategie per catturare e mantenere attenzione </a:t>
            </a:r>
            <a:endParaRPr lang="it-IT" altLang="it-IT" sz="44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7467600" cy="4053064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it-IT" altLang="it-IT" sz="2800" dirty="0" smtClean="0"/>
              <a:t>Utilizzare immagini colori (LIM Mappe)</a:t>
            </a:r>
          </a:p>
          <a:p>
            <a:pPr algn="just" eaLnBrk="1" hangingPunct="1"/>
            <a:r>
              <a:rPr lang="it-IT" altLang="it-IT" sz="2800" dirty="0" smtClean="0"/>
              <a:t>Essere un po’ attori, aggiungendo mimica, teatralità e humor alle proprie spiegazioni.</a:t>
            </a:r>
          </a:p>
          <a:p>
            <a:pPr algn="just" eaLnBrk="1" hangingPunct="1"/>
            <a:r>
              <a:rPr lang="it-IT" altLang="it-IT" sz="2800" dirty="0" smtClean="0"/>
              <a:t>Aggiungere una dose di mistero agli argomenti che devono essere spiegati, utilizzando oggetti (scatole o borse) dove viene “nascosto” il concetto principale dell’argomento della lezione.</a:t>
            </a:r>
          </a:p>
          <a:p>
            <a:pPr algn="just" eaLnBrk="1" hangingPunct="1"/>
            <a:r>
              <a:rPr lang="it-IT" altLang="it-IT" sz="2800" dirty="0" smtClean="0"/>
              <a:t>Variare il tono della voce </a:t>
            </a:r>
          </a:p>
          <a:p>
            <a:pPr eaLnBrk="1" hangingPunct="1"/>
            <a:endParaRPr lang="it-IT" alt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2660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it-IT" altLang="it-IT" sz="2800" dirty="0" smtClean="0"/>
              <a:t>Dare segnali chiari che richiamino in modo inequivocabile l’attenzione “…aprite bene le orecchie…ora state tutti molto attenti perché quello che dirò è fondamentale per capire il resto…ora nessuno, dico nessuno, deve essere distratto…”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800" dirty="0" smtClean="0"/>
              <a:t>Creare aspettativa ed entusiasmo per la lezione che deve essere spiegata.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800" dirty="0" smtClean="0"/>
              <a:t>Utilizzare molto spesso il contatto oculare, soprattutto con gli alunni più disattenti.</a:t>
            </a:r>
            <a:r>
              <a:rPr lang="it-IT" altLang="it-IT" sz="28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dirty="0" smtClean="0">
                <a:cs typeface="Times New Roman" pitchFamily="18" charset="0"/>
              </a:rPr>
              <a:t>Utilizzare il nome degli studenti distratti per la spiegazione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dirty="0" smtClean="0">
                <a:cs typeface="Times New Roman" pitchFamily="18" charset="0"/>
              </a:rPr>
              <a:t>Utilizzare gioco di ruolo</a:t>
            </a:r>
          </a:p>
          <a:p>
            <a:pPr eaLnBrk="1" hangingPunct="1">
              <a:lnSpc>
                <a:spcPct val="90000"/>
              </a:lnSpc>
            </a:pPr>
            <a:endParaRPr lang="it-IT" altLang="it-IT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800" b="1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it-IT" alt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506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Forme di lezione 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9560424"/>
              </p:ext>
            </p:extLst>
          </p:nvPr>
        </p:nvGraphicFramePr>
        <p:xfrm>
          <a:off x="683568" y="2132856"/>
          <a:ext cx="7467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Forma di lezione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Caratteristiche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Trasmissiva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Centrata sul docente</a:t>
                      </a:r>
                      <a:r>
                        <a:rPr lang="it-IT" baseline="0" dirty="0" smtClean="0"/>
                        <a:t> che espone concetti.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Interattiva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Basata sul dialogo alunno docente</a:t>
                      </a:r>
                      <a:r>
                        <a:rPr lang="it-IT" baseline="0" dirty="0" smtClean="0"/>
                        <a:t> utilizza conoscenze alunni e spinge i soggetti ad elaborare pensiero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Esperenziale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</a:t>
                      </a:r>
                      <a:r>
                        <a:rPr lang="it-IT" baseline="0" dirty="0" smtClean="0"/>
                        <a:t> bambini creano la conoscenza. Es attraverso lavoro di gruppo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6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classe come risorsa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36912"/>
            <a:ext cx="7467600" cy="3837040"/>
          </a:xfrm>
        </p:spPr>
        <p:txBody>
          <a:bodyPr/>
          <a:lstStyle/>
          <a:p>
            <a:r>
              <a:rPr lang="it-IT" dirty="0" smtClean="0"/>
              <a:t>Tutoring </a:t>
            </a:r>
          </a:p>
          <a:p>
            <a:endParaRPr lang="it-IT" dirty="0"/>
          </a:p>
          <a:p>
            <a:r>
              <a:rPr lang="it-IT" dirty="0" smtClean="0"/>
              <a:t>Apprendimento cooperativo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470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compensativi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64904"/>
            <a:ext cx="7467600" cy="3765032"/>
          </a:xfrm>
        </p:spPr>
        <p:txBody>
          <a:bodyPr/>
          <a:lstStyle/>
          <a:p>
            <a:r>
              <a:rPr lang="it-IT" dirty="0" smtClean="0"/>
              <a:t>Tavola pitagorica, calcolatrice, computer , formulari </a:t>
            </a:r>
          </a:p>
          <a:p>
            <a:endParaRPr lang="it-IT" dirty="0"/>
          </a:p>
          <a:p>
            <a:r>
              <a:rPr lang="it-IT" dirty="0" smtClean="0"/>
              <a:t>Hanno lo scopo di bilanciare la difficoltà per permettere di raggiungere l’obiettivo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670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compensativi vs competenze compensative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708920"/>
            <a:ext cx="7467600" cy="160479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Se l’alunno non impara ad utilizzare in modo autonomo lo strumento il tutto è inutile </a:t>
            </a:r>
          </a:p>
          <a:p>
            <a:endParaRPr lang="it-IT" dirty="0"/>
          </a:p>
          <a:p>
            <a:r>
              <a:rPr lang="it-IT" dirty="0" smtClean="0"/>
              <a:t>Vedi computer o anche tavola pitagorica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640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Strategie di semplificazione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64904"/>
            <a:ext cx="7467600" cy="3909048"/>
          </a:xfrm>
        </p:spPr>
        <p:txBody>
          <a:bodyPr/>
          <a:lstStyle/>
          <a:p>
            <a:r>
              <a:rPr lang="it-IT" dirty="0" smtClean="0"/>
              <a:t>Si semplifica il materiale la spiegazione </a:t>
            </a:r>
            <a:r>
              <a:rPr lang="it-IT" dirty="0" err="1" smtClean="0"/>
              <a:t>ecc</a:t>
            </a:r>
            <a:r>
              <a:rPr lang="it-IT" dirty="0" smtClean="0"/>
              <a:t> fornite all’ alunno          si richiede una conoscenza minima all’alunno </a:t>
            </a:r>
          </a:p>
          <a:p>
            <a:r>
              <a:rPr lang="it-IT" dirty="0" smtClean="0"/>
              <a:t>obiettivo minimo ….NO DSA  NO ADHD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SI DSL, </a:t>
            </a:r>
            <a:r>
              <a:rPr lang="it-IT" dirty="0" err="1" smtClean="0"/>
              <a:t>border</a:t>
            </a:r>
            <a:r>
              <a:rPr lang="it-IT" dirty="0" smtClean="0"/>
              <a:t> cognitivo,          </a:t>
            </a:r>
            <a:r>
              <a:rPr lang="it-IT" dirty="0"/>
              <a:t> </a:t>
            </a:r>
            <a:r>
              <a:rPr lang="it-IT" dirty="0" smtClean="0"/>
              <a:t>           alunno straniero</a:t>
            </a:r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>
            <a:off x="3347864" y="314096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6952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lunni 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74986"/>
            <a:ext cx="7510214" cy="51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67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4365104"/>
            <a:ext cx="7467600" cy="1143000"/>
          </a:xfrm>
        </p:spPr>
        <p:txBody>
          <a:bodyPr/>
          <a:lstStyle/>
          <a:p>
            <a:r>
              <a:rPr lang="it-IT" dirty="0" smtClean="0"/>
              <a:t>                                              linguaggio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638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7682409"/>
              </p:ext>
            </p:extLst>
          </p:nvPr>
        </p:nvGraphicFramePr>
        <p:xfrm>
          <a:off x="457200" y="1935163"/>
          <a:ext cx="822960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/>
                <a:gridCol w="2743202"/>
                <a:gridCol w="274320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Variabili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Lezione facile 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Lezione difficile </a:t>
                      </a:r>
                      <a:endParaRPr lang="it-IT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Lessico 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Alta frequenza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Bassa frequenza</a:t>
                      </a:r>
                      <a:endParaRPr lang="it-IT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Organizzazione sintattica 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Bassa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Alta</a:t>
                      </a:r>
                      <a:endParaRPr lang="it-IT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Valore figurale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Concreto 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Astratto</a:t>
                      </a:r>
                      <a:endParaRPr lang="it-IT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Interesse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Vicino esperienza ascoltatore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Lontano dall’esperienza ascoltatore</a:t>
                      </a:r>
                      <a:endParaRPr lang="it-IT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Informazioni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Esplicite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Implicite</a:t>
                      </a:r>
                      <a:endParaRPr lang="it-IT" dirty="0"/>
                    </a:p>
                  </a:txBody>
                  <a:tcPr marL="100771" marR="1007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Supporto</a:t>
                      </a:r>
                      <a:r>
                        <a:rPr lang="it-IT" baseline="0" dirty="0" smtClean="0"/>
                        <a:t>  visivo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Alto </a:t>
                      </a:r>
                      <a:endParaRPr lang="it-IT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Basso</a:t>
                      </a:r>
                      <a:endParaRPr lang="it-IT" dirty="0"/>
                    </a:p>
                  </a:txBody>
                  <a:tcPr marL="100771" marR="10077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93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Elementi del testo semplificato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Linguaggio: periodi brevi frasi coordinate lessico semplice . I termini propri della disciplina è utile siano presentati in grassetto e seguiti da una spiegazione ed un esempio.</a:t>
            </a:r>
          </a:p>
          <a:p>
            <a:r>
              <a:rPr lang="it-IT" dirty="0" smtClean="0"/>
              <a:t>Immagini significative accanto al testo</a:t>
            </a:r>
          </a:p>
          <a:p>
            <a:r>
              <a:rPr lang="it-IT" dirty="0" smtClean="0"/>
              <a:t>Parole in grassetto</a:t>
            </a:r>
          </a:p>
          <a:p>
            <a:r>
              <a:rPr lang="it-IT" dirty="0" smtClean="0"/>
              <a:t>Frasi principali sottolineate </a:t>
            </a:r>
          </a:p>
          <a:p>
            <a:r>
              <a:rPr lang="it-IT" dirty="0" smtClean="0"/>
              <a:t>Concetti principali  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328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7525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60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3986039" cy="617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33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Domande stimolo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348880"/>
            <a:ext cx="7200800" cy="3505600"/>
          </a:xfrm>
        </p:spPr>
        <p:txBody>
          <a:bodyPr/>
          <a:lstStyle/>
          <a:p>
            <a:r>
              <a:rPr lang="it-IT" dirty="0" smtClean="0"/>
              <a:t>Facilitano l’individuazione dei concetti principali </a:t>
            </a:r>
          </a:p>
          <a:p>
            <a:r>
              <a:rPr lang="it-IT" dirty="0" smtClean="0"/>
              <a:t>Facilitano il riassunto </a:t>
            </a:r>
          </a:p>
          <a:p>
            <a:r>
              <a:rPr lang="it-IT" dirty="0" smtClean="0"/>
              <a:t>Facilitano l’individuazione dei legami tra i concetti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784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Strategie facilitanti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36912"/>
            <a:ext cx="7467600" cy="3837040"/>
          </a:xfrm>
        </p:spPr>
        <p:txBody>
          <a:bodyPr/>
          <a:lstStyle/>
          <a:p>
            <a:r>
              <a:rPr lang="it-IT" dirty="0" smtClean="0"/>
              <a:t>Strategie mezzi  materiali il cui scopo è facilitare il raggiungimento dell’obiettivo </a:t>
            </a:r>
          </a:p>
          <a:p>
            <a:endParaRPr lang="it-IT" dirty="0"/>
          </a:p>
          <a:p>
            <a:r>
              <a:rPr lang="it-IT" dirty="0" smtClean="0"/>
              <a:t>Mappe schemi LIM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012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mappa non è una semplificazione ma un aiuto per recuperare informazioni complesse </a:t>
            </a:r>
          </a:p>
          <a:p>
            <a:r>
              <a:rPr lang="it-IT" dirty="0" smtClean="0"/>
              <a:t>Mappe come supporto non come alternativa-semplificazione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Può divenire una semplificazione quando sono richieste solo le informazioni contenute nella mappa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805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Organizzano le conoscenze prima durante e dopo la lettura-studio </a:t>
            </a:r>
          </a:p>
          <a:p>
            <a:r>
              <a:rPr lang="it-IT" dirty="0" smtClean="0"/>
              <a:t>Facilitano la comprensione </a:t>
            </a:r>
          </a:p>
          <a:p>
            <a:r>
              <a:rPr lang="it-IT" dirty="0" smtClean="0"/>
              <a:t>Facilitano la memorizzazione </a:t>
            </a:r>
          </a:p>
          <a:p>
            <a:r>
              <a:rPr lang="it-IT" dirty="0" smtClean="0"/>
              <a:t>Facilitano l’esposizione orale o scritta 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Esplicitano i legami, le relazioni tra i concetti</a:t>
            </a:r>
          </a:p>
          <a:p>
            <a:r>
              <a:rPr lang="it-IT" dirty="0" smtClean="0"/>
              <a:t>Individuano i concetti principali dai secondari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119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Mappe cognitive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988840"/>
            <a:ext cx="6953200" cy="3837040"/>
          </a:xfrm>
        </p:spPr>
        <p:txBody>
          <a:bodyPr/>
          <a:lstStyle/>
          <a:p>
            <a:r>
              <a:rPr lang="it-IT" dirty="0" smtClean="0"/>
              <a:t>Rappresentano graficamente dei domini specifici di conoscenza </a:t>
            </a:r>
          </a:p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Hanno regole di costruzione precise (linguaggio condiviso) che le rendono fruibili e comprensibili a tutti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09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 alunni di cittadinanza non italiana di recente immigrazione.  (CM n.24,2006, e Linee guida della CM n.2, 2010)</a:t>
            </a:r>
          </a:p>
          <a:p>
            <a:endParaRPr lang="it-IT" dirty="0"/>
          </a:p>
          <a:p>
            <a:r>
              <a:rPr lang="it-IT" dirty="0" smtClean="0"/>
              <a:t>Lo scopo è rendere il sistema più flessibile per tempi orari spazi e gruppi do apprendimento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059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Mappe a nodi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2492896"/>
            <a:ext cx="6953200" cy="3384376"/>
          </a:xfrm>
        </p:spPr>
        <p:txBody>
          <a:bodyPr/>
          <a:lstStyle/>
          <a:p>
            <a:r>
              <a:rPr lang="it-IT" dirty="0" smtClean="0"/>
              <a:t>Idea principale al centro</a:t>
            </a:r>
          </a:p>
          <a:p>
            <a:r>
              <a:rPr lang="it-IT" dirty="0" smtClean="0"/>
              <a:t>Nodi di primo secondo terzo livello </a:t>
            </a:r>
          </a:p>
          <a:p>
            <a:r>
              <a:rPr lang="it-IT" dirty="0" smtClean="0"/>
              <a:t>Relazione di associazione tra i nodi (linee o frecce che collegano i nodi)</a:t>
            </a:r>
          </a:p>
          <a:p>
            <a:r>
              <a:rPr lang="it-IT" dirty="0" smtClean="0"/>
              <a:t>Nodo contiene parole, immagini, simboli</a:t>
            </a:r>
          </a:p>
          <a:p>
            <a:r>
              <a:rPr lang="it-IT" dirty="0" smtClean="0"/>
              <a:t>Colori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667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uli_000\Desktop\ORIENTA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88832" cy="492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00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Mappe concettuali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2132856"/>
            <a:ext cx="6881192" cy="3693024"/>
          </a:xfrm>
        </p:spPr>
        <p:txBody>
          <a:bodyPr/>
          <a:lstStyle/>
          <a:p>
            <a:r>
              <a:rPr lang="it-IT" dirty="0" smtClean="0"/>
              <a:t>Idea o concetto principale in alto</a:t>
            </a:r>
          </a:p>
          <a:p>
            <a:r>
              <a:rPr lang="it-IT" dirty="0" smtClean="0"/>
              <a:t>Idee secondarie disposte dall’alto in basso. Idee stessa importanza poste sullo stesso asse orizzontale  </a:t>
            </a:r>
          </a:p>
          <a:p>
            <a:r>
              <a:rPr lang="it-IT" dirty="0" smtClean="0"/>
              <a:t>I concetti sono legati tra loro </a:t>
            </a:r>
          </a:p>
          <a:p>
            <a:r>
              <a:rPr lang="it-IT" dirty="0" smtClean="0"/>
              <a:t>Parole-legame (verbi, avverbi o brevissime frasi)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571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uli_000\Desktop\Diagrammi flusso\09-alimentazione-del-neolitico - Copi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0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20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uli_000\Desktop\LA PREISTORIA_l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208912" cy="43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40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2132856"/>
            <a:ext cx="6953200" cy="3909048"/>
          </a:xfrm>
        </p:spPr>
        <p:txBody>
          <a:bodyPr/>
          <a:lstStyle/>
          <a:p>
            <a:r>
              <a:rPr lang="it-IT" dirty="0" smtClean="0"/>
              <a:t>Non vi sono regole precise per la loro costruzione </a:t>
            </a:r>
          </a:p>
          <a:p>
            <a:r>
              <a:rPr lang="it-IT" dirty="0" smtClean="0"/>
              <a:t>Tuttavia vi possono essere cose formalizzate  </a:t>
            </a:r>
          </a:p>
          <a:p>
            <a:r>
              <a:rPr lang="it-IT" dirty="0" smtClean="0"/>
              <a:t>Schema a sequenza  (linea del tempo) </a:t>
            </a:r>
          </a:p>
          <a:p>
            <a:r>
              <a:rPr lang="it-IT" dirty="0" smtClean="0"/>
              <a:t>A ciclo</a:t>
            </a:r>
          </a:p>
          <a:p>
            <a:r>
              <a:rPr lang="it-IT" dirty="0" smtClean="0"/>
              <a:t>Gerarchico (albero </a:t>
            </a:r>
            <a:r>
              <a:rPr lang="it-IT" dirty="0" err="1" smtClean="0"/>
              <a:t>genelaogico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1580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320711" cy="60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07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Diagrammi di flussi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132856"/>
            <a:ext cx="7313240" cy="4341096"/>
          </a:xfrm>
        </p:spPr>
        <p:txBody>
          <a:bodyPr/>
          <a:lstStyle/>
          <a:p>
            <a:r>
              <a:rPr lang="it-IT" dirty="0" smtClean="0"/>
              <a:t>Si dicono anche diagrammi a blocchi  </a:t>
            </a:r>
          </a:p>
          <a:p>
            <a:endParaRPr lang="it-IT" dirty="0"/>
          </a:p>
          <a:p>
            <a:r>
              <a:rPr lang="it-IT" dirty="0" smtClean="0"/>
              <a:t>Indicano la logica e l’ordine di esecuzione delle istruzioni</a:t>
            </a:r>
          </a:p>
          <a:p>
            <a:endParaRPr lang="it-IT" dirty="0"/>
          </a:p>
          <a:p>
            <a:r>
              <a:rPr lang="it-IT" dirty="0" smtClean="0"/>
              <a:t>Ogni blocco contiene un istruzione</a:t>
            </a:r>
          </a:p>
          <a:p>
            <a:endParaRPr lang="it-IT" dirty="0"/>
          </a:p>
          <a:p>
            <a:r>
              <a:rPr lang="it-IT" dirty="0" smtClean="0"/>
              <a:t>Ogni blocco è collegato da frecce e indica legame ordine tra le azione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924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uli_000\Desktop\Diagrammi flusso\Immagine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009650"/>
            <a:ext cx="418147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2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iuli_000\Desktop\Diagrammi flusso\diagramma_di_flus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81000"/>
            <a:ext cx="45148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0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/>
              <a:t>DIFFICOLTA’ SCOLASTICHE</a:t>
            </a:r>
          </a:p>
        </p:txBody>
      </p:sp>
      <p:sp>
        <p:nvSpPr>
          <p:cNvPr id="164867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/>
              <a:t>Scuola elementare  %</a:t>
            </a:r>
          </a:p>
          <a:p>
            <a:pPr>
              <a:lnSpc>
                <a:spcPct val="90000"/>
              </a:lnSpc>
            </a:pPr>
            <a:r>
              <a:rPr lang="it-IT" altLang="it-IT"/>
              <a:t>classe 1°          9,9</a:t>
            </a:r>
          </a:p>
          <a:p>
            <a:pPr>
              <a:lnSpc>
                <a:spcPct val="90000"/>
              </a:lnSpc>
            </a:pPr>
            <a:r>
              <a:rPr lang="it-IT" altLang="it-IT"/>
              <a:t>classe 2°          12</a:t>
            </a:r>
          </a:p>
          <a:p>
            <a:pPr>
              <a:lnSpc>
                <a:spcPct val="90000"/>
              </a:lnSpc>
            </a:pPr>
            <a:r>
              <a:rPr lang="it-IT" altLang="it-IT"/>
              <a:t>classe 3°          13,5</a:t>
            </a:r>
          </a:p>
          <a:p>
            <a:pPr>
              <a:lnSpc>
                <a:spcPct val="90000"/>
              </a:lnSpc>
            </a:pPr>
            <a:r>
              <a:rPr lang="it-IT" altLang="it-IT"/>
              <a:t>classe 4°          14,2</a:t>
            </a:r>
          </a:p>
          <a:p>
            <a:pPr>
              <a:lnSpc>
                <a:spcPct val="90000"/>
              </a:lnSpc>
            </a:pPr>
            <a:r>
              <a:rPr lang="it-IT" altLang="it-IT"/>
              <a:t>classe 5°          14,8</a:t>
            </a:r>
          </a:p>
          <a:p>
            <a:pPr>
              <a:lnSpc>
                <a:spcPct val="90000"/>
              </a:lnSpc>
            </a:pPr>
            <a:endParaRPr lang="it-IT" altLang="it-IT" sz="3200" b="1"/>
          </a:p>
          <a:p>
            <a:pPr>
              <a:lnSpc>
                <a:spcPct val="90000"/>
              </a:lnSpc>
            </a:pPr>
            <a:r>
              <a:rPr lang="it-IT" altLang="it-IT" sz="3200" b="1"/>
              <a:t>Percen. media  13,3</a:t>
            </a:r>
            <a:r>
              <a:rPr lang="it-IT" altLang="it-IT" b="1"/>
              <a:t>  </a:t>
            </a:r>
          </a:p>
        </p:txBody>
      </p:sp>
      <p:sp>
        <p:nvSpPr>
          <p:cNvPr id="164868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/>
              <a:t>Scuola media        %</a:t>
            </a:r>
          </a:p>
          <a:p>
            <a:pPr>
              <a:lnSpc>
                <a:spcPct val="90000"/>
              </a:lnSpc>
            </a:pPr>
            <a:r>
              <a:rPr lang="it-IT" altLang="it-IT"/>
              <a:t>classe 1°              22,8</a:t>
            </a:r>
          </a:p>
          <a:p>
            <a:pPr>
              <a:lnSpc>
                <a:spcPct val="90000"/>
              </a:lnSpc>
            </a:pPr>
            <a:r>
              <a:rPr lang="it-IT" altLang="it-IT"/>
              <a:t>classe 2°              24</a:t>
            </a:r>
          </a:p>
          <a:p>
            <a:pPr>
              <a:lnSpc>
                <a:spcPct val="90000"/>
              </a:lnSpc>
            </a:pPr>
            <a:r>
              <a:rPr lang="it-IT" altLang="it-IT"/>
              <a:t>classe 3°              24,1</a:t>
            </a:r>
          </a:p>
          <a:p>
            <a:pPr>
              <a:lnSpc>
                <a:spcPct val="90000"/>
              </a:lnSpc>
            </a:pPr>
            <a:endParaRPr lang="it-IT" altLang="it-IT"/>
          </a:p>
          <a:p>
            <a:pPr>
              <a:lnSpc>
                <a:spcPct val="90000"/>
              </a:lnSpc>
            </a:pPr>
            <a:endParaRPr lang="it-IT" altLang="it-IT"/>
          </a:p>
          <a:p>
            <a:pPr>
              <a:lnSpc>
                <a:spcPct val="90000"/>
              </a:lnSpc>
            </a:pPr>
            <a:endParaRPr lang="it-IT" altLang="it-IT" b="1"/>
          </a:p>
          <a:p>
            <a:pPr>
              <a:lnSpc>
                <a:spcPct val="90000"/>
              </a:lnSpc>
            </a:pPr>
            <a:r>
              <a:rPr lang="it-IT" altLang="it-IT" sz="3200" b="1"/>
              <a:t>Percen. Media     23,4 </a:t>
            </a:r>
          </a:p>
        </p:txBody>
      </p:sp>
    </p:spTree>
    <p:extLst>
      <p:ext uri="{BB962C8B-B14F-4D97-AF65-F5344CB8AC3E}">
        <p14:creationId xmlns:p14="http://schemas.microsoft.com/office/powerpoint/2010/main" xmlns="" val="13400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276872"/>
            <a:ext cx="7169224" cy="4197080"/>
          </a:xfrm>
        </p:spPr>
        <p:txBody>
          <a:bodyPr/>
          <a:lstStyle/>
          <a:p>
            <a:r>
              <a:rPr lang="it-IT" dirty="0" smtClean="0"/>
              <a:t>Raccoglie i diversi linguaggi </a:t>
            </a:r>
          </a:p>
          <a:p>
            <a:r>
              <a:rPr lang="it-IT" dirty="0" smtClean="0"/>
              <a:t>Permette accesso a fonti multiple in tempo reale</a:t>
            </a:r>
          </a:p>
          <a:p>
            <a:r>
              <a:rPr lang="it-IT" dirty="0" smtClean="0"/>
              <a:t>Permette di memorizzare il percorso fatto</a:t>
            </a:r>
          </a:p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079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3645024"/>
            <a:ext cx="7467600" cy="1143000"/>
          </a:xfrm>
        </p:spPr>
        <p:txBody>
          <a:bodyPr/>
          <a:lstStyle/>
          <a:p>
            <a:r>
              <a:rPr lang="it-IT" dirty="0" smtClean="0"/>
              <a:t>Criteri di valutazione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4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Esami per i BES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Stesse garanzie dei DSA, a patto che strumenti, misure e criteri di valutazione personalizzati siano riportati nel PDP </a:t>
            </a:r>
            <a:endParaRPr lang="it-IT" dirty="0" smtClean="0"/>
          </a:p>
          <a:p>
            <a:r>
              <a:rPr lang="it-IT" dirty="0" smtClean="0"/>
              <a:t>Non </a:t>
            </a:r>
            <a:r>
              <a:rPr lang="it-IT" dirty="0"/>
              <a:t>è possibile esonero dalle lingue </a:t>
            </a:r>
            <a:r>
              <a:rPr lang="it-IT" dirty="0" smtClean="0"/>
              <a:t>straniere..</a:t>
            </a:r>
          </a:p>
          <a:p>
            <a:r>
              <a:rPr lang="it-IT" dirty="0" smtClean="0"/>
              <a:t>INVALSI ….I </a:t>
            </a:r>
            <a:r>
              <a:rPr lang="it-IT" dirty="0"/>
              <a:t>DSA e gli altri BES devono svolgere la prova ma la tabella di corrispondenza tra risposte ai quesiti INVALSI e voto complessivo costituisce un semplice quadro di riferimento di ordine generale proposto dall’INVALSI, che ammette tutte le personalizzazioni deliberate dalla Commissione </a:t>
            </a:r>
            <a:r>
              <a:rPr lang="it-IT" dirty="0" smtClean="0"/>
              <a:t>d’esame.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950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268760"/>
            <a:ext cx="7241232" cy="5205192"/>
          </a:xfrm>
        </p:spPr>
        <p:txBody>
          <a:bodyPr/>
          <a:lstStyle/>
          <a:p>
            <a:r>
              <a:rPr lang="it-IT" dirty="0"/>
              <a:t>Non va mai dimenticato che la Direttiva 27/12/12 e la C.M. n. 8/2013 hanno legittimato l’adozione di criteri di valutazione </a:t>
            </a:r>
            <a:r>
              <a:rPr lang="it-IT" dirty="0" smtClean="0"/>
              <a:t>differenziati. </a:t>
            </a:r>
          </a:p>
          <a:p>
            <a:endParaRPr lang="it-IT" dirty="0"/>
          </a:p>
          <a:p>
            <a:r>
              <a:rPr lang="it-IT" dirty="0" smtClean="0"/>
              <a:t>Prove a </a:t>
            </a:r>
            <a:r>
              <a:rPr lang="it-IT" dirty="0"/>
              <a:t>s</a:t>
            </a:r>
            <a:r>
              <a:rPr lang="it-IT" dirty="0" smtClean="0"/>
              <a:t>celta multipla, vero o falso, a completamento con parole o frasi presenti?</a:t>
            </a:r>
          </a:p>
          <a:p>
            <a:r>
              <a:rPr lang="it-IT" dirty="0" smtClean="0"/>
              <a:t>Prove a domande aperte</a:t>
            </a:r>
          </a:p>
          <a:p>
            <a:r>
              <a:rPr lang="it-IT" dirty="0" smtClean="0"/>
              <a:t>Prove più brevi (no tempo maggiore)</a:t>
            </a:r>
          </a:p>
          <a:p>
            <a:r>
              <a:rPr lang="it-IT" dirty="0" smtClean="0"/>
              <a:t>Lettura della consegna (facilita la comprensione)</a:t>
            </a:r>
          </a:p>
          <a:p>
            <a:r>
              <a:rPr lang="it-IT" dirty="0" smtClean="0"/>
              <a:t>Consegne brevi e semplici (accompagnate da es.)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954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valutazione dovrà tener conto maggiormente del contenuto che della forma sia allo scritto che all’orale (vedi disturbo linguaggio)</a:t>
            </a:r>
          </a:p>
          <a:p>
            <a:r>
              <a:rPr lang="it-IT" dirty="0" smtClean="0"/>
              <a:t>Recupero di un una verifica scritta con esito negativo con una verifica orale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Qualsiasi sia la scelta deve essere calibrata alle caratteristiche dell’alunno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454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Direttiva Ministeriale del 27 dicembre 2012 • Circolare Ministeriale n. 8 del 6 marzo 2013 • Legge 170/2010 • Legge Regionale 28 del 2007 (EES) • DM  </a:t>
            </a:r>
            <a:r>
              <a:rPr lang="it-IT" dirty="0" err="1"/>
              <a:t>prot</a:t>
            </a:r>
            <a:r>
              <a:rPr lang="it-IT" dirty="0"/>
              <a:t> n. 5669 del 12 Luglio 2011– Linee Guida DSA • Accordo Stato Regioni 25 luglio 2012 • Circolare dell’Ufficio Scolastico Regionale per il Piemonte </a:t>
            </a:r>
          </a:p>
        </p:txBody>
      </p:sp>
    </p:spTree>
    <p:extLst>
      <p:ext uri="{BB962C8B-B14F-4D97-AF65-F5344CB8AC3E}">
        <p14:creationId xmlns:p14="http://schemas.microsoft.com/office/powerpoint/2010/main" xmlns="" val="29500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09" name="Group 73"/>
          <p:cNvGraphicFramePr>
            <a:graphicFrameLocks noGrp="1"/>
          </p:cNvGraphicFramePr>
          <p:nvPr>
            <p:ph type="tbl" idx="1"/>
          </p:nvPr>
        </p:nvGraphicFramePr>
        <p:xfrm>
          <a:off x="755650" y="404813"/>
          <a:ext cx="7696200" cy="5864545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65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Tipo di difficoltà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Maschi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Femmine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Basso rendimento scolastico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Disturbi specifici dell’apprendimento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Disturbi di linguaggio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Disturbi dell’attenzione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1,25%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Ritardo mentale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Sordità e ipoacusie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Disabilità plurime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0,15%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0,15%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539750" y="6381750"/>
            <a:ext cx="3527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Tratto da Cornoldi, 1999</a:t>
            </a:r>
          </a:p>
        </p:txBody>
      </p:sp>
    </p:spTree>
    <p:extLst>
      <p:ext uri="{BB962C8B-B14F-4D97-AF65-F5344CB8AC3E}">
        <p14:creationId xmlns:p14="http://schemas.microsoft.com/office/powerpoint/2010/main" xmlns="" val="10806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1867</TotalTime>
  <Words>2889</Words>
  <Application>Microsoft Office PowerPoint</Application>
  <PresentationFormat>Presentazione su schermo (4:3)</PresentationFormat>
  <Paragraphs>408</Paragraphs>
  <Slides>85</Slides>
  <Notes>25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85</vt:i4>
      </vt:variant>
    </vt:vector>
  </HeadingPairs>
  <TitlesOfParts>
    <vt:vector size="86" baseType="lpstr">
      <vt:lpstr>Equinozio</vt:lpstr>
      <vt:lpstr>BES</vt:lpstr>
      <vt:lpstr>Diapositiva 2</vt:lpstr>
      <vt:lpstr>Diapositiva 3</vt:lpstr>
      <vt:lpstr>Diapositiva 4</vt:lpstr>
      <vt:lpstr>BES </vt:lpstr>
      <vt:lpstr>Diapositiva 6</vt:lpstr>
      <vt:lpstr>Diapositiva 7</vt:lpstr>
      <vt:lpstr>DIFFICOLTA’ SCOLASTICHE</vt:lpstr>
      <vt:lpstr>Diapositiva 9</vt:lpstr>
      <vt:lpstr>Diapositiva 10</vt:lpstr>
      <vt:lpstr>Disturbo specifico</vt:lpstr>
      <vt:lpstr>I BAMBINI CON DSA  PRESENTANO COMUNEMENTE</vt:lpstr>
      <vt:lpstr>Diapositiva 13</vt:lpstr>
      <vt:lpstr>Diapositiva 14</vt:lpstr>
      <vt:lpstr>Diapositiva 15</vt:lpstr>
      <vt:lpstr>Criterio per dislessia </vt:lpstr>
      <vt:lpstr>Diapositiva 17</vt:lpstr>
      <vt:lpstr>Disortografia </vt:lpstr>
      <vt:lpstr>Discalculia </vt:lpstr>
      <vt:lpstr>Diapositiva 20</vt:lpstr>
      <vt:lpstr>Diapositiva 21</vt:lpstr>
      <vt:lpstr>DISLESSIA ACQUISITA </vt:lpstr>
      <vt:lpstr>Il funzionamento cognitivo borderline   </vt:lpstr>
      <vt:lpstr>Diapositiva 24</vt:lpstr>
      <vt:lpstr>Epidemiologia </vt:lpstr>
      <vt:lpstr>Cause</vt:lpstr>
      <vt:lpstr>Difficoltà aspecifiche di apprendimento  </vt:lpstr>
      <vt:lpstr>Difficoltà psicologiche </vt:lpstr>
      <vt:lpstr>ADHD</vt:lpstr>
      <vt:lpstr>Diapositiva 30</vt:lpstr>
      <vt:lpstr>Diapositiva 31</vt:lpstr>
      <vt:lpstr>DISATTENZIONE</vt:lpstr>
      <vt:lpstr>IPERATTIVITA’</vt:lpstr>
      <vt:lpstr>IMPULSIVITA’</vt:lpstr>
      <vt:lpstr>3 sottotipi</vt:lpstr>
      <vt:lpstr>DDAI-D </vt:lpstr>
      <vt:lpstr>I DSL </vt:lpstr>
      <vt:lpstr>Diapositiva 38</vt:lpstr>
      <vt:lpstr>Diapositiva 39</vt:lpstr>
      <vt:lpstr>Sindrome non verbale</vt:lpstr>
      <vt:lpstr>Diapositiva 41</vt:lpstr>
      <vt:lpstr>Diapositiva 42</vt:lpstr>
      <vt:lpstr>Diapositiva 43</vt:lpstr>
      <vt:lpstr>pdp</vt:lpstr>
      <vt:lpstr>Diapositiva 45</vt:lpstr>
      <vt:lpstr>Diapositiva 46</vt:lpstr>
      <vt:lpstr>PDP</vt:lpstr>
      <vt:lpstr>Strategie </vt:lpstr>
      <vt:lpstr>ADHD</vt:lpstr>
      <vt:lpstr>Diapositiva 50</vt:lpstr>
      <vt:lpstr>Diapositiva 51</vt:lpstr>
      <vt:lpstr>Diapositiva 52</vt:lpstr>
      <vt:lpstr>             Strategie per catturare e mantenere attenzione </vt:lpstr>
      <vt:lpstr>Diapositiva 54</vt:lpstr>
      <vt:lpstr>Forme di lezione </vt:lpstr>
      <vt:lpstr>La classe come risorsa </vt:lpstr>
      <vt:lpstr>Strumenti compensativi </vt:lpstr>
      <vt:lpstr>Strumenti compensativi vs competenze compensative </vt:lpstr>
      <vt:lpstr>Strategie di semplificazione </vt:lpstr>
      <vt:lpstr>                                              linguaggio</vt:lpstr>
      <vt:lpstr>Diapositiva 61</vt:lpstr>
      <vt:lpstr>Elementi del testo semplificato</vt:lpstr>
      <vt:lpstr>Diapositiva 63</vt:lpstr>
      <vt:lpstr>Diapositiva 64</vt:lpstr>
      <vt:lpstr>Domande stimolo</vt:lpstr>
      <vt:lpstr>Strategie facilitanti </vt:lpstr>
      <vt:lpstr>Diapositiva 67</vt:lpstr>
      <vt:lpstr>Diapositiva 68</vt:lpstr>
      <vt:lpstr>Mappe cognitive </vt:lpstr>
      <vt:lpstr>Mappe a nodi </vt:lpstr>
      <vt:lpstr>Diapositiva 71</vt:lpstr>
      <vt:lpstr>Mappe concettuali</vt:lpstr>
      <vt:lpstr>Diapositiva 73</vt:lpstr>
      <vt:lpstr>Diapositiva 74</vt:lpstr>
      <vt:lpstr>schemi</vt:lpstr>
      <vt:lpstr>Diapositiva 76</vt:lpstr>
      <vt:lpstr>Diagrammi di flussi </vt:lpstr>
      <vt:lpstr>Diapositiva 78</vt:lpstr>
      <vt:lpstr>Diapositiva 79</vt:lpstr>
      <vt:lpstr>LIM</vt:lpstr>
      <vt:lpstr>Criteri di valutazione </vt:lpstr>
      <vt:lpstr>Esami per i BES</vt:lpstr>
      <vt:lpstr>Diapositiva 83</vt:lpstr>
      <vt:lpstr>Diapositiva 84</vt:lpstr>
      <vt:lpstr>Diapositiva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</dc:title>
  <dc:creator>barbara</dc:creator>
  <cp:lastModifiedBy>Pasoli</cp:lastModifiedBy>
  <cp:revision>73</cp:revision>
  <dcterms:created xsi:type="dcterms:W3CDTF">2015-06-01T08:14:55Z</dcterms:created>
  <dcterms:modified xsi:type="dcterms:W3CDTF">2015-06-17T09:58:48Z</dcterms:modified>
</cp:coreProperties>
</file>