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6.xml" ContentType="application/vnd.openxmlformats-officedocument.theme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theme/theme7.xml" ContentType="application/vnd.openxmlformats-officedocument.theme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8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9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5" r:id="rId2"/>
    <p:sldMasterId id="2147483688" r:id="rId3"/>
    <p:sldMasterId id="2147483700" r:id="rId4"/>
    <p:sldMasterId id="2147483712" r:id="rId5"/>
    <p:sldMasterId id="2147483724" r:id="rId6"/>
    <p:sldMasterId id="2147483739" r:id="rId7"/>
    <p:sldMasterId id="2147483752" r:id="rId8"/>
    <p:sldMasterId id="2147483764" r:id="rId9"/>
    <p:sldMasterId id="2147483776" r:id="rId10"/>
  </p:sldMasterIdLst>
  <p:notesMasterIdLst>
    <p:notesMasterId r:id="rId31"/>
  </p:notesMasterIdLst>
  <p:sldIdLst>
    <p:sldId id="291" r:id="rId11"/>
    <p:sldId id="256" r:id="rId12"/>
    <p:sldId id="341" r:id="rId13"/>
    <p:sldId id="342" r:id="rId14"/>
    <p:sldId id="340" r:id="rId15"/>
    <p:sldId id="314" r:id="rId16"/>
    <p:sldId id="339" r:id="rId17"/>
    <p:sldId id="343" r:id="rId18"/>
    <p:sldId id="338" r:id="rId19"/>
    <p:sldId id="337" r:id="rId20"/>
    <p:sldId id="336" r:id="rId21"/>
    <p:sldId id="335" r:id="rId22"/>
    <p:sldId id="344" r:id="rId23"/>
    <p:sldId id="334" r:id="rId24"/>
    <p:sldId id="333" r:id="rId25"/>
    <p:sldId id="332" r:id="rId26"/>
    <p:sldId id="331" r:id="rId27"/>
    <p:sldId id="330" r:id="rId28"/>
    <p:sldId id="328" r:id="rId29"/>
    <p:sldId id="327" r:id="rId30"/>
  </p:sldIdLst>
  <p:sldSz cx="9144000" cy="6858000" type="screen4x3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slide" Target="slides/slide1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slide" Target="slides/slide18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slide" Target="slides/slide17.xml"/><Relationship Id="rId30" Type="http://schemas.openxmlformats.org/officeDocument/2006/relationships/slide" Target="slides/slide20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D3D03A4-71F0-45AA-B9E5-539D8B5F6B7E}" type="datetimeFigureOut">
              <a:rPr lang="en-US"/>
              <a:pPr>
                <a:defRPr/>
              </a:pPr>
              <a:t>2/21/2016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Click to edit Master text styles</a:t>
            </a:r>
          </a:p>
          <a:p>
            <a:pPr lvl="1"/>
            <a:r>
              <a:rPr lang="it-IT" noProof="0" smtClean="0"/>
              <a:t>Second level</a:t>
            </a:r>
          </a:p>
          <a:p>
            <a:pPr lvl="2"/>
            <a:r>
              <a:rPr lang="it-IT" noProof="0" smtClean="0"/>
              <a:t>Third level</a:t>
            </a:r>
          </a:p>
          <a:p>
            <a:pPr lvl="3"/>
            <a:r>
              <a:rPr lang="it-IT" noProof="0" smtClean="0"/>
              <a:t>Fourth level</a:t>
            </a:r>
          </a:p>
          <a:p>
            <a:pPr lvl="4"/>
            <a:r>
              <a:rPr lang="it-IT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ヒラギノ角ゴ Pro W3" charset="0"/>
                <a:cs typeface="ヒラギノ角ゴ Pro W3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51DDEFA-4872-4842-BF69-02BD6BB1C58A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4555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3" descr="Imparare_Sempre_CMYK_Purple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9363" y="2557463"/>
            <a:ext cx="66103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13" descr="barra_purpl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5160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AE5111-BB74-484E-AA60-0A8C06FC7A7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3562354"/>
            <a:ext cx="2719754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225316" y="3562354"/>
            <a:ext cx="2721219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F4B6A-A647-4B7E-9098-903BC79D2FAD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4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4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25915-324D-4140-B264-58C8D03F6CFF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11741-2DDC-4143-BC26-25B576B0FC79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2319F-4506-4EF0-835F-1B0231C44011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03D4A-6094-4550-AD01-910C1516A6A3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32F5FE-EB77-4C50-A8A9-9CC92F6935ED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6B5553-FAFF-4B14-BDE8-0F0912A87E99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551485" y="395288"/>
            <a:ext cx="1395046" cy="572293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6" y="395288"/>
            <a:ext cx="4045926" cy="57229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03FFBC-B157-48D9-B342-3B3E8B40EFB2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71897" y="395288"/>
            <a:ext cx="2101362" cy="56769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1" y="395288"/>
            <a:ext cx="6166338" cy="56769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511908-AAB4-44E3-8E32-717E8847E56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1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3562354"/>
            <a:ext cx="2719754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225317" y="3562354"/>
            <a:ext cx="2721219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5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5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551485" y="395288"/>
            <a:ext cx="1395046" cy="572293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7" y="395288"/>
            <a:ext cx="4045926" cy="57229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883" y="395288"/>
            <a:ext cx="8408377" cy="90011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1546225"/>
            <a:ext cx="413385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39408" y="1546225"/>
            <a:ext cx="413385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39408" y="3884616"/>
            <a:ext cx="413385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F4DF56-F3E7-452E-9006-4EAF243F90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883" y="395288"/>
            <a:ext cx="8408377" cy="90011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64881" y="1546225"/>
            <a:ext cx="413385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9408" y="1546225"/>
            <a:ext cx="413385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DFB72-E761-406B-84B5-97254C3EC2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196131B-9CB3-42DE-938D-D2F6BDD226C9}" type="datetimeFigureOut">
              <a:rPr lang="it-IT"/>
              <a:pPr>
                <a:defRPr/>
              </a:pPr>
              <a:t>21/02/2016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82E5E-3BAB-46E8-A093-ECD9F633E11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7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1762132"/>
            <a:ext cx="41338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9408" y="1762132"/>
            <a:ext cx="41338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3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3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F97A48-AAA8-4963-9C3F-A0551871592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6" descr="logo PD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1200" y="142875"/>
            <a:ext cx="6699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7" descr="logo LIMbook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6763" y="5572125"/>
            <a:ext cx="6699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71897" y="395288"/>
            <a:ext cx="2101362" cy="5892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1" y="395288"/>
            <a:ext cx="6166338" cy="5892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3" descr="Imparare_Sempre_CMYK_Purple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9363" y="2557463"/>
            <a:ext cx="66103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13" descr="barra_purple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5160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-101005779"/>
            <a:ext cx="6400800" cy="10664457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F3E88-DD7B-4EB9-BC57-7D2C12284C75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21670" y="-198974769"/>
            <a:ext cx="2658208" cy="205748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B5B82-447B-4AFC-ADE0-7A948C363162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9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4099127"/>
            <a:ext cx="7772400" cy="30777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A2741F-B6C0-4A0A-9D72-CC36B7DA7BB3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3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BBC2F-7EDF-45D6-A522-AB7C2B26C68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321671" y="-5260201"/>
            <a:ext cx="1258766" cy="12034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721116" y="-5260201"/>
            <a:ext cx="1258765" cy="12034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142BB-7FA8-4D5D-9C05-FF678095D7B4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066879"/>
            <a:ext cx="4040066" cy="1107996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3940949"/>
            <a:ext cx="4040066" cy="2185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4" y="1066879"/>
            <a:ext cx="4041531" cy="1107996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4" y="3940949"/>
            <a:ext cx="4041531" cy="2185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49F39C-3772-4AAB-9339-4B1330FBE81B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EF516-B438-4CAA-8F1E-32D067D246FC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C2A5-975D-4D86-B017-2B5D9706E626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3233064"/>
            <a:ext cx="5111262" cy="2893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5695285"/>
            <a:ext cx="3008435" cy="4308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5FC2C-64D8-485E-8E76-6F5CE745B994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3742695"/>
            <a:ext cx="5486400" cy="9848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956756"/>
            <a:ext cx="54864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F5DF96-003C-4295-8A23-BD4CCACDA25B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321675" y="-119260639"/>
            <a:ext cx="6078587" cy="12603450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29C943-6891-4670-AE36-8E98E11314A1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7228" y="-113241138"/>
            <a:ext cx="2152650" cy="1200150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7" y="-113241138"/>
            <a:ext cx="6078587" cy="1200150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178E7F-03C5-46EE-AE4B-9A907F6EA43C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23B91-DDC0-424B-97F1-9FBDD056A74F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7ADEE-91FE-4B1B-828E-A9480AEC7D94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1546225"/>
            <a:ext cx="41338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9408" y="1546225"/>
            <a:ext cx="41338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26AF0-DA3A-4F73-8617-EE56ADF187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1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36FDE-99BB-4A49-82EF-2180AF59A445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3562354"/>
            <a:ext cx="2719754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225317" y="3562354"/>
            <a:ext cx="2721219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C93DB1-3EE4-438C-9B5E-C44C038D8E70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5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5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2FF24-44EC-480E-A9D1-E58CA7F71E8F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45E73-C8C2-40E3-9155-6C0264B461FB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FDA37-9959-4CE6-A8B9-87AE6854084B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DA0EF-DAC2-4FB9-9722-2729268C9019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07ABE-23A4-45BD-950E-ED5CC991C8F7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69B012-9F44-4AA6-B81C-C77A06E89795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551485" y="395288"/>
            <a:ext cx="1395046" cy="572293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7" y="395288"/>
            <a:ext cx="4045926" cy="57229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87A324-CD0A-4FF9-8A58-EA54E5298A04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8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1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1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F9F5E-17F9-490F-9FFF-E6D6EB0C778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13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3562354"/>
            <a:ext cx="2719754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225318" y="3562354"/>
            <a:ext cx="2721219" cy="2555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551485" y="395288"/>
            <a:ext cx="1395046" cy="5722937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7" y="395288"/>
            <a:ext cx="4045926" cy="572293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A9D0C-B2CD-4DB1-B9E5-B9855C9FCF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3" descr="Imparare_Sempre_CMYK_Purple.wm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9363" y="2557463"/>
            <a:ext cx="66103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13" descr="barra_purple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5160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500A5-ED15-4698-A6F9-D2BA38D43B8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1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72C03-39DC-4766-A1FB-3B7D112570F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1546225"/>
            <a:ext cx="41338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9408" y="1546225"/>
            <a:ext cx="41338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F1700A-A845-4C54-A91A-BDA1627C330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0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0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81E687-B6D2-4FC4-A63C-A86D312DEAD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C991E5-77A4-4A67-84AB-2B312C0B10C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775FAB-638A-4A96-908D-E3BE1E8917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96084-95D9-486D-8D8A-2F2C1C02AB7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AC32F7-0315-40EF-947A-992E3D56A2A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711DBD-32EB-4F6E-A0CB-5DA40E9936C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44F118-9129-4F51-87DD-24A96353FB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71897" y="395288"/>
            <a:ext cx="2101362" cy="56769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1" y="395288"/>
            <a:ext cx="6166338" cy="56769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218BA-11FD-4353-97C1-116432544EC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olo, contenuto e 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882" y="395288"/>
            <a:ext cx="8408377" cy="90011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1546225"/>
            <a:ext cx="413385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4639408" y="1546225"/>
            <a:ext cx="4133850" cy="21859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contenuto 4"/>
          <p:cNvSpPr>
            <a:spLocks noGrp="1"/>
          </p:cNvSpPr>
          <p:nvPr>
            <p:ph sz="quarter" idx="3"/>
          </p:nvPr>
        </p:nvSpPr>
        <p:spPr>
          <a:xfrm>
            <a:off x="4639408" y="3884614"/>
            <a:ext cx="4133850" cy="218757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955CC5-FBE2-4732-8BEB-1BCEE68D92E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64882" y="395288"/>
            <a:ext cx="8408377" cy="90011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364881" y="1546225"/>
            <a:ext cx="413385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9408" y="1546225"/>
            <a:ext cx="4133850" cy="452596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87458-5883-4AB6-B58D-7CE76B6E67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84D6968B-27C0-467E-BF2D-E53F2BB598FB}" type="datetimeFigureOut">
              <a:rPr lang="it-IT"/>
              <a:pPr>
                <a:defRPr/>
              </a:pPr>
              <a:t>21/02/2016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B60B4-C9C6-49DE-86D3-94F5231793D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5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64881" y="1762130"/>
            <a:ext cx="41338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39408" y="1762130"/>
            <a:ext cx="41338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2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2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0F6D2-2AA7-47DE-BCD4-F1A771314F2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6" descr="logo PDS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31200" y="142875"/>
            <a:ext cx="6699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magine 7" descr="logo LIMbook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6763" y="5572125"/>
            <a:ext cx="6699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273052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71897" y="395288"/>
            <a:ext cx="2101362" cy="5892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1" y="395288"/>
            <a:ext cx="6166338" cy="5892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3" descr="Imparare_Sempre_CMYK_Purple.wm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49363" y="2557463"/>
            <a:ext cx="66103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magine 13" descr="barra_purple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45160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-101005779"/>
            <a:ext cx="6400800" cy="106644579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AF7CFF-742D-492C-AA73-1CACDBE6D48F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321670" y="-198974769"/>
            <a:ext cx="2658208" cy="20574863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02892-9280-4F5B-9046-0A24EF58C59F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7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4099127"/>
            <a:ext cx="7772400" cy="307777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AB92C-801D-4325-A23C-142A7ADABCC9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321671" y="-5260201"/>
            <a:ext cx="1258766" cy="12034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7721115" y="-5260201"/>
            <a:ext cx="1258765" cy="12034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422D95-A1FD-417D-8867-EB222FA445B6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BF0BE-2DA9-487C-B119-DC5E14AC987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066879"/>
            <a:ext cx="4040066" cy="1107996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3940949"/>
            <a:ext cx="4040066" cy="2185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273" y="1066879"/>
            <a:ext cx="4041531" cy="1107996"/>
          </a:xfrm>
        </p:spPr>
        <p:txBody>
          <a:bodyPr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273" y="3940949"/>
            <a:ext cx="4041531" cy="2185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97F29D-BBB1-41DA-AAB4-E88EAB7A57B0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DF249-E430-46AC-AFB8-B75150C9CD6E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6DD3E-F3BA-4FFC-84F0-5D8A462051AA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538" y="3233064"/>
            <a:ext cx="5111262" cy="28931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5695283"/>
            <a:ext cx="3008435" cy="4308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E22B3-AABA-4FDA-B6CC-EBB914ECB4A4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166" y="3742695"/>
            <a:ext cx="5486400" cy="98488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166" y="5956756"/>
            <a:ext cx="5486400" cy="21544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DD4A78-0C13-48CD-8243-69666A83EB75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321674" y="-119260639"/>
            <a:ext cx="6078587" cy="12603450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01168-156E-4621-AF02-178B370FE37F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27228" y="-113241138"/>
            <a:ext cx="2152650" cy="12001500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64886" y="-113241138"/>
            <a:ext cx="6078587" cy="120015001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2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2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A6C996-DA6C-4F1E-8772-737F949F1D60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34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A3B045-6003-451A-BD26-E25D1F73B2A8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BF0EA-A41F-47B2-BF09-96BD3FAEBE6E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435" y="4406909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42CC07-72B7-4CED-90EE-BF5D06E2E319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5.xml"/><Relationship Id="rId13" Type="http://schemas.openxmlformats.org/officeDocument/2006/relationships/image" Target="../media/image6.emf"/><Relationship Id="rId3" Type="http://schemas.openxmlformats.org/officeDocument/2006/relationships/slideLayout" Target="../slideLayouts/slideLayout110.xml"/><Relationship Id="rId7" Type="http://schemas.openxmlformats.org/officeDocument/2006/relationships/slideLayout" Target="../slideLayouts/slideLayout114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11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2.xml"/><Relationship Id="rId10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1.xml"/><Relationship Id="rId9" Type="http://schemas.openxmlformats.org/officeDocument/2006/relationships/slideLayout" Target="../slideLayouts/slideLayout116.xml"/><Relationship Id="rId14" Type="http://schemas.openxmlformats.org/officeDocument/2006/relationships/image" Target="../media/image5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image" Target="../media/image6.emf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image" Target="../media/image5.emf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2" Type="http://schemas.openxmlformats.org/officeDocument/2006/relationships/slideLayout" Target="../slideLayouts/slideLayout61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theme" Target="../theme/theme6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1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76.xml"/><Relationship Id="rId7" Type="http://schemas.openxmlformats.org/officeDocument/2006/relationships/slideLayout" Target="../slideLayouts/slideLayout80.xml"/><Relationship Id="rId12" Type="http://schemas.openxmlformats.org/officeDocument/2006/relationships/slideLayout" Target="../slideLayouts/slideLayout85.xml"/><Relationship Id="rId2" Type="http://schemas.openxmlformats.org/officeDocument/2006/relationships/slideLayout" Target="../slideLayouts/slideLayout75.xml"/><Relationship Id="rId1" Type="http://schemas.openxmlformats.org/officeDocument/2006/relationships/slideLayout" Target="../slideLayouts/slideLayout74.xml"/><Relationship Id="rId6" Type="http://schemas.openxmlformats.org/officeDocument/2006/relationships/slideLayout" Target="../slideLayouts/slideLayout79.xml"/><Relationship Id="rId11" Type="http://schemas.openxmlformats.org/officeDocument/2006/relationships/slideLayout" Target="../slideLayouts/slideLayout84.xml"/><Relationship Id="rId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83.xml"/><Relationship Id="rId4" Type="http://schemas.openxmlformats.org/officeDocument/2006/relationships/slideLayout" Target="../slideLayouts/slideLayout77.xml"/><Relationship Id="rId9" Type="http://schemas.openxmlformats.org/officeDocument/2006/relationships/slideLayout" Target="../slideLayouts/slideLayout82.xml"/><Relationship Id="rId14" Type="http://schemas.openxmlformats.org/officeDocument/2006/relationships/image" Target="../media/image1.jpe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3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88.xml"/><Relationship Id="rId7" Type="http://schemas.openxmlformats.org/officeDocument/2006/relationships/slideLayout" Target="../slideLayouts/slideLayout92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7.xml"/><Relationship Id="rId1" Type="http://schemas.openxmlformats.org/officeDocument/2006/relationships/slideLayout" Target="../slideLayouts/slideLayout86.xml"/><Relationship Id="rId6" Type="http://schemas.openxmlformats.org/officeDocument/2006/relationships/slideLayout" Target="../slideLayouts/slideLayout91.xml"/><Relationship Id="rId11" Type="http://schemas.openxmlformats.org/officeDocument/2006/relationships/slideLayout" Target="../slideLayouts/slideLayout96.xml"/><Relationship Id="rId5" Type="http://schemas.openxmlformats.org/officeDocument/2006/relationships/slideLayout" Target="../slideLayouts/slideLayout90.xml"/><Relationship Id="rId10" Type="http://schemas.openxmlformats.org/officeDocument/2006/relationships/slideLayout" Target="../slideLayouts/slideLayout95.xml"/><Relationship Id="rId4" Type="http://schemas.openxmlformats.org/officeDocument/2006/relationships/slideLayout" Target="../slideLayouts/slideLayout89.xml"/><Relationship Id="rId9" Type="http://schemas.openxmlformats.org/officeDocument/2006/relationships/slideLayout" Target="../slideLayouts/slideLayout94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image" Target="../media/image5.emf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8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40740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546225"/>
            <a:ext cx="8407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 smtClean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06413" y="654685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ct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68288" y="6546850"/>
            <a:ext cx="3317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1CE22AB4-7751-490D-84F9-2A2A3093BB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pic>
        <p:nvPicPr>
          <p:cNvPr id="1030" name="Immagine 13" descr="barra_purple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45160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18" r:id="rId1"/>
    <p:sldLayoutId id="2147487619" r:id="rId2"/>
    <p:sldLayoutId id="2147487510" r:id="rId3"/>
    <p:sldLayoutId id="2147487511" r:id="rId4"/>
    <p:sldLayoutId id="2147487512" r:id="rId5"/>
    <p:sldLayoutId id="2147487513" r:id="rId6"/>
    <p:sldLayoutId id="2147487514" r:id="rId7"/>
    <p:sldLayoutId id="2147487515" r:id="rId8"/>
    <p:sldLayoutId id="2147487516" r:id="rId9"/>
    <p:sldLayoutId id="2147487517" r:id="rId10"/>
    <p:sldLayoutId id="2147487518" r:id="rId11"/>
    <p:sldLayoutId id="2147487519" r:id="rId12"/>
    <p:sldLayoutId id="2147487520" r:id="rId13"/>
    <p:sldLayoutId id="2147487620" r:id="rId14"/>
  </p:sldLayoutIdLst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182563" indent="-180975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11795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5581650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3562350"/>
            <a:ext cx="558165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 smtClean="0"/>
          </a:p>
        </p:txBody>
      </p:sp>
      <p:sp>
        <p:nvSpPr>
          <p:cNvPr id="10244" name="Line 14"/>
          <p:cNvSpPr>
            <a:spLocks noChangeShapeType="1"/>
          </p:cNvSpPr>
          <p:nvPr/>
        </p:nvSpPr>
        <p:spPr bwMode="gray">
          <a:xfrm>
            <a:off x="0" y="6397625"/>
            <a:ext cx="9139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10245" name="Rectangle 15"/>
          <p:cNvSpPr>
            <a:spLocks noChangeArrowheads="1"/>
          </p:cNvSpPr>
          <p:nvPr/>
        </p:nvSpPr>
        <p:spPr bwMode="gray">
          <a:xfrm>
            <a:off x="0" y="6397625"/>
            <a:ext cx="9145588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it-IT" smtClean="0">
              <a:latin typeface="Verdana" panose="020B0604030504040204" pitchFamily="34" charset="0"/>
              <a:ea typeface="+mn-ea"/>
            </a:endParaRPr>
          </a:p>
        </p:txBody>
      </p:sp>
      <p:pic>
        <p:nvPicPr>
          <p:cNvPr id="10246" name="Picture 16" descr="Pearson_Strap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56350"/>
            <a:ext cx="17621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17" descr="Pearson_Bound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12063" y="6356350"/>
            <a:ext cx="1528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07" r:id="rId1"/>
    <p:sldLayoutId id="2147487608" r:id="rId2"/>
    <p:sldLayoutId id="2147487609" r:id="rId3"/>
    <p:sldLayoutId id="2147487610" r:id="rId4"/>
    <p:sldLayoutId id="2147487611" r:id="rId5"/>
    <p:sldLayoutId id="2147487612" r:id="rId6"/>
    <p:sldLayoutId id="2147487613" r:id="rId7"/>
    <p:sldLayoutId id="2147487614" r:id="rId8"/>
    <p:sldLayoutId id="2147487615" r:id="rId9"/>
    <p:sldLayoutId id="2147487616" r:id="rId10"/>
    <p:sldLayoutId id="2147487617" r:id="rId11"/>
  </p:sldLayoutIdLst>
  <p:hf sldNum="0" hdr="0" ft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400" b="1">
          <a:solidFill>
            <a:schemeClr val="tx2"/>
          </a:solidFill>
          <a:latin typeface="+mn-lt"/>
          <a:ea typeface="ヒラギノ角ゴ Pro W3" charset="0"/>
          <a:cs typeface="ヒラギノ角ゴ Pro W3" charset="0"/>
        </a:defRPr>
      </a:lvl1pPr>
      <a:lvl2pPr marL="1588" indent="45561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–"/>
        <a:defRPr sz="1200" b="1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1200">
          <a:solidFill>
            <a:schemeClr val="tx1"/>
          </a:solidFill>
          <a:latin typeface="+mn-lt"/>
          <a:ea typeface="Arial" charset="0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1200">
          <a:solidFill>
            <a:schemeClr val="tx1"/>
          </a:solidFill>
          <a:latin typeface="+mn-lt"/>
          <a:ea typeface="Arial" charset="0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1200">
          <a:solidFill>
            <a:schemeClr val="tx1"/>
          </a:solidFill>
          <a:latin typeface="+mn-lt"/>
          <a:ea typeface="Arial" charset="0"/>
          <a:cs typeface="+mn-cs"/>
        </a:defRPr>
      </a:lvl5pPr>
      <a:lvl6pPr marL="11795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40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762125"/>
            <a:ext cx="8407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pic>
        <p:nvPicPr>
          <p:cNvPr id="2052" name="Immagine 13" descr="barra_purple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5160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521" r:id="rId1"/>
    <p:sldLayoutId id="2147487522" r:id="rId2"/>
    <p:sldLayoutId id="2147487523" r:id="rId3"/>
    <p:sldLayoutId id="2147487524" r:id="rId4"/>
    <p:sldLayoutId id="2147487525" r:id="rId5"/>
    <p:sldLayoutId id="2147487526" r:id="rId6"/>
    <p:sldLayoutId id="2147487527" r:id="rId7"/>
    <p:sldLayoutId id="2147487621" r:id="rId8"/>
    <p:sldLayoutId id="2147487528" r:id="rId9"/>
    <p:sldLayoutId id="2147487529" r:id="rId10"/>
    <p:sldLayoutId id="2147487530" r:id="rId11"/>
    <p:sldLayoutId id="2147487622" r:id="rId12"/>
  </p:sldLayoutIdLst>
  <p:hf sldNum="0" hdr="0" ft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400" b="1">
          <a:solidFill>
            <a:schemeClr val="tx2"/>
          </a:solidFill>
          <a:latin typeface="+mn-lt"/>
          <a:ea typeface="ヒラギノ角ゴ Pro W3" charset="0"/>
          <a:cs typeface="ヒラギノ角ゴ Pro W3" charset="0"/>
        </a:defRPr>
      </a:lvl1pPr>
      <a:lvl2pPr marL="3175" indent="-1588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79475" indent="-165100" algn="l" rtl="0" eaLnBrk="0" fontAlgn="base" hangingPunct="0"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243013" indent="-184150" algn="l" rtl="0" eaLnBrk="0" fontAlgn="base" hangingPunct="0"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24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2"/>
          <p:cNvSpPr>
            <a:spLocks noChangeArrowheads="1"/>
          </p:cNvSpPr>
          <p:nvPr/>
        </p:nvSpPr>
        <p:spPr bwMode="auto">
          <a:xfrm>
            <a:off x="0" y="6397625"/>
            <a:ext cx="9145588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it-IT" smtClean="0">
              <a:latin typeface="Verdana" panose="020B0604030504040204" pitchFamily="34" charset="0"/>
              <a:ea typeface="+mn-ea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40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21425" y="-119260938"/>
            <a:ext cx="2659063" cy="12603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3077" name="Line 7"/>
          <p:cNvSpPr>
            <a:spLocks noChangeShapeType="1"/>
          </p:cNvSpPr>
          <p:nvPr/>
        </p:nvSpPr>
        <p:spPr bwMode="gray">
          <a:xfrm>
            <a:off x="0" y="6397625"/>
            <a:ext cx="9139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5860" name="Rectangle 2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06413" y="654685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ct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61" name="Rectangle 2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68288" y="6546850"/>
            <a:ext cx="3317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D58E814C-3799-4646-8801-E4E16E29D900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  <p:pic>
        <p:nvPicPr>
          <p:cNvPr id="3080" name="Picture 22" descr="Pearson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12063" y="6356350"/>
            <a:ext cx="1528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531" r:id="rId1"/>
    <p:sldLayoutId id="2147487532" r:id="rId2"/>
    <p:sldLayoutId id="2147487533" r:id="rId3"/>
    <p:sldLayoutId id="2147487534" r:id="rId4"/>
    <p:sldLayoutId id="2147487535" r:id="rId5"/>
    <p:sldLayoutId id="2147487536" r:id="rId6"/>
    <p:sldLayoutId id="2147487537" r:id="rId7"/>
    <p:sldLayoutId id="2147487538" r:id="rId8"/>
    <p:sldLayoutId id="2147487539" r:id="rId9"/>
    <p:sldLayoutId id="2147487540" r:id="rId10"/>
    <p:sldLayoutId id="2147487541" r:id="rId11"/>
  </p:sldLayoutIdLst>
  <p:hf sldNum="0" hdr="0" ft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9pPr>
    </p:titleStyle>
    <p:bodyStyle>
      <a:lvl1pPr marL="161925" indent="-161925" algn="r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315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355600" indent="-174625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41338" indent="-165100" algn="l" rtl="0" eaLnBrk="0" fontAlgn="base" hangingPunct="0"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812800" indent="-184150" algn="l" rtl="0" eaLnBrk="0" fontAlgn="base" hangingPunct="0"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9"/>
          <p:cNvSpPr>
            <a:spLocks noChangeArrowheads="1"/>
          </p:cNvSpPr>
          <p:nvPr/>
        </p:nvSpPr>
        <p:spPr bwMode="gray">
          <a:xfrm>
            <a:off x="0" y="6397625"/>
            <a:ext cx="9145588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it-IT" smtClean="0">
              <a:latin typeface="Verdana" panose="020B0604030504040204" pitchFamily="34" charset="0"/>
              <a:ea typeface="+mn-ea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5581650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3562350"/>
            <a:ext cx="558165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 smtClean="0"/>
          </a:p>
        </p:txBody>
      </p:sp>
      <p:sp>
        <p:nvSpPr>
          <p:cNvPr id="132111" name="Rectangle 1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06413" y="654685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ct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2112" name="Rectangle 1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68288" y="6546850"/>
            <a:ext cx="3317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CA12A6D-CB10-4A02-AE02-CB3BBC42B785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  <p:pic>
        <p:nvPicPr>
          <p:cNvPr id="4103" name="Picture 17" descr="Pearson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12063" y="6356350"/>
            <a:ext cx="1528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4" name="Line 18"/>
          <p:cNvSpPr>
            <a:spLocks noChangeShapeType="1"/>
          </p:cNvSpPr>
          <p:nvPr/>
        </p:nvSpPr>
        <p:spPr bwMode="gray">
          <a:xfrm>
            <a:off x="0" y="6397625"/>
            <a:ext cx="9139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42" r:id="rId1"/>
    <p:sldLayoutId id="2147487543" r:id="rId2"/>
    <p:sldLayoutId id="2147487544" r:id="rId3"/>
    <p:sldLayoutId id="2147487545" r:id="rId4"/>
    <p:sldLayoutId id="2147487546" r:id="rId5"/>
    <p:sldLayoutId id="2147487547" r:id="rId6"/>
    <p:sldLayoutId id="2147487548" r:id="rId7"/>
    <p:sldLayoutId id="2147487549" r:id="rId8"/>
    <p:sldLayoutId id="2147487550" r:id="rId9"/>
    <p:sldLayoutId id="2147487551" r:id="rId10"/>
    <p:sldLayoutId id="2147487552" r:id="rId11"/>
  </p:sldLayoutIdLst>
  <p:hf sldNum="0" hdr="0" ft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400" b="1">
          <a:solidFill>
            <a:schemeClr val="tx2"/>
          </a:solidFill>
          <a:latin typeface="+mn-lt"/>
          <a:ea typeface="ヒラギノ角ゴ Pro W3" charset="0"/>
          <a:cs typeface="ヒラギノ角ゴ Pro W3" charset="0"/>
        </a:defRPr>
      </a:lvl1pPr>
      <a:lvl2pPr marL="1588" indent="45561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–"/>
        <a:defRPr sz="1200" b="1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1200">
          <a:solidFill>
            <a:schemeClr val="tx1"/>
          </a:solidFill>
          <a:latin typeface="+mn-lt"/>
          <a:ea typeface="Arial" charset="0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1200">
          <a:solidFill>
            <a:schemeClr val="tx1"/>
          </a:solidFill>
          <a:latin typeface="+mn-lt"/>
          <a:ea typeface="Arial" charset="0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1200">
          <a:solidFill>
            <a:schemeClr val="tx1"/>
          </a:solidFill>
          <a:latin typeface="+mn-lt"/>
          <a:ea typeface="Arial" charset="0"/>
          <a:cs typeface="+mn-cs"/>
        </a:defRPr>
      </a:lvl5pPr>
      <a:lvl6pPr marL="11795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5581650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5123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3562350"/>
            <a:ext cx="558165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 smtClean="0"/>
          </a:p>
        </p:txBody>
      </p:sp>
      <p:sp>
        <p:nvSpPr>
          <p:cNvPr id="5124" name="Line 14"/>
          <p:cNvSpPr>
            <a:spLocks noChangeShapeType="1"/>
          </p:cNvSpPr>
          <p:nvPr/>
        </p:nvSpPr>
        <p:spPr bwMode="gray">
          <a:xfrm>
            <a:off x="0" y="6397625"/>
            <a:ext cx="9139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125" name="Rectangle 15"/>
          <p:cNvSpPr>
            <a:spLocks noChangeArrowheads="1"/>
          </p:cNvSpPr>
          <p:nvPr/>
        </p:nvSpPr>
        <p:spPr bwMode="gray">
          <a:xfrm>
            <a:off x="0" y="6397625"/>
            <a:ext cx="9145588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it-IT" smtClean="0">
              <a:latin typeface="Verdana" panose="020B0604030504040204" pitchFamily="34" charset="0"/>
              <a:ea typeface="+mn-ea"/>
            </a:endParaRPr>
          </a:p>
        </p:txBody>
      </p:sp>
      <p:pic>
        <p:nvPicPr>
          <p:cNvPr id="5126" name="Picture 16" descr="Pearson_Strap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356350"/>
            <a:ext cx="1762125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7" descr="Pearson_Bound_White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612063" y="6356350"/>
            <a:ext cx="1528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553" r:id="rId1"/>
    <p:sldLayoutId id="2147487554" r:id="rId2"/>
    <p:sldLayoutId id="2147487555" r:id="rId3"/>
    <p:sldLayoutId id="2147487556" r:id="rId4"/>
    <p:sldLayoutId id="2147487557" r:id="rId5"/>
    <p:sldLayoutId id="2147487558" r:id="rId6"/>
    <p:sldLayoutId id="2147487559" r:id="rId7"/>
    <p:sldLayoutId id="2147487560" r:id="rId8"/>
    <p:sldLayoutId id="2147487561" r:id="rId9"/>
    <p:sldLayoutId id="2147487562" r:id="rId10"/>
    <p:sldLayoutId id="2147487563" r:id="rId11"/>
  </p:sldLayoutIdLst>
  <p:hf sldNum="0" hdr="0" ft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400" b="1">
          <a:solidFill>
            <a:schemeClr val="tx2"/>
          </a:solidFill>
          <a:latin typeface="+mn-lt"/>
          <a:ea typeface="ヒラギノ角ゴ Pro W3" charset="0"/>
          <a:cs typeface="ヒラギノ角ゴ Pro W3" charset="0"/>
        </a:defRPr>
      </a:lvl1pPr>
      <a:lvl2pPr marL="1588" indent="45561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–"/>
        <a:defRPr sz="1200" b="1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1200">
          <a:solidFill>
            <a:schemeClr val="tx1"/>
          </a:solidFill>
          <a:latin typeface="+mn-lt"/>
          <a:ea typeface="Arial" charset="0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1200">
          <a:solidFill>
            <a:schemeClr val="tx1"/>
          </a:solidFill>
          <a:latin typeface="+mn-lt"/>
          <a:ea typeface="Arial" charset="0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1200">
          <a:solidFill>
            <a:schemeClr val="tx1"/>
          </a:solidFill>
          <a:latin typeface="+mn-lt"/>
          <a:ea typeface="Arial" charset="0"/>
          <a:cs typeface="+mn-cs"/>
        </a:defRPr>
      </a:lvl5pPr>
      <a:lvl6pPr marL="11795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407400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546225"/>
            <a:ext cx="8407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 smtClean="0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06413" y="654685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ct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68288" y="6546850"/>
            <a:ext cx="3317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212E6F30-0FC1-476E-AA4A-CDE65835E7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pic>
        <p:nvPicPr>
          <p:cNvPr id="6150" name="Immagine 13" descr="barra_purple.jp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0" y="645160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623" r:id="rId1"/>
    <p:sldLayoutId id="2147487624" r:id="rId2"/>
    <p:sldLayoutId id="2147487564" r:id="rId3"/>
    <p:sldLayoutId id="2147487565" r:id="rId4"/>
    <p:sldLayoutId id="2147487566" r:id="rId5"/>
    <p:sldLayoutId id="2147487567" r:id="rId6"/>
    <p:sldLayoutId id="2147487568" r:id="rId7"/>
    <p:sldLayoutId id="2147487569" r:id="rId8"/>
    <p:sldLayoutId id="2147487570" r:id="rId9"/>
    <p:sldLayoutId id="2147487571" r:id="rId10"/>
    <p:sldLayoutId id="2147487572" r:id="rId11"/>
    <p:sldLayoutId id="2147487573" r:id="rId12"/>
    <p:sldLayoutId id="2147487574" r:id="rId13"/>
    <p:sldLayoutId id="2147487625" r:id="rId14"/>
  </p:sldLayoutIdLst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ヒラギノ角ゴ Pro W3" charset="0"/>
          <a:cs typeface="ヒラギノ角ゴ Pro W3" charset="0"/>
        </a:defRPr>
      </a:lvl1pPr>
      <a:lvl2pPr marL="182563" indent="-180975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11795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40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1762125"/>
            <a:ext cx="8407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pic>
        <p:nvPicPr>
          <p:cNvPr id="7172" name="Immagine 13" descr="barra_purple.jp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45160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575" r:id="rId1"/>
    <p:sldLayoutId id="2147487576" r:id="rId2"/>
    <p:sldLayoutId id="2147487577" r:id="rId3"/>
    <p:sldLayoutId id="2147487578" r:id="rId4"/>
    <p:sldLayoutId id="2147487579" r:id="rId5"/>
    <p:sldLayoutId id="2147487580" r:id="rId6"/>
    <p:sldLayoutId id="2147487581" r:id="rId7"/>
    <p:sldLayoutId id="2147487626" r:id="rId8"/>
    <p:sldLayoutId id="2147487582" r:id="rId9"/>
    <p:sldLayoutId id="2147487583" r:id="rId10"/>
    <p:sldLayoutId id="2147487584" r:id="rId11"/>
    <p:sldLayoutId id="2147487627" r:id="rId12"/>
  </p:sldLayoutIdLst>
  <p:hf sldNum="0" hdr="0" ft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400" b="1">
          <a:solidFill>
            <a:schemeClr val="tx2"/>
          </a:solidFill>
          <a:latin typeface="+mn-lt"/>
          <a:ea typeface="ヒラギノ角ゴ Pro W3" charset="0"/>
          <a:cs typeface="ヒラギノ角ゴ Pro W3" charset="0"/>
        </a:defRPr>
      </a:lvl1pPr>
      <a:lvl2pPr marL="3175" indent="-1588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–"/>
        <a:defRPr sz="24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879475" indent="-165100" algn="l" rtl="0" eaLnBrk="0" fontAlgn="base" hangingPunct="0"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243013" indent="-184150" algn="l" rtl="0" eaLnBrk="0" fontAlgn="base" hangingPunct="0"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24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2"/>
          <p:cNvSpPr>
            <a:spLocks noChangeArrowheads="1"/>
          </p:cNvSpPr>
          <p:nvPr/>
        </p:nvSpPr>
        <p:spPr bwMode="auto">
          <a:xfrm>
            <a:off x="0" y="6397625"/>
            <a:ext cx="9145588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it-IT" smtClean="0">
              <a:latin typeface="Verdana" panose="020B0604030504040204" pitchFamily="34" charset="0"/>
              <a:ea typeface="+mn-ea"/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840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21425" y="-119260938"/>
            <a:ext cx="2659063" cy="126034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8197" name="Line 7"/>
          <p:cNvSpPr>
            <a:spLocks noChangeShapeType="1"/>
          </p:cNvSpPr>
          <p:nvPr/>
        </p:nvSpPr>
        <p:spPr bwMode="gray">
          <a:xfrm>
            <a:off x="0" y="6397625"/>
            <a:ext cx="9139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5860" name="Rectangle 20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06413" y="654685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ct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5861" name="Rectangle 21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68288" y="6546850"/>
            <a:ext cx="3317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47CFCCBE-3D13-46E6-9CED-D47FF5B42CC0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  <p:pic>
        <p:nvPicPr>
          <p:cNvPr id="8200" name="Picture 22" descr="Pearson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12063" y="6356350"/>
            <a:ext cx="1528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7585" r:id="rId1"/>
    <p:sldLayoutId id="2147487586" r:id="rId2"/>
    <p:sldLayoutId id="2147487587" r:id="rId3"/>
    <p:sldLayoutId id="2147487588" r:id="rId4"/>
    <p:sldLayoutId id="2147487589" r:id="rId5"/>
    <p:sldLayoutId id="2147487590" r:id="rId6"/>
    <p:sldLayoutId id="2147487591" r:id="rId7"/>
    <p:sldLayoutId id="2147487592" r:id="rId8"/>
    <p:sldLayoutId id="2147487593" r:id="rId9"/>
    <p:sldLayoutId id="2147487594" r:id="rId10"/>
    <p:sldLayoutId id="2147487595" r:id="rId11"/>
  </p:sldLayoutIdLst>
  <p:hf sldNum="0" hdr="0" ft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2400" b="1">
          <a:solidFill>
            <a:schemeClr val="bg2"/>
          </a:solidFill>
          <a:latin typeface="Verdana" pitchFamily="34" charset="0"/>
          <a:cs typeface="Arial" charset="0"/>
        </a:defRPr>
      </a:lvl9pPr>
    </p:titleStyle>
    <p:bodyStyle>
      <a:lvl1pPr marL="161925" indent="-161925" algn="r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31500">
          <a:solidFill>
            <a:schemeClr val="bg2"/>
          </a:solidFill>
          <a:latin typeface="+mn-lt"/>
          <a:ea typeface="ヒラギノ角ゴ Pro W3" charset="0"/>
          <a:cs typeface="ヒラギノ角ゴ Pro W3" charset="0"/>
        </a:defRPr>
      </a:lvl1pPr>
      <a:lvl2pPr marL="355600" indent="-174625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541338" indent="-165100" algn="l" rtl="0" eaLnBrk="0" fontAlgn="base" hangingPunct="0"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3pPr>
      <a:lvl4pPr marL="812800" indent="-184150" algn="l" rtl="0" eaLnBrk="0" fontAlgn="base" hangingPunct="0"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9"/>
          <p:cNvSpPr>
            <a:spLocks noChangeArrowheads="1"/>
          </p:cNvSpPr>
          <p:nvPr/>
        </p:nvSpPr>
        <p:spPr bwMode="gray">
          <a:xfrm>
            <a:off x="0" y="6397625"/>
            <a:ext cx="9145588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xtLst/>
        </p:spPr>
        <p:txBody>
          <a:bodyPr wrap="none" lIns="0" tIns="0" rIns="0" bIns="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it-IT" smtClean="0">
              <a:latin typeface="Verdana" panose="020B0604030504040204" pitchFamily="34" charset="0"/>
              <a:ea typeface="+mn-ea"/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65125" y="395288"/>
            <a:ext cx="5581650" cy="305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GB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125" y="3562350"/>
            <a:ext cx="5581650" cy="255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GB" smtClean="0"/>
          </a:p>
        </p:txBody>
      </p:sp>
      <p:sp>
        <p:nvSpPr>
          <p:cNvPr id="132111" name="Rectangle 1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506413" y="6546850"/>
            <a:ext cx="4984750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ct val="0"/>
              </a:spcBef>
              <a:spcAft>
                <a:spcPts val="0"/>
              </a:spcAft>
              <a:defRPr sz="900">
                <a:solidFill>
                  <a:schemeClr val="bg1"/>
                </a:solidFill>
                <a:latin typeface="Verdana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2112" name="Rectangle 1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268288" y="6546850"/>
            <a:ext cx="331787" cy="17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chemeClr val="bg1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2949BA35-A76A-4A8A-8A05-E3D7F56FD575}" type="slidenum">
              <a:rPr lang="en-GB"/>
              <a:pPr>
                <a:defRPr/>
              </a:pPr>
              <a:t>‹N›</a:t>
            </a:fld>
            <a:r>
              <a:rPr lang="en-GB"/>
              <a:t> </a:t>
            </a:r>
          </a:p>
        </p:txBody>
      </p:sp>
      <p:pic>
        <p:nvPicPr>
          <p:cNvPr id="9223" name="Picture 17" descr="Pearson_Bound_Whit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612063" y="6356350"/>
            <a:ext cx="152876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Line 18"/>
          <p:cNvSpPr>
            <a:spLocks noChangeShapeType="1"/>
          </p:cNvSpPr>
          <p:nvPr/>
        </p:nvSpPr>
        <p:spPr bwMode="gray">
          <a:xfrm>
            <a:off x="0" y="6397625"/>
            <a:ext cx="9139238" cy="0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596" r:id="rId1"/>
    <p:sldLayoutId id="2147487597" r:id="rId2"/>
    <p:sldLayoutId id="2147487598" r:id="rId3"/>
    <p:sldLayoutId id="2147487599" r:id="rId4"/>
    <p:sldLayoutId id="2147487600" r:id="rId5"/>
    <p:sldLayoutId id="2147487601" r:id="rId6"/>
    <p:sldLayoutId id="2147487602" r:id="rId7"/>
    <p:sldLayoutId id="2147487603" r:id="rId8"/>
    <p:sldLayoutId id="2147487604" r:id="rId9"/>
    <p:sldLayoutId id="2147487605" r:id="rId10"/>
    <p:sldLayoutId id="2147487606" r:id="rId11"/>
  </p:sldLayoutIdLst>
  <p:hf sldNum="0" hdr="0" ftr="0" dt="0"/>
  <p:txStyles>
    <p:titleStyle>
      <a:lvl1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ヒラギノ角ゴ Pro W3" charset="0"/>
          <a:cs typeface="ヒラギノ角ゴ Pro W3" charset="0"/>
        </a:defRPr>
      </a:lvl1pPr>
      <a:lvl2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2pPr>
      <a:lvl3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3pPr>
      <a:lvl4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4pPr>
      <a:lvl5pPr algn="l" rtl="0" eaLnBrk="0" fontAlgn="base" hangingPunct="0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ea typeface="ヒラギノ角ゴ Pro W3" charset="0"/>
          <a:cs typeface="ヒラギノ角ゴ Pro W3" charset="0"/>
        </a:defRPr>
      </a:lvl5pPr>
      <a:lvl6pPr marL="4572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40000"/>
        </a:spcBef>
        <a:spcAft>
          <a:spcPct val="0"/>
        </a:spcAft>
        <a:defRPr sz="3600" b="1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2400" b="1">
          <a:solidFill>
            <a:schemeClr val="tx2"/>
          </a:solidFill>
          <a:latin typeface="+mn-lt"/>
          <a:ea typeface="ヒラギノ角ゴ Pro W3" charset="0"/>
          <a:cs typeface="ヒラギノ角ゴ Pro W3" charset="0"/>
        </a:defRPr>
      </a:lvl1pPr>
      <a:lvl2pPr marL="1588" indent="455613" algn="l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–"/>
        <a:defRPr sz="1200" b="1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350838" indent="-1666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Verdana" pitchFamily="34" charset="0"/>
        <a:buChar char="•"/>
        <a:defRPr sz="1200">
          <a:solidFill>
            <a:schemeClr val="tx1"/>
          </a:solidFill>
          <a:latin typeface="+mn-lt"/>
          <a:ea typeface="Arial" charset="0"/>
          <a:cs typeface="+mn-cs"/>
        </a:defRPr>
      </a:lvl3pPr>
      <a:lvl4pPr marL="541338" indent="-188913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–"/>
        <a:defRPr sz="1200">
          <a:solidFill>
            <a:schemeClr val="tx1"/>
          </a:solidFill>
          <a:latin typeface="+mn-lt"/>
          <a:ea typeface="Arial" charset="0"/>
          <a:cs typeface="+mn-cs"/>
        </a:defRPr>
      </a:lvl4pPr>
      <a:lvl5pPr marL="722313" indent="-179388" algn="l" defTabSz="857250" rtl="0" eaLnBrk="0" fontAlgn="base" hangingPunct="0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pitchFamily="34" charset="0"/>
        <a:buChar char="○"/>
        <a:defRPr sz="1200">
          <a:solidFill>
            <a:schemeClr val="tx1"/>
          </a:solidFill>
          <a:latin typeface="+mn-lt"/>
          <a:ea typeface="Arial" charset="0"/>
          <a:cs typeface="+mn-cs"/>
        </a:defRPr>
      </a:lvl5pPr>
      <a:lvl6pPr marL="11795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6pPr>
      <a:lvl7pPr marL="16367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7pPr>
      <a:lvl8pPr marL="20939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8pPr>
      <a:lvl9pPr marL="2551113" indent="-179388" algn="l" defTabSz="857250" rtl="0" eaLnBrk="1" fontAlgn="base" hangingPunct="1">
        <a:lnSpc>
          <a:spcPct val="120000"/>
        </a:lnSpc>
        <a:spcBef>
          <a:spcPct val="0"/>
        </a:spcBef>
        <a:spcAft>
          <a:spcPct val="0"/>
        </a:spcAft>
        <a:buSzPct val="80000"/>
        <a:buFont typeface="Arial" charset="0"/>
        <a:buChar char="○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8888" y="692150"/>
            <a:ext cx="7056437" cy="456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468313" y="260350"/>
          <a:ext cx="7992889" cy="6028944"/>
        </p:xfrm>
        <a:graphic>
          <a:graphicData uri="http://schemas.openxmlformats.org/drawingml/2006/table">
            <a:tbl>
              <a:tblPr/>
              <a:tblGrid>
                <a:gridCol w="1343937"/>
                <a:gridCol w="1085275"/>
                <a:gridCol w="435832"/>
                <a:gridCol w="1556667"/>
                <a:gridCol w="1373531"/>
                <a:gridCol w="2114486"/>
                <a:gridCol w="83161"/>
              </a:tblGrid>
              <a:tr h="13619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i="1" dirty="0">
                          <a:latin typeface="Arial Narrow"/>
                          <a:ea typeface="Calibri"/>
                          <a:cs typeface="Arial"/>
                        </a:rPr>
                        <a:t>SEZIONE C: Livelli di padronanza 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339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Arial"/>
                        </a:rPr>
                        <a:t>COMPETENZA CHIAVE EUROPEA: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Arial Narrow"/>
                          <a:ea typeface="Calibri"/>
                          <a:cs typeface="Arial"/>
                        </a:rPr>
                        <a:t>COMUNICAZIONE NELLA </a:t>
                      </a:r>
                      <a:r>
                        <a:rPr lang="it-IT" sz="1800" b="1" dirty="0" smtClean="0">
                          <a:latin typeface="Arial Narrow"/>
                          <a:ea typeface="Calibri"/>
                          <a:cs typeface="Arial"/>
                        </a:rPr>
                        <a:t>MADRELINGUA/3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6190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Arial"/>
                        </a:rPr>
                        <a:t>LIVELLI DI PADRONANZA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6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Arial"/>
                        </a:rPr>
                        <a:t>1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 Narrow"/>
                          <a:ea typeface="Calibri"/>
                          <a:cs typeface="EUAlbertina"/>
                        </a:rPr>
                        <a:t>2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EUAlbertina"/>
                        </a:rPr>
                        <a:t>3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i="1">
                          <a:latin typeface="Arial Narrow"/>
                          <a:ea typeface="Calibri"/>
                          <a:cs typeface="EUAlbertina"/>
                        </a:rPr>
                        <a:t>dai Traguardi per la fine della scuola primaria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EUAlbertina"/>
                        </a:rPr>
                        <a:t>4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EUAlbertina"/>
                        </a:rPr>
                        <a:t>5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i="1">
                          <a:latin typeface="Arial Narrow"/>
                          <a:ea typeface="Calibri"/>
                          <a:cs typeface="EUAlbertina"/>
                        </a:rPr>
                        <a:t>dai Traguardi per la fine del primo ciclo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244190"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Arial Narrow"/>
                          <a:ea typeface="Calibri"/>
                          <a:cs typeface="Times New Roman"/>
                        </a:rPr>
                        <a:t>Applica </a:t>
                      </a: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in situazioni diverse le conoscenze relative al lessico, alla morfologia, alla sintassi fondamentali da permettergli una comunicazione comprensibile e coerente.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Arial Narrow"/>
                          <a:ea typeface="Calibri"/>
                          <a:cs typeface="Times New Roman"/>
                        </a:rPr>
                        <a:t>Utilizza </a:t>
                      </a: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e comprende il lessico d’alto uso  tale da permettergli una fluente comunicazione relativa alla quotidianità.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Varia i registri a seconda del destinatario e dello scopo della comunicazione.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Utilizza alcuni semplici termini specifici nei campi di studio.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Individua nell’uso quotidiano termini afferenti a lingue differenti.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Applica nella comunicazione orale e scritta le conoscenze fondamentali della morfologia tali da consentire coerenza e coesione.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Riflette </a:t>
                      </a: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sui testi propri e altrui per cogliere regolarità morfosintattiche e caratteristiche del lessico; riconosce che le diverse scelte linguistiche sono correlate alla varietà di situazioni comunicative.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È consapevole che nella comunicazione sono usate varietà diverse di lingua e lingue differenti (plurilinguismo).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Padroneggia e applica in situazioni diverse le conoscenze fondamentali relative all’organizzazione logico-sintattica della frase semplice, alle parti del discorso (o categorie lessicali) e ai principali connettivi.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200" dirty="0" smtClean="0">
                          <a:latin typeface="Arial Narrow"/>
                          <a:ea typeface="Calibri"/>
                          <a:cs typeface="Times New Roman"/>
                        </a:rPr>
                        <a:t>Usa </a:t>
                      </a: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in modo pertinente vocaboli provenienti da lingue differenti  riferiti alla quotidianità o ad ambiti di tipo specialistico e ne sa riferire il significato, anche facendo leva sul contesto.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Utilizza con sufficiente correttezza e proprietà la morfologia e la sintassi in comunicazioni orali e scritte di diversa tipologia, anche articolando frasi complesse.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Sa intervenire sui propri scritti operando revisioni.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Riconosce </a:t>
                      </a: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il rapporto tra varietà linguistiche/lingue diverse (plurilinguismo) e il loro uso nello spazio geografico, sociale e comunicativo 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Padroneggia e applica in situazioni diverse le conoscenze fondamentali relative al lessico, alla morfologia, all’organizzazione logico-sintattica della frase semplice e complessa, ai connettivi testuali; utilizza le conoscenze metalinguistiche per comprendere con maggior precisione i significati dei testi e per correggere i propri scritti.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Arial Narrow"/>
                        <a:ea typeface="Calibri"/>
                        <a:cs typeface="Arial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395288" y="188913"/>
            <a:ext cx="82804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it-IT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UNA RUBRICA </a:t>
            </a:r>
            <a:r>
              <a:rPr lang="it-IT" b="1" kern="0" dirty="0" err="1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DI</a:t>
            </a:r>
            <a:r>
              <a:rPr lang="it-IT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 COMPETENZA CULTURALE: LEGGERE E COMPRENDERE TESTI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95288" y="950913"/>
          <a:ext cx="8568952" cy="4802511"/>
        </p:xfrm>
        <a:graphic>
          <a:graphicData uri="http://schemas.openxmlformats.org/drawingml/2006/table">
            <a:tbl>
              <a:tblPr/>
              <a:tblGrid>
                <a:gridCol w="1179214"/>
                <a:gridCol w="1320064"/>
                <a:gridCol w="677975"/>
                <a:gridCol w="1107223"/>
                <a:gridCol w="1856606"/>
                <a:gridCol w="2340430"/>
                <a:gridCol w="87440"/>
              </a:tblGrid>
              <a:tr h="182943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 Narrow"/>
                          <a:ea typeface="Calibri"/>
                          <a:cs typeface="Arial"/>
                        </a:rPr>
                        <a:t>COMPETENZA </a:t>
                      </a:r>
                      <a:r>
                        <a:rPr lang="it-IT" sz="1000" b="1" dirty="0" smtClean="0">
                          <a:latin typeface="Arial Narrow"/>
                          <a:ea typeface="Calibri"/>
                          <a:cs typeface="Arial"/>
                        </a:rPr>
                        <a:t>CULTURALE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 smtClean="0">
                          <a:latin typeface="Arial Narrow"/>
                          <a:ea typeface="Calibri"/>
                          <a:cs typeface="Arial"/>
                        </a:rPr>
                        <a:t>LEGGERE</a:t>
                      </a:r>
                      <a:r>
                        <a:rPr lang="it-IT" sz="1400" b="1" baseline="0" dirty="0" smtClean="0">
                          <a:latin typeface="Arial Narrow"/>
                          <a:ea typeface="Calibri"/>
                          <a:cs typeface="Arial"/>
                        </a:rPr>
                        <a:t> E COMPRENDERE TESTI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9829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 Narrow"/>
                          <a:ea typeface="Calibri"/>
                          <a:cs typeface="Arial"/>
                        </a:rPr>
                        <a:t>LIVELLI </a:t>
                      </a:r>
                      <a:r>
                        <a:rPr lang="it-IT" sz="1000" b="1" dirty="0" err="1">
                          <a:latin typeface="Arial Narrow"/>
                          <a:ea typeface="Calibri"/>
                          <a:cs typeface="Arial"/>
                        </a:rPr>
                        <a:t>DI</a:t>
                      </a:r>
                      <a:r>
                        <a:rPr lang="it-IT" sz="1000" b="1" dirty="0">
                          <a:latin typeface="Arial Narrow"/>
                          <a:ea typeface="Calibri"/>
                          <a:cs typeface="Arial"/>
                        </a:rPr>
                        <a:t> PADRONANZA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194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Arial"/>
                        </a:rPr>
                        <a:t>1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 Narrow"/>
                          <a:ea typeface="Calibri"/>
                          <a:cs typeface="EUAlbertina"/>
                        </a:rPr>
                        <a:t>2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latin typeface="Arial Narrow"/>
                          <a:ea typeface="Calibri"/>
                          <a:cs typeface="EUAlbertina"/>
                        </a:rPr>
                        <a:t>3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 Narrow"/>
                          <a:ea typeface="Calibri"/>
                          <a:cs typeface="EUAlbertina"/>
                        </a:rPr>
                        <a:t>4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 smtClean="0">
                          <a:latin typeface="Arial Narrow"/>
                          <a:ea typeface="Calibri"/>
                          <a:cs typeface="EUAlbertina"/>
                        </a:rPr>
                        <a:t>5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23997"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Legge in modo corretto </a:t>
                      </a: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semplici testi di vario </a:t>
                      </a: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genere</a:t>
                      </a: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Con domande stimolo:</a:t>
                      </a: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ricava le principali informazioni esplicite:</a:t>
                      </a: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i</a:t>
                      </a: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ndividua l’argomento</a:t>
                      </a: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principale;</a:t>
                      </a: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individua, personaggi principali, luoghi, tempi di un racconto</a:t>
                      </a: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Riferisce la trama di un breve racconto in modo semplice</a:t>
                      </a: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Illustra un testo con alcune sequenze </a:t>
                      </a: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Legge </a:t>
                      </a: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in modo corretto e scorrevole  testi di vario genere; ne comprende il </a:t>
                      </a: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significato generale, </a:t>
                      </a: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ricava informazioni </a:t>
                      </a: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esplicite</a:t>
                      </a:r>
                      <a:r>
                        <a:rPr lang="it-IT" sz="1000" baseline="0" dirty="0" smtClean="0">
                          <a:latin typeface="Arial Narrow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che </a:t>
                      </a: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sa riferire</a:t>
                      </a: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438" algn="l"/>
                          <a:tab pos="1438275" algn="l"/>
                        </a:tabLst>
                      </a:pP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Legge semplici testi di letteratura per l’infanzia; ne sa riferire l’argomento, gli avvenimenti principali ed esprime un giudizio personale su di essi.</a:t>
                      </a:r>
                      <a:endParaRPr lang="it-IT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Utilizza alcune abilità funzionali allo studio, come le facilitazioni presenti nel testo e l’uso, a scopo di rinforzo e recupero di schemi, mappe e tabelle già predisposte.</a:t>
                      </a:r>
                      <a:endParaRPr lang="it-IT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Legge in modo scorrevole, rispettando pause e intonazioni.</a:t>
                      </a: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Comprende </a:t>
                      </a: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testi di vario tipo, continui e non continui, ne individua il senso </a:t>
                      </a: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globale e le </a:t>
                      </a: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informazioni principali, utilizzando strategie di lettura adeguate agli scopi. </a:t>
                      </a:r>
                      <a:endParaRPr lang="it-IT" sz="10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Comprende informazioni esplicite,</a:t>
                      </a: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implicite.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Legge </a:t>
                      </a: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testi di vario genere facenti parte della letteratura per l'infanzia, sia a voce alta sia in lettura silenziosa e autonoma e formula su di essi giudizi personali. </a:t>
                      </a:r>
                      <a:endParaRPr lang="it-IT" sz="1000" dirty="0" smtClean="0">
                        <a:latin typeface="Arial Narrow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Individua</a:t>
                      </a: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le principali tipologie testuali: narrazione, descrizione, testo poetico, testo informativo</a:t>
                      </a: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Utilizza abilità funzionali allo studio: individua nei testi scritti informazioni utili per l'apprendimento di un argomento dato e le mette in relazione; le sintetizza, in funzione anche dell'esposizione orale; acquisisce un primo nucleo di terminologia specifica. </a:t>
                      </a:r>
                      <a:endParaRPr lang="it-IT" sz="1000" dirty="0" smtClean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" indent="180340" algn="just">
                        <a:spcAft>
                          <a:spcPts val="0"/>
                        </a:spcAft>
                      </a:pP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Legge in modo espressivo.</a:t>
                      </a: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Legge </a:t>
                      </a: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testi letterari di vario tipo e tipologia che sa rielaborare e sintetizzare</a:t>
                      </a: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Comprende informazioni principali e di dettaglio,  esplicite,</a:t>
                      </a: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implicite, inferenziali</a:t>
                      </a: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Individua le tipologie testuali che utilizza più frequentemente: narrativo, regolativo, descrittivo, argomentativo, informativo, poetico</a:t>
                      </a:r>
                      <a:endParaRPr lang="it-IT" sz="1000" dirty="0" smtClean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Ricava informazioni personali e di studio da fonti diverse: testi, manuali, ricerche in Internet, supporti multimediali, ecc.); ne ricava delle semplici sintesi che sa riferire anche con l’ausilio di mappe e schemi.</a:t>
                      </a:r>
                      <a:endParaRPr lang="it-IT" sz="1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Legge in modo espressivo, anche modulando la voce</a:t>
                      </a: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e l’intonazione.</a:t>
                      </a: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Individua informazioni principali</a:t>
                      </a: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e di dettaglio, </a:t>
                      </a: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esplicite, implicite, inferenze, implicazioni.</a:t>
                      </a: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Sa individuare la</a:t>
                      </a: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 funzione di un testo e lo scopo.</a:t>
                      </a: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baseline="0" dirty="0" smtClean="0">
                          <a:latin typeface="Arial Narrow"/>
                          <a:ea typeface="Times New Roman"/>
                          <a:cs typeface="Times New Roman"/>
                        </a:rPr>
                        <a:t>Individua le principali caratteristiche delle diverse tipologie testuali; all’interno delle tipologie, individua anche i principali generi</a:t>
                      </a:r>
                      <a:endParaRPr lang="it-IT" sz="1000" dirty="0" smtClean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Legge testi letterari di vario tipo (narrativi, poetici, teatrali) e comincia a costruirne un'interpretazione, collaborando con compagni e insegnanti.</a:t>
                      </a: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Usa </a:t>
                      </a: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manuali delle discipline o testi divulgativi (continui, non continui e misti) nelle attività di studio personali e collaborative, per ricercare, raccogliere e rielaborare dati, informazioni e concetti; costruisce sulla base di quanto letto testi o presentazioni con l’utilizzo di strumenti tradizionali e informatici</a:t>
                      </a: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Arial Narrow"/>
                        <a:ea typeface="Calibri"/>
                        <a:cs typeface="Arial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tangolo 3"/>
          <p:cNvSpPr/>
          <p:nvPr/>
        </p:nvSpPr>
        <p:spPr>
          <a:xfrm>
            <a:off x="395288" y="188913"/>
            <a:ext cx="82804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it-IT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UNA RUBRICA </a:t>
            </a:r>
            <a:r>
              <a:rPr lang="it-IT" b="1" kern="0" dirty="0" err="1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DI</a:t>
            </a:r>
            <a:r>
              <a:rPr lang="it-IT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 COMPETENZA SOCIALE: COLLABORARE E PARTECIPARE IN GRUPPO </a:t>
            </a:r>
            <a:r>
              <a:rPr lang="it-IT" b="1" kern="0" dirty="0" err="1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DI</a:t>
            </a:r>
            <a:r>
              <a:rPr lang="it-IT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 LAVORO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395288" y="981075"/>
          <a:ext cx="8424936" cy="4817739"/>
        </p:xfrm>
        <a:graphic>
          <a:graphicData uri="http://schemas.openxmlformats.org/drawingml/2006/table">
            <a:tbl>
              <a:tblPr/>
              <a:tblGrid>
                <a:gridCol w="2106234"/>
                <a:gridCol w="2106234"/>
                <a:gridCol w="2106234"/>
                <a:gridCol w="2106234"/>
              </a:tblGrid>
              <a:tr h="360039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PARZIALE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SUFFICIENTE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BUONO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ECCELLENTE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12330"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Con</a:t>
                      </a: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sollecitazioni, dietro precise istruzioni e supervisione, svolge i compiti affidati al gruppo.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Con il controllo dell’adulto e dei compagni, rispetta i tempi del lavoro e le regole del gruppo.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Sollecitato, porta il proprio contributo.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Dispone del materiale e lo mette a disposizione del gruppo.</a:t>
                      </a: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Con istruzioni e supervisione dell’adulto e dei compagni, svolge i compiti affidati.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Con il supporto dei compagni, rispetta i tempi del lavoro;</a:t>
                      </a: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rispetta le regole del gruppo.</a:t>
                      </a:r>
                      <a:endParaRPr lang="it-IT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Partecipa</a:t>
                      </a: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alla discussione portando alcuni contributi.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Chiede aiuto se è in difficoltà.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Mette a disposizione del gruppo materiali.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Svolge in autonomia i compiti affidati,</a:t>
                      </a: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con cura e precisione.</a:t>
                      </a:r>
                      <a:endParaRPr lang="it-IT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Rispetta  le regole</a:t>
                      </a: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i tempi del lavoro ed</a:t>
                      </a: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è in grado di controllarli su se stesso.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Partecipa attivamente alle discussioni, portando contributi personali.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Chiede aiuto se ha bisogno ed aiuta i compagni.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Mette a disposizione del gruppo materiali e informazioni.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Sa realizzare semplici pianificazioni e procedure.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Svolge in autonomia i compiti affidati, con cura e precisione,</a:t>
                      </a: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 dando, all’occorrenza,  anche istruzioni ad altri.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Rispetta le regole,  i tempi del lavoro e  sa controllarli nel gruppo.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Avvia e partecipa alle discussioni, portando contributi originali e individuando soluzioni nuove.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Aiuta i compagni, offre suggerimenti, spiega.</a:t>
                      </a:r>
                    </a:p>
                    <a:p>
                      <a:pPr algn="l">
                        <a:spcAft>
                          <a:spcPts val="1200"/>
                        </a:spcAft>
                      </a:pPr>
                      <a:r>
                        <a:rPr lang="it-IT" sz="1400" baseline="0" dirty="0" smtClean="0">
                          <a:latin typeface="Calibri"/>
                          <a:ea typeface="Calibri"/>
                          <a:cs typeface="Times New Roman"/>
                        </a:rPr>
                        <a:t>Mette a punto compiti, semplici progetti,  pianificazioni e procedure.</a:t>
                      </a: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395288" y="188913"/>
            <a:ext cx="828040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it-IT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UNA RUBRICA </a:t>
            </a:r>
            <a:r>
              <a:rPr lang="it-IT" b="1" kern="0" dirty="0" err="1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DI</a:t>
            </a:r>
            <a:r>
              <a:rPr lang="it-IT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 COMPITO SPECIFICO: IL TESTO NARRATIVO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95288" y="692150"/>
          <a:ext cx="8424936" cy="5091259"/>
        </p:xfrm>
        <a:graphic>
          <a:graphicData uri="http://schemas.openxmlformats.org/drawingml/2006/table">
            <a:tbl>
              <a:tblPr/>
              <a:tblGrid>
                <a:gridCol w="2106234"/>
                <a:gridCol w="2106234"/>
                <a:gridCol w="2106234"/>
                <a:gridCol w="2106234"/>
              </a:tblGrid>
              <a:tr h="359239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PARZIALE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SUFFICIENTE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BUONO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b="1" dirty="0" smtClean="0">
                          <a:latin typeface="Calibri"/>
                          <a:ea typeface="Calibri"/>
                          <a:cs typeface="Times New Roman"/>
                        </a:rPr>
                        <a:t>ECCELLENTE 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393289"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Il testo presenta in nodo molto essenziale le coordinate temporali e spaziali in cui si svolge l’azione.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Sono presenti i personaggi principali e vengono descritte le azioni fondamentali.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Il lessico è assai essenziale, le frasi minime e poco articolate.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>
                          <a:latin typeface="Calibri"/>
                          <a:ea typeface="Calibri"/>
                          <a:cs typeface="Times New Roman"/>
                        </a:rPr>
                        <a:t>Sono presenti errori di sintassi e di ortografia.</a:t>
                      </a: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Il testo descrive in modo coerente le coordinate temporali e spaziali in cui si svolge l’azione.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Sono presenti i personaggi principali e qualche personaggio secondario, dei quali vengono descritte le azioni principali. 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Il lessico è essenziale, ma pertinente; le frasi sono coese e correttamente articolate.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Sono presenti imperfezioni sintattiche e qualche errore di ortografia</a:t>
                      </a: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Il testo presenta una cornice di riferimento spazio-temporale ben definita e coerente.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La trama si dipana in modo lineare e  comprende personaggi principali e secondari, le azioni sono descritte in modo articolato e complesso. </a:t>
                      </a:r>
                      <a:endParaRPr lang="it-IT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Sono </a:t>
                      </a: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presenti elementi descrittivi con aspetti di tipo denotativo.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Le frasi sono ben articolate, coerenti e coese. Il lessico è  appropriato; la sintassi e l’ortografia sono corrette.</a:t>
                      </a: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Le coordinate spazio temporali sono ben descritte e definite.</a:t>
                      </a: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La trama è articolata e ben strutturata. Personaggi principali e secondari sono ben caratterizzati. </a:t>
                      </a:r>
                      <a:endParaRPr lang="it-IT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La </a:t>
                      </a: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narrazione comprende riferimenti spaziali e temporali diversi da quelli della trama principale (es. feedback); sono presenti elementi descrittivi con aspetti denotativi e connotativi. </a:t>
                      </a:r>
                      <a:endParaRPr lang="it-IT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1200"/>
                        </a:spcAft>
                      </a:pPr>
                      <a:r>
                        <a:rPr lang="it-IT" sz="1400" dirty="0" smtClean="0">
                          <a:latin typeface="Calibri"/>
                          <a:ea typeface="Calibri"/>
                          <a:cs typeface="Times New Roman"/>
                        </a:rPr>
                        <a:t>Il </a:t>
                      </a:r>
                      <a:r>
                        <a:rPr lang="it-IT" sz="1400" dirty="0">
                          <a:latin typeface="Calibri"/>
                          <a:ea typeface="Calibri"/>
                          <a:cs typeface="Times New Roman"/>
                        </a:rPr>
                        <a:t>lessico è ricercato, arricchito da figure retoriche pertinenti.  Sintassi e ortografia sono corrette.</a:t>
                      </a:r>
                    </a:p>
                  </a:txBody>
                  <a:tcPr marL="48895" marR="48895" marT="762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395288" y="188913"/>
            <a:ext cx="82804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it-IT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GRIGLIA </a:t>
            </a:r>
            <a:r>
              <a:rPr lang="it-IT" b="1" kern="0" dirty="0" err="1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DI</a:t>
            </a:r>
            <a:r>
              <a:rPr lang="it-IT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 OSSERVAZIONE COLLABORARE E PARTECIPARE ….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79388" y="1052513"/>
          <a:ext cx="8640963" cy="4536501"/>
        </p:xfrm>
        <a:graphic>
          <a:graphicData uri="http://schemas.openxmlformats.org/drawingml/2006/table">
            <a:tbl>
              <a:tblPr/>
              <a:tblGrid>
                <a:gridCol w="1518897"/>
                <a:gridCol w="294152"/>
                <a:gridCol w="299502"/>
                <a:gridCol w="299502"/>
                <a:gridCol w="294152"/>
                <a:gridCol w="294152"/>
                <a:gridCol w="299502"/>
                <a:gridCol w="299502"/>
                <a:gridCol w="295044"/>
                <a:gridCol w="295044"/>
                <a:gridCol w="299502"/>
                <a:gridCol w="299502"/>
                <a:gridCol w="295934"/>
                <a:gridCol w="294152"/>
                <a:gridCol w="299502"/>
                <a:gridCol w="299502"/>
                <a:gridCol w="294152"/>
                <a:gridCol w="294152"/>
                <a:gridCol w="299502"/>
                <a:gridCol w="299502"/>
                <a:gridCol w="294152"/>
                <a:gridCol w="294152"/>
                <a:gridCol w="299502"/>
                <a:gridCol w="299502"/>
                <a:gridCol w="288804"/>
              </a:tblGrid>
              <a:tr h="164963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Calibri"/>
                          <a:cs typeface="Times New Roman"/>
                        </a:rPr>
                        <a:t>ALUNNI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Calibri"/>
                          <a:cs typeface="Times New Roman"/>
                        </a:rPr>
                        <a:t>SVOLGE I  COMPITI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Calibri"/>
                          <a:cs typeface="Times New Roman"/>
                        </a:rPr>
                        <a:t>RISPETTA REGOLE E TEMPI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Calibri"/>
                          <a:cs typeface="Times New Roman"/>
                        </a:rPr>
                        <a:t>PARTECIPA E PORTA CONTRIBUTI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Calibri"/>
                          <a:cs typeface="Times New Roman"/>
                        </a:rPr>
                        <a:t>DISPONE E OFFRE MATERIALI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Calibri"/>
                          <a:cs typeface="Times New Roman"/>
                        </a:rPr>
                        <a:t>CHIEDE E OFFRE AIUTO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600" dirty="0">
                          <a:latin typeface="Calibri"/>
                          <a:ea typeface="Calibri"/>
                          <a:cs typeface="Times New Roman"/>
                        </a:rPr>
                        <a:t>PIANIFICA PROGETTA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124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100"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tangolo 3"/>
          <p:cNvSpPr/>
          <p:nvPr/>
        </p:nvSpPr>
        <p:spPr>
          <a:xfrm>
            <a:off x="395288" y="188913"/>
            <a:ext cx="8280400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it-IT" sz="2800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DIARIO </a:t>
            </a:r>
            <a:r>
              <a:rPr lang="it-IT" sz="2800" b="1" kern="0" dirty="0" err="1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DI</a:t>
            </a:r>
            <a:r>
              <a:rPr lang="it-IT" sz="2800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 BORDO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 bwMode="auto">
          <a:xfrm>
            <a:off x="323850" y="1268413"/>
            <a:ext cx="8424863" cy="316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6700" indent="-266700" algn="just" defTabSz="857250">
              <a:lnSpc>
                <a:spcPct val="120000"/>
              </a:lnSpc>
              <a:spcAft>
                <a:spcPts val="24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800" kern="0" dirty="0">
                <a:latin typeface="+mn-lt"/>
                <a:ea typeface="ヒラギノ角ゴ Pro W3" charset="0"/>
                <a:cs typeface="ヒラギノ角ゴ Pro W3" charset="0"/>
              </a:rPr>
              <a:t>Si osservano le medesime categorie della rubrica riportate nelle griglie, ma utilizzando brevi annotazioni narrative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800" kern="0" dirty="0">
                <a:latin typeface="+mn-lt"/>
                <a:ea typeface="ヒラギノ角ゴ Pro W3" charset="0"/>
                <a:cs typeface="ヒラギノ角ゴ Pro W3" charset="0"/>
              </a:rPr>
              <a:t>Può prestarsi ad altri commenti e specificazioni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defRPr/>
            </a:pPr>
            <a:endParaRPr lang="it-IT" sz="2800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endParaRPr lang="it-IT" sz="2800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endParaRPr lang="it-IT" sz="2800" kern="0" dirty="0">
              <a:latin typeface="+mn-lt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ttangolo 2"/>
          <p:cNvSpPr/>
          <p:nvPr/>
        </p:nvSpPr>
        <p:spPr>
          <a:xfrm>
            <a:off x="395288" y="188913"/>
            <a:ext cx="8280400" cy="5222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40000"/>
              </a:spcBef>
              <a:defRPr/>
            </a:pPr>
            <a:r>
              <a:rPr lang="it-IT" sz="2800" b="1" kern="0" dirty="0">
                <a:solidFill>
                  <a:srgbClr val="002060"/>
                </a:solidFill>
                <a:latin typeface="+mn-lt"/>
                <a:ea typeface="ヒラギノ角ゴ Pro W3" charset="0"/>
                <a:cs typeface="ヒラギノ角ゴ Pro W3" charset="0"/>
              </a:rPr>
              <a:t>PROVA AUTENTICA O ESPERTA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468313" y="908050"/>
            <a:ext cx="8229600" cy="475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lnSpcReduction="10000"/>
          </a:bodyPr>
          <a:lstStyle/>
          <a:p>
            <a:pPr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La prova esperta mette “alla prova” lo studente privilegiando la modalità del problema, della decisione di scelta, del collaudo/verifica, della ricerca di un guasto o risposta ad un reclamo, della soluzione di uno studio di caso basato sulla tecnica dell’ “incidente”(ad esempio: ridefinire il progetto sulla base di un budget inferiore). </a:t>
            </a:r>
          </a:p>
          <a:p>
            <a:pPr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defRPr/>
            </a:pPr>
            <a:endParaRPr lang="it-IT" sz="2000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Vanno quindi scelti compiti che non siano un duplicato delle unità di apprendimento, pur essendo somiglianti,  ma che rappresentino </a:t>
            </a:r>
            <a:r>
              <a:rPr lang="it-IT" sz="2000" i="1" kern="0" dirty="0">
                <a:latin typeface="+mn-lt"/>
                <a:ea typeface="ヒラギノ角ゴ Pro W3" charset="0"/>
                <a:cs typeface="ヒラギノ角ゴ Pro W3" charset="0"/>
              </a:rPr>
              <a:t>situazioni critiche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, fronteggiando le quali lo studente  mostri di possedere effettivamente (e autenticamente) le risorse (conoscenze, abilità, capacità personali) da mobilitare per la loro positiva soluzione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olo 1"/>
          <p:cNvSpPr txBox="1">
            <a:spLocks/>
          </p:cNvSpPr>
          <p:nvPr/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97500"/>
          </a:bodyPr>
          <a:lstStyle/>
          <a:p>
            <a:pPr algn="ctr" fontAlgn="auto">
              <a:spcBef>
                <a:spcPct val="40000"/>
              </a:spcBef>
              <a:spcAft>
                <a:spcPts val="0"/>
              </a:spcAft>
              <a:defRPr/>
            </a:pPr>
            <a:r>
              <a:rPr lang="it-IT" sz="2400" b="1" kern="0" dirty="0">
                <a:solidFill>
                  <a:schemeClr val="tx2"/>
                </a:solidFill>
                <a:latin typeface="+mj-lt"/>
                <a:ea typeface="ヒラギノ角ゴ Pro W3" charset="0"/>
                <a:cs typeface="ヒラギノ角ゴ Pro W3" charset="0"/>
              </a:rPr>
              <a:t>UN ESEMPIO </a:t>
            </a:r>
            <a:r>
              <a:rPr lang="it-IT" sz="2400" b="1" kern="0" dirty="0" err="1">
                <a:solidFill>
                  <a:schemeClr val="tx2"/>
                </a:solidFill>
                <a:latin typeface="+mj-lt"/>
                <a:ea typeface="ヒラギノ角ゴ Pro W3" charset="0"/>
                <a:cs typeface="ヒラギノ角ゴ Pro W3" charset="0"/>
              </a:rPr>
              <a:t>DI</a:t>
            </a:r>
            <a:r>
              <a:rPr lang="it-IT" sz="2400" b="1" kern="0" dirty="0">
                <a:solidFill>
                  <a:schemeClr val="tx2"/>
                </a:solidFill>
                <a:latin typeface="+mj-lt"/>
                <a:ea typeface="ヒラギノ角ゴ Pro W3" charset="0"/>
                <a:cs typeface="ヒラギノ角ゴ Pro W3" charset="0"/>
              </a:rPr>
              <a:t> STRUTTURAZIONE </a:t>
            </a:r>
            <a:r>
              <a:rPr lang="it-IT" sz="2400" b="1" kern="0" dirty="0" err="1">
                <a:solidFill>
                  <a:schemeClr val="tx2"/>
                </a:solidFill>
                <a:latin typeface="+mj-lt"/>
                <a:ea typeface="ヒラギノ角ゴ Pro W3" charset="0"/>
                <a:cs typeface="ヒラギノ角ゴ Pro W3" charset="0"/>
              </a:rPr>
              <a:t>DI</a:t>
            </a:r>
            <a:r>
              <a:rPr lang="it-IT" sz="2400" b="1" kern="0" dirty="0">
                <a:solidFill>
                  <a:schemeClr val="tx2"/>
                </a:solidFill>
                <a:latin typeface="+mj-lt"/>
                <a:ea typeface="ヒラギノ角ゴ Pro W3" charset="0"/>
                <a:cs typeface="ヒラギノ角ゴ Pro W3" charset="0"/>
              </a:rPr>
              <a:t> PROVA ESPERTA 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323850" y="1125538"/>
            <a:ext cx="8424863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70000" lnSpcReduction="20000"/>
          </a:bodyPr>
          <a:lstStyle/>
          <a:p>
            <a:pPr marL="174625"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Prova multifocale che potrebbe svolgersi  anche in più giorni</a:t>
            </a:r>
          </a:p>
          <a:p>
            <a:pPr marL="174625"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Affida un compito all’allievo che consiste in diverse fasi </a:t>
            </a:r>
          </a:p>
          <a:p>
            <a:pPr marL="174625"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La prova nel suo complesso potrebbe assumere un valore numerico con fasce corrispondenti ai livelli delle rubriche considerate.</a:t>
            </a:r>
          </a:p>
          <a:p>
            <a:pPr marL="174625"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Le diverse fasi avrebbero un punteggio parziale a cui si perviene attraverso la trasformazione del punteggio grezzo ottenuto nei diversi item.</a:t>
            </a:r>
          </a:p>
          <a:p>
            <a:pPr marL="174625"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endParaRPr lang="it-IT" sz="2400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marL="174625"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La </a:t>
            </a:r>
            <a:r>
              <a:rPr lang="it-IT" sz="2400" b="1" kern="0" dirty="0">
                <a:latin typeface="+mn-lt"/>
                <a:ea typeface="ヒラギノ角ゴ Pro W3" charset="0"/>
                <a:cs typeface="ヒラギノ角ゴ Pro W3" charset="0"/>
              </a:rPr>
              <a:t>FASE </a:t>
            </a:r>
            <a:r>
              <a:rPr lang="it-IT" sz="2400" b="1" kern="0" dirty="0" err="1">
                <a:latin typeface="+mn-lt"/>
                <a:ea typeface="ヒラギノ角ゴ Pro W3" charset="0"/>
                <a:cs typeface="ヒラギノ角ゴ Pro W3" charset="0"/>
              </a:rPr>
              <a:t>DI</a:t>
            </a:r>
            <a:r>
              <a:rPr lang="it-IT" sz="2400" b="1" kern="0" dirty="0">
                <a:latin typeface="+mn-lt"/>
                <a:ea typeface="ヒラギノ角ゴ Pro W3" charset="0"/>
                <a:cs typeface="ヒラギノ角ゴ Pro W3" charset="0"/>
              </a:rPr>
              <a:t> LANCIO  prevede un’ ATTIVITA’ </a:t>
            </a:r>
            <a:r>
              <a:rPr lang="it-IT" sz="2400" b="1" kern="0" dirty="0" err="1">
                <a:latin typeface="+mn-lt"/>
                <a:ea typeface="ヒラギノ角ゴ Pro W3" charset="0"/>
                <a:cs typeface="ヒラギノ角ゴ Pro W3" charset="0"/>
              </a:rPr>
              <a:t>DI</a:t>
            </a:r>
            <a:r>
              <a:rPr lang="it-IT" sz="2400" b="1" kern="0" dirty="0">
                <a:latin typeface="+mn-lt"/>
                <a:ea typeface="ヒラギノ角ゴ Pro W3" charset="0"/>
                <a:cs typeface="ヒラギノ角ゴ Pro W3" charset="0"/>
              </a:rPr>
              <a:t> GRUPPO</a:t>
            </a: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 – BRAIN STORMING -2 ore (per condividere insieme il problema affidato, “sgrezzarlo”, assumere orientamenti per affrontarlo). Questa fase può essere anche portata alla fine come fase di ricostruzione comune del percorso. Il prodotto è un </a:t>
            </a:r>
            <a:r>
              <a:rPr lang="it-IT" sz="2400" b="1" kern="0" dirty="0">
                <a:latin typeface="+mn-lt"/>
                <a:ea typeface="ヒラギノ角ゴ Pro W3" charset="0"/>
                <a:cs typeface="ヒラギノ角ゴ Pro W3" charset="0"/>
              </a:rPr>
              <a:t>verbale.</a:t>
            </a:r>
          </a:p>
          <a:p>
            <a:pPr marL="174625"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endParaRPr lang="it-IT" sz="2400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marL="174625"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Il</a:t>
            </a:r>
            <a:r>
              <a:rPr lang="it-IT" sz="2400" b="1" kern="0" dirty="0">
                <a:latin typeface="+mn-lt"/>
                <a:ea typeface="ヒラギノ角ゴ Pro W3" charset="0"/>
                <a:cs typeface="ヒラギノ角ゴ Pro W3" charset="0"/>
              </a:rPr>
              <a:t> focus linguistico </a:t>
            </a: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prevede la comprensione/produzione di testi continui o non continui coerenti con il prodotto richiesto dal focus centrale con item chiusi e aperti  che prevedono comprensione inferenziale, ragionamento, argomentazione, giustificazione delle </a:t>
            </a:r>
            <a:r>
              <a:rPr lang="it-IT" sz="2400" kern="0" dirty="0" err="1">
                <a:latin typeface="+mn-lt"/>
                <a:ea typeface="ヒラギノ角ゴ Pro W3" charset="0"/>
                <a:cs typeface="ヒラギノ角ゴ Pro W3" charset="0"/>
              </a:rPr>
              <a:t>scelte…</a:t>
            </a:r>
            <a:endParaRPr lang="it-IT" sz="2400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marL="266700" indent="-266700"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endParaRPr lang="it-IT" sz="2400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algn="just" defTabSz="857250" fontAlgn="auto">
              <a:lnSpc>
                <a:spcPct val="120000"/>
              </a:lnSpc>
              <a:spcAft>
                <a:spcPts val="0"/>
              </a:spcAft>
              <a:buSzPct val="80000"/>
              <a:buFont typeface="Verdana" pitchFamily="34" charset="0"/>
              <a:buNone/>
              <a:defRPr/>
            </a:pPr>
            <a:endParaRPr lang="it-IT" sz="2400" kern="0" dirty="0">
              <a:latin typeface="+mn-lt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contenuto 2"/>
          <p:cNvSpPr txBox="1">
            <a:spLocks/>
          </p:cNvSpPr>
          <p:nvPr/>
        </p:nvSpPr>
        <p:spPr bwMode="auto">
          <a:xfrm>
            <a:off x="395288" y="404813"/>
            <a:ext cx="8208962" cy="5761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 defTabSz="857250">
              <a:lnSpc>
                <a:spcPct val="120000"/>
              </a:lnSpc>
              <a:spcAft>
                <a:spcPts val="1200"/>
              </a:spcAft>
              <a:buSzPct val="80000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Il </a:t>
            </a:r>
            <a:r>
              <a:rPr lang="it-IT" sz="2000" b="1" kern="0" dirty="0">
                <a:latin typeface="+mn-lt"/>
                <a:ea typeface="ヒラギノ角ゴ Pro W3" charset="0"/>
                <a:cs typeface="ヒラギノ角ゴ Pro W3" charset="0"/>
              </a:rPr>
              <a:t>focus matematico, 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sempre funzionale al prodotto finale del focus centrale, può riguardare analisi di trend, problemi di scelta, calcoli economici o strutturali, ecc. e – anche qui –domande aperte o chiuse che prevedono anche giustificazione delle scelte</a:t>
            </a:r>
            <a:endParaRPr lang="it-IT" sz="2000" b="1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algn="just" defTabSz="857250">
              <a:lnSpc>
                <a:spcPct val="120000"/>
              </a:lnSpc>
              <a:spcAft>
                <a:spcPts val="1200"/>
              </a:spcAft>
              <a:buSzPct val="80000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Il </a:t>
            </a:r>
            <a:r>
              <a:rPr lang="it-IT" sz="2000" b="1" kern="0" dirty="0">
                <a:latin typeface="+mn-lt"/>
                <a:ea typeface="ヒラギノ角ゴ Pro W3" charset="0"/>
                <a:cs typeface="ヒラギノ角ゴ Pro W3" charset="0"/>
              </a:rPr>
              <a:t>focus centrale 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consiste nella produzione di un microprogetto e/o nella costruzione di un manufatto o di un suo componente, dell’individuazione e riparazione di un guasto; nell’organizzazione di un </a:t>
            </a:r>
            <a:r>
              <a:rPr lang="it-IT" sz="2000" kern="0" dirty="0" err="1">
                <a:latin typeface="+mn-lt"/>
                <a:ea typeface="ヒラギノ角ゴ Pro W3" charset="0"/>
                <a:cs typeface="ヒラギノ角ゴ Pro W3" charset="0"/>
              </a:rPr>
              <a:t>evento…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 e si colloca intorno alle competenze che si vogliono indagare (scientifiche; di consapevolezza ed espressione </a:t>
            </a:r>
            <a:r>
              <a:rPr lang="it-IT" sz="2000" kern="0" dirty="0" err="1">
                <a:latin typeface="+mn-lt"/>
                <a:ea typeface="ヒラギノ角ゴ Pro W3" charset="0"/>
                <a:cs typeface="ヒラギノ角ゴ Pro W3" charset="0"/>
              </a:rPr>
              <a:t>culturale…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)</a:t>
            </a:r>
          </a:p>
          <a:p>
            <a:pPr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Verdana" pitchFamily="34" charset="0"/>
              <a:buNone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La parte finale è a carattere </a:t>
            </a:r>
            <a:r>
              <a:rPr lang="it-IT" sz="2000" b="1" kern="0" dirty="0" err="1">
                <a:latin typeface="+mn-lt"/>
                <a:ea typeface="ヒラギノ角ゴ Pro W3" charset="0"/>
                <a:cs typeface="ヒラギノ角ゴ Pro W3" charset="0"/>
              </a:rPr>
              <a:t>riflessivo-ricostruttivo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 e consiste in una relazione orale e scritta di ricostruzione delle fasi del lavoro, di giustificazione delle scelte operate e di autovalutazione</a:t>
            </a:r>
          </a:p>
          <a:p>
            <a:pPr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Verdana" pitchFamily="34" charset="0"/>
              <a:buNone/>
              <a:defRPr/>
            </a:pPr>
            <a:endParaRPr lang="it-IT" sz="2000" kern="0" dirty="0">
              <a:latin typeface="+mn-lt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olo 1"/>
          <p:cNvSpPr txBox="1">
            <a:spLocks/>
          </p:cNvSpPr>
          <p:nvPr/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97500"/>
          </a:bodyPr>
          <a:lstStyle/>
          <a:p>
            <a:pPr algn="ctr" fontAlgn="auto">
              <a:spcBef>
                <a:spcPct val="40000"/>
              </a:spcBef>
              <a:spcAft>
                <a:spcPts val="0"/>
              </a:spcAft>
              <a:defRPr/>
            </a:pPr>
            <a:r>
              <a:rPr lang="it-IT" sz="2400" b="1" kern="0" dirty="0">
                <a:solidFill>
                  <a:schemeClr val="tx2"/>
                </a:solidFill>
                <a:latin typeface="+mj-lt"/>
                <a:ea typeface="ヒラギノ角ゴ Pro W3" charset="0"/>
                <a:cs typeface="ヒラギノ角ゴ Pro W3" charset="0"/>
              </a:rPr>
              <a:t>I DOSSIER </a:t>
            </a:r>
            <a:r>
              <a:rPr lang="it-IT" sz="2400" b="1" kern="0" dirty="0" err="1">
                <a:solidFill>
                  <a:schemeClr val="tx2"/>
                </a:solidFill>
                <a:latin typeface="+mj-lt"/>
                <a:ea typeface="ヒラギノ角ゴ Pro W3" charset="0"/>
                <a:cs typeface="ヒラギノ角ゴ Pro W3" charset="0"/>
              </a:rPr>
              <a:t>DI</a:t>
            </a:r>
            <a:r>
              <a:rPr lang="it-IT" sz="2400" b="1" kern="0" dirty="0">
                <a:solidFill>
                  <a:schemeClr val="tx2"/>
                </a:solidFill>
                <a:latin typeface="+mj-lt"/>
                <a:ea typeface="ヒラギノ角ゴ Pro W3" charset="0"/>
                <a:cs typeface="ヒラギノ角ゴ Pro W3" charset="0"/>
              </a:rPr>
              <a:t> DOCUMENTAZIONE</a:t>
            </a:r>
          </a:p>
        </p:txBody>
      </p:sp>
      <p:sp>
        <p:nvSpPr>
          <p:cNvPr id="5" name="Segnaposto contenuto 2"/>
          <p:cNvSpPr txBox="1">
            <a:spLocks/>
          </p:cNvSpPr>
          <p:nvPr/>
        </p:nvSpPr>
        <p:spPr bwMode="auto">
          <a:xfrm>
            <a:off x="395288" y="692150"/>
            <a:ext cx="820896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Verdana" pitchFamily="34" charset="0"/>
              <a:buNone/>
              <a:defRPr/>
            </a:pPr>
            <a:endParaRPr lang="it-IT" sz="2000" kern="0" dirty="0">
              <a:latin typeface="+mn-lt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6" name="Segnaposto contenuto 2"/>
          <p:cNvSpPr txBox="1">
            <a:spLocks/>
          </p:cNvSpPr>
          <p:nvPr/>
        </p:nvSpPr>
        <p:spPr bwMode="auto">
          <a:xfrm>
            <a:off x="395288" y="908050"/>
            <a:ext cx="8208962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450850" indent="-276225"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I protocolli di compiti autentici, unità di apprendimento, prove esperte, vanno conservati a documentazione per costituire l’archivio didattico dell’Istituto cui attingere negli anni.</a:t>
            </a:r>
          </a:p>
          <a:p>
            <a:pPr marL="450850" indent="-276225"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I lavori e i prodotti più significativi vanno dati all’allievo perché li custodisca in un “book” personale, che descrive la sua evoluzione (a scopo di memoria e di autovalutazione).</a:t>
            </a:r>
          </a:p>
          <a:p>
            <a:pPr marL="450850" indent="-276225"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La scuola potrà documentare le esperienze più rilevanti con foto, filmati, testi, da raccogliere in DVD.</a:t>
            </a:r>
          </a:p>
          <a:p>
            <a:pPr marL="450850" indent="-276225"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Gli insegnanti conservano la tabulazione delle valutazioni per utilizzarla, a scopo longitudinale, al momento della certificazione</a:t>
            </a:r>
          </a:p>
          <a:p>
            <a:pPr marL="450850" indent="-276225"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Arial" pitchFamily="34" charset="0"/>
              <a:buChar char="•"/>
              <a:defRPr/>
            </a:pPr>
            <a:endParaRPr lang="it-IT" sz="2000" kern="0" dirty="0">
              <a:latin typeface="+mn-lt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olo 1"/>
          <p:cNvSpPr>
            <a:spLocks noGrp="1"/>
          </p:cNvSpPr>
          <p:nvPr>
            <p:ph type="ctrTitle"/>
          </p:nvPr>
        </p:nvSpPr>
        <p:spPr>
          <a:xfrm>
            <a:off x="0" y="620713"/>
            <a:ext cx="9144000" cy="1130300"/>
          </a:xfrm>
        </p:spPr>
        <p:txBody>
          <a:bodyPr/>
          <a:lstStyle/>
          <a:p>
            <a:pPr algn="ctr" eaLnBrk="1" hangingPunct="1"/>
            <a:r>
              <a:rPr lang="it-IT" sz="3600" smtClean="0">
                <a:ea typeface="ヒラギノ角ゴ Pro W3" charset="-128"/>
              </a:rPr>
              <a:t/>
            </a:r>
            <a:br>
              <a:rPr lang="it-IT" sz="3600" smtClean="0">
                <a:ea typeface="ヒラギノ角ゴ Pro W3" charset="-128"/>
              </a:rPr>
            </a:br>
            <a:r>
              <a:rPr lang="it-IT" sz="3600" smtClean="0">
                <a:ea typeface="ヒラギノ角ゴ Pro W3" charset="-128"/>
              </a:rPr>
              <a:t>La valutazione delle competenze</a:t>
            </a:r>
            <a:endParaRPr lang="it-IT" sz="3600" smtClean="0">
              <a:solidFill>
                <a:srgbClr val="A50021"/>
              </a:solidFill>
              <a:latin typeface="Garamond" pitchFamily="18" charset="0"/>
              <a:ea typeface="ヒラギノ角ゴ Pro W3" charset="-128"/>
            </a:endParaRPr>
          </a:p>
        </p:txBody>
      </p:sp>
      <p:sp>
        <p:nvSpPr>
          <p:cNvPr id="23555" name="Sottotitolo 2"/>
          <p:cNvSpPr>
            <a:spLocks noGrp="1"/>
          </p:cNvSpPr>
          <p:nvPr>
            <p:ph type="subTitle" idx="1"/>
          </p:nvPr>
        </p:nvSpPr>
        <p:spPr>
          <a:xfrm>
            <a:off x="250825" y="2481263"/>
            <a:ext cx="8642350" cy="1081087"/>
          </a:xfrm>
        </p:spPr>
        <p:txBody>
          <a:bodyPr/>
          <a:lstStyle/>
          <a:p>
            <a:pPr eaLnBrk="1" hangingPunct="1"/>
            <a:r>
              <a:rPr lang="it-IT" sz="2400" b="1" smtClean="0">
                <a:solidFill>
                  <a:srgbClr val="898989"/>
                </a:solidFill>
                <a:ea typeface="ヒラギノ角ゴ Pro W3" charset="-128"/>
                <a:cs typeface="ヒラギノ角ゴ Pro W3" charset="-128"/>
              </a:rPr>
              <a:t>Prove esperte, griglie, diari di bordo, rubriche valutative</a:t>
            </a:r>
          </a:p>
        </p:txBody>
      </p:sp>
      <p:pic>
        <p:nvPicPr>
          <p:cNvPr id="23556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7" name="CasellaDiTesto 5"/>
          <p:cNvSpPr txBox="1">
            <a:spLocks noChangeArrowheads="1"/>
          </p:cNvSpPr>
          <p:nvPr/>
        </p:nvSpPr>
        <p:spPr bwMode="auto">
          <a:xfrm>
            <a:off x="1835150" y="4292600"/>
            <a:ext cx="54737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it-IT" sz="2000" dirty="0">
              <a:latin typeface="+mn-lt"/>
              <a:ea typeface="+mn-ea"/>
            </a:endParaRPr>
          </a:p>
          <a:p>
            <a:pPr algn="ctr" eaLnBrk="1" hangingPunct="1">
              <a:defRPr/>
            </a:pPr>
            <a:r>
              <a:rPr lang="it-IT" sz="2000" b="1" dirty="0">
                <a:solidFill>
                  <a:srgbClr val="A50021"/>
                </a:solidFill>
                <a:latin typeface="+mn-lt"/>
                <a:ea typeface="+mn-ea"/>
              </a:rPr>
              <a:t>Relatore: Franca Da 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olo 1"/>
          <p:cNvSpPr>
            <a:spLocks noGrp="1"/>
          </p:cNvSpPr>
          <p:nvPr>
            <p:ph type="title"/>
          </p:nvPr>
        </p:nvSpPr>
        <p:spPr>
          <a:xfrm>
            <a:off x="395288" y="549275"/>
            <a:ext cx="8407400" cy="900113"/>
          </a:xfrm>
        </p:spPr>
        <p:txBody>
          <a:bodyPr/>
          <a:lstStyle/>
          <a:p>
            <a:pPr algn="ctr" eaLnBrk="1" hangingPunct="1"/>
            <a:r>
              <a:rPr lang="it-IT" sz="4000" smtClean="0">
                <a:solidFill>
                  <a:srgbClr val="A50021"/>
                </a:solidFill>
                <a:latin typeface="Garamond" pitchFamily="18" charset="0"/>
                <a:ea typeface="ヒラギノ角ゴ Pro W3" charset="-128"/>
              </a:rPr>
              <a:t>Grazie per la partecipazione!</a:t>
            </a:r>
            <a:endParaRPr lang="it-IT" sz="4000" smtClean="0">
              <a:ea typeface="ヒラギノ角ゴ Pro W3" charset="-128"/>
            </a:endParaRPr>
          </a:p>
        </p:txBody>
      </p:sp>
      <p:pic>
        <p:nvPicPr>
          <p:cNvPr id="44035" name="Picture 2" descr="C:\Users\debenedetti\Pictures\LightUp_RGB_Purple_High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6238" y="1916113"/>
            <a:ext cx="3248025" cy="398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olo 1"/>
          <p:cNvSpPr txBox="1">
            <a:spLocks/>
          </p:cNvSpPr>
          <p:nvPr/>
        </p:nvSpPr>
        <p:spPr bwMode="auto">
          <a:xfrm>
            <a:off x="323850" y="188913"/>
            <a:ext cx="84963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70000" lnSpcReduction="20000"/>
          </a:bodyPr>
          <a:lstStyle/>
          <a:p>
            <a:pPr algn="ctr" fontAlgn="auto">
              <a:spcBef>
                <a:spcPct val="40000"/>
              </a:spcBef>
              <a:spcAft>
                <a:spcPts val="0"/>
              </a:spcAft>
              <a:defRPr/>
            </a:pPr>
            <a:r>
              <a:rPr lang="it-IT" sz="32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VALUTAZIONE </a:t>
            </a:r>
            <a:r>
              <a:rPr lang="it-IT" sz="3200" b="1" kern="0" dirty="0" err="1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DI</a:t>
            </a:r>
            <a:r>
              <a:rPr lang="it-IT" sz="32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 PROFITTO E </a:t>
            </a:r>
            <a:r>
              <a:rPr lang="it-IT" sz="3200" b="1" kern="0" dirty="0" err="1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DI</a:t>
            </a:r>
            <a:r>
              <a:rPr lang="it-IT" sz="32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 COMPETENZA/1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323850" y="836613"/>
            <a:ext cx="8424863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/>
          </a:bodyPr>
          <a:lstStyle/>
          <a:p>
            <a:pPr marL="180975" indent="-180975" algn="just" defTabSz="857250" fontAlgn="auto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La valutazione di profitto e di competenza assolvono due funzioni diverse , non sono sovrapponibili, coesistono.</a:t>
            </a:r>
          </a:p>
          <a:p>
            <a:pPr marL="180975" indent="-180975" algn="just" defTabSz="857250" fontAlgn="auto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La </a:t>
            </a:r>
            <a:r>
              <a:rPr lang="it-IT" sz="2200" b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valutazione di profitto 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si centra su conoscenze e abilità nelle diverse materie. Si può condurre a scansioni  ravvicinate  (trimestre, quadrimestre, anno </a:t>
            </a:r>
            <a:r>
              <a:rPr lang="it-IT" sz="2200" kern="0" dirty="0" err="1">
                <a:latin typeface="+mn-lt"/>
                <a:ea typeface="ヒラギノ角ゴ Pro W3" charset="0"/>
                <a:cs typeface="ヒラギノ角ゴ Pro W3" charset="0"/>
              </a:rPr>
              <a:t>scolastico…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..);  ha una polarità </a:t>
            </a:r>
            <a:r>
              <a:rPr lang="it-IT" sz="2200" b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negativa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 (la non sufficienza) e una </a:t>
            </a:r>
            <a:r>
              <a:rPr lang="it-IT" sz="2200" b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positiva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 (dalla sufficienza in poi); si può realizzare mediante </a:t>
            </a:r>
            <a:r>
              <a:rPr lang="it-IT" sz="2200" b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raccolta di elementi 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con prove strutturate, </a:t>
            </a:r>
            <a:r>
              <a:rPr lang="it-IT" sz="2200" kern="0" dirty="0" err="1">
                <a:latin typeface="+mn-lt"/>
                <a:ea typeface="ヒラギノ角ゴ Pro W3" charset="0"/>
                <a:cs typeface="ヒラギノ角ゴ Pro W3" charset="0"/>
              </a:rPr>
              <a:t>semistrutturate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,  pratiche …</a:t>
            </a:r>
          </a:p>
          <a:p>
            <a:pPr marL="180975" indent="-180975" algn="just" defTabSz="857250" fontAlgn="auto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In base ad essa si </a:t>
            </a:r>
            <a:r>
              <a:rPr lang="it-IT" sz="2200" b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decide sulla carriera scolastica 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degli allievi </a:t>
            </a:r>
            <a:r>
              <a:rPr lang="it-IT" sz="2200" i="1" kern="0" dirty="0">
                <a:latin typeface="+mn-lt"/>
                <a:ea typeface="ヒラギノ角ゴ Pro W3" charset="0"/>
                <a:cs typeface="ヒラギノ角ゴ Pro W3" charset="0"/>
              </a:rPr>
              <a:t>(promozione, bocciatura).</a:t>
            </a:r>
          </a:p>
          <a:p>
            <a:pPr algn="just" defTabSz="857250" fontAlgn="auto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endParaRPr lang="it-IT" sz="2200" kern="0" dirty="0">
              <a:latin typeface="+mn-lt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olo 1"/>
          <p:cNvSpPr txBox="1">
            <a:spLocks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67500" lnSpcReduction="20000"/>
          </a:bodyPr>
          <a:lstStyle/>
          <a:p>
            <a:pPr algn="ctr">
              <a:spcBef>
                <a:spcPct val="40000"/>
              </a:spcBef>
              <a:defRPr/>
            </a:pPr>
            <a:r>
              <a:rPr lang="it-IT" sz="32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VALUTAZIONE </a:t>
            </a:r>
            <a:r>
              <a:rPr lang="it-IT" sz="3200" b="1" kern="0" dirty="0" err="1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DI</a:t>
            </a:r>
            <a:r>
              <a:rPr lang="it-IT" sz="32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 PROFITTO E </a:t>
            </a:r>
            <a:r>
              <a:rPr lang="it-IT" sz="3200" b="1" kern="0" dirty="0" err="1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DI</a:t>
            </a:r>
            <a:r>
              <a:rPr lang="it-IT" sz="32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 COMPETENZA/2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323850" y="692150"/>
            <a:ext cx="8424863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La </a:t>
            </a:r>
            <a:r>
              <a:rPr lang="it-IT" sz="2000" b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valutazione di competenza 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si effettua mediante osservazioni, diari di bordo, compiti significativi, unità di apprendimento, prove esperte,  oltre che con le prove tradizionali per rilevare l’aspetto della conoscenza.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Segue periodi </a:t>
            </a:r>
            <a:r>
              <a:rPr lang="it-IT" sz="2000" kern="0" dirty="0" err="1">
                <a:latin typeface="+mn-lt"/>
                <a:ea typeface="ヒラギノ角ゴ Pro W3" charset="0"/>
                <a:cs typeface="ヒラギノ角ゴ Pro W3" charset="0"/>
              </a:rPr>
              <a:t>medio-lunghi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, perché si basa sull’evoluzione del discente.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Si descrive: si rende conto di ciò che una persona sa, </a:t>
            </a:r>
            <a:r>
              <a:rPr lang="it-IT" sz="2000" kern="0" dirty="0" err="1">
                <a:latin typeface="+mn-lt"/>
                <a:ea typeface="ヒラギノ角ゴ Pro W3" charset="0"/>
                <a:cs typeface="ヒラギノ角ゴ Pro W3" charset="0"/>
              </a:rPr>
              <a:t>sa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 fare, in quali contesti e condizioni, con quale grado di autonomia e responsabilità.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Le descrizioni – chiamate anche </a:t>
            </a:r>
            <a:r>
              <a:rPr lang="it-IT" sz="20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rubriche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 - seguono livelli crescenti di evoluzione della padronanza. 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Sono </a:t>
            </a:r>
            <a:r>
              <a:rPr lang="it-IT" sz="2000" b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sempre positive</a:t>
            </a:r>
            <a:r>
              <a:rPr lang="it-IT" sz="2000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; </a:t>
            </a:r>
            <a:r>
              <a:rPr lang="it-IT" sz="20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non esiste un livello zero 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in ambiti in cui una persona abbia esperienza, il livello 1 rende conto dello stadio iniziale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olo 1"/>
          <p:cNvSpPr txBox="1">
            <a:spLocks/>
          </p:cNvSpPr>
          <p:nvPr/>
        </p:nvSpPr>
        <p:spPr bwMode="auto">
          <a:xfrm>
            <a:off x="468313" y="11588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82500" lnSpcReduction="10000"/>
          </a:bodyPr>
          <a:lstStyle/>
          <a:p>
            <a:pPr algn="ctr">
              <a:spcBef>
                <a:spcPct val="40000"/>
              </a:spcBef>
              <a:defRPr/>
            </a:pPr>
            <a:r>
              <a:rPr lang="it-IT" sz="28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DOVE E COME SI VERIFICA LA COMPETENZA/1</a:t>
            </a:r>
          </a:p>
        </p:txBody>
      </p:sp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323850" y="620713"/>
            <a:ext cx="8424863" cy="5472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La competenza è </a:t>
            </a:r>
            <a:r>
              <a:rPr lang="it-IT" sz="22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sapere agito:</a:t>
            </a:r>
            <a:r>
              <a:rPr lang="it-IT" sz="2200" b="1" i="1" kern="0" dirty="0">
                <a:latin typeface="+mn-lt"/>
                <a:ea typeface="ヒラギノ角ゴ Pro W3" charset="0"/>
                <a:cs typeface="ヒラギノ角ゴ Pro W3" charset="0"/>
              </a:rPr>
              <a:t> 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si può vedere solo mettendo gli alunni in azione, al lavoro, di fronte a situazioni, indagini, problemi, prodotti da realizzare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Si osserva in </a:t>
            </a:r>
            <a:r>
              <a:rPr lang="it-IT" sz="22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compiti significativi 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(o “</a:t>
            </a:r>
            <a:r>
              <a:rPr lang="it-IT" sz="2200" i="1" kern="0" dirty="0">
                <a:latin typeface="+mn-lt"/>
                <a:ea typeface="ヒラギノ角ゴ Pro W3" charset="0"/>
                <a:cs typeface="ヒラギノ角ゴ Pro W3" charset="0"/>
              </a:rPr>
              <a:t>autentici”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, o “</a:t>
            </a:r>
            <a:r>
              <a:rPr lang="it-IT" sz="2200" i="1" kern="0" dirty="0">
                <a:latin typeface="+mn-lt"/>
                <a:ea typeface="ヒラギノ角ゴ Pro W3" charset="0"/>
                <a:cs typeface="ヒラギノ角ゴ Pro W3" charset="0"/>
              </a:rPr>
              <a:t>di realtà”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), </a:t>
            </a:r>
            <a:r>
              <a:rPr lang="it-IT" sz="22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unità di apprendimento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, </a:t>
            </a:r>
            <a:r>
              <a:rPr lang="it-IT" sz="22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prove autentiche 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(o “</a:t>
            </a:r>
            <a:r>
              <a:rPr lang="it-IT" sz="2200" i="1" kern="0" dirty="0">
                <a:latin typeface="+mn-lt"/>
                <a:ea typeface="ヒラギノ角ゴ Pro W3" charset="0"/>
                <a:cs typeface="ヒラギノ角ゴ Pro W3" charset="0"/>
              </a:rPr>
              <a:t>esperte”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)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Che cosa si verifica: conoscenze, abilità, atteggiamenti, attraverso le </a:t>
            </a:r>
            <a:r>
              <a:rPr lang="it-IT" sz="22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evidenze </a:t>
            </a:r>
            <a:r>
              <a:rPr lang="it-IT" sz="1600" kern="0" dirty="0">
                <a:latin typeface="+mn-lt"/>
                <a:ea typeface="ヒラギノ角ゴ Pro W3" charset="0"/>
                <a:cs typeface="ヒラギノ角ゴ Pro W3" charset="0"/>
              </a:rPr>
              <a:t>(i Traguardi delle Indicazioni sono buone evidenze)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Si utilizzano: </a:t>
            </a:r>
            <a:r>
              <a:rPr lang="it-IT" sz="22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griglie, diari di bordo; prove tradizionali 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per le conoscenze e le abilità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Il riferimento è costituito da </a:t>
            </a:r>
            <a:r>
              <a:rPr lang="it-IT" sz="22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rubriche valutative 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per livelli, ancorate ai livelli della competenza del curricolo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olo 1"/>
          <p:cNvSpPr txBox="1">
            <a:spLocks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97500"/>
          </a:bodyPr>
          <a:lstStyle/>
          <a:p>
            <a:pPr algn="ctr">
              <a:spcBef>
                <a:spcPct val="40000"/>
              </a:spcBef>
              <a:defRPr/>
            </a:pPr>
            <a:endParaRPr lang="it-IT" sz="2800" b="1" kern="0" dirty="0">
              <a:solidFill>
                <a:srgbClr val="002060"/>
              </a:solidFill>
              <a:latin typeface="+mj-lt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Segnaposto contenuto 2"/>
          <p:cNvSpPr txBox="1">
            <a:spLocks/>
          </p:cNvSpPr>
          <p:nvPr/>
        </p:nvSpPr>
        <p:spPr bwMode="auto">
          <a:xfrm>
            <a:off x="323850" y="836613"/>
            <a:ext cx="8424863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6700" indent="-266700"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b="1" kern="0" dirty="0">
                <a:latin typeface="+mn-lt"/>
                <a:ea typeface="ヒラギノ角ゴ Pro W3" charset="0"/>
                <a:cs typeface="ヒラギノ角ゴ Pro W3" charset="0"/>
              </a:rPr>
              <a:t>CONOSCENZE: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 Attraverso i prodotti dei compiti e la relazione finale; con prove tradizionali: questionari, interrogazioni, testi, ecc. 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b="1" kern="0" dirty="0">
                <a:latin typeface="+mn-lt"/>
                <a:ea typeface="ヒラギノ角ゴ Pro W3" charset="0"/>
                <a:cs typeface="ヒラギノ角ゴ Pro W3" charset="0"/>
              </a:rPr>
              <a:t>ABILITA’: 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Attraverso i prodotti dei compiti e la relazione finale; attraverso l’osservazione in situazione; con prove tradizionali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12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000" b="1" kern="0" dirty="0">
                <a:latin typeface="+mn-lt"/>
                <a:ea typeface="ヒラギノ角ゴ Pro W3" charset="0"/>
                <a:cs typeface="ヒラギノ角ゴ Pro W3" charset="0"/>
              </a:rPr>
              <a:t>ATTEGGIAMENTI: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 collaborazione, capacità di risolvere crisi e problemi, capacità decisionale, comunicazione, capacità di organizzazione, ecc., ovvero le </a:t>
            </a:r>
            <a:r>
              <a:rPr lang="it-IT" sz="2000" b="1" i="1" kern="0" dirty="0">
                <a:solidFill>
                  <a:srgbClr val="0070C0"/>
                </a:solidFill>
                <a:latin typeface="+mn-lt"/>
                <a:ea typeface="ヒラギノ角ゴ Pro W3" charset="0"/>
                <a:cs typeface="ヒラギノ角ゴ Pro W3" charset="0"/>
              </a:rPr>
              <a:t>competenze in senso stretto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, si osservano in situazione, si rilevano attraverso il prodotto e la relazione finale</a:t>
            </a: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468313" y="11588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82500" lnSpcReduction="10000"/>
          </a:bodyPr>
          <a:lstStyle/>
          <a:p>
            <a:pPr algn="ctr">
              <a:spcBef>
                <a:spcPct val="40000"/>
              </a:spcBef>
              <a:defRPr/>
            </a:pPr>
            <a:r>
              <a:rPr lang="it-IT" sz="28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DOVE E COME SI VERIFICA LA COMPETENZA/2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contenuto 2"/>
          <p:cNvSpPr txBox="1">
            <a:spLocks/>
          </p:cNvSpPr>
          <p:nvPr/>
        </p:nvSpPr>
        <p:spPr bwMode="auto">
          <a:xfrm>
            <a:off x="323850" y="908050"/>
            <a:ext cx="8424863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defRPr/>
            </a:pP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Si possono strutturare rubriche: 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b="1" kern="0" dirty="0">
                <a:latin typeface="+mn-lt"/>
                <a:ea typeface="ヒラギノ角ゴ Pro W3" charset="0"/>
                <a:cs typeface="ヒラギノ角ゴ Pro W3" charset="0"/>
              </a:rPr>
              <a:t>generali di competenza chiave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: 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descrive la padronanza di tutte le evidenze che concorrono a manifestare la competenza chiave (es. tutti i traguardi/evidenze della lingua per “comunicazione nella madrelingua”)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b="1" kern="0" dirty="0">
                <a:latin typeface="+mn-lt"/>
                <a:ea typeface="ヒラギノ角ゴ Pro W3" charset="0"/>
                <a:cs typeface="ヒラギノ角ゴ Pro W3" charset="0"/>
              </a:rPr>
              <a:t>di competenza culturale</a:t>
            </a:r>
            <a:r>
              <a:rPr lang="it-IT" sz="2200" kern="0" dirty="0">
                <a:latin typeface="+mn-lt"/>
                <a:ea typeface="ヒラギノ角ゴ Pro W3" charset="0"/>
                <a:cs typeface="ヒラギノ角ゴ Pro W3" charset="0"/>
              </a:rPr>
              <a:t>: 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descrive la padronanza delle sole evidenze che concorrono a manifestare la competenza culturale (es. i traguardi/evidenze che fanno capo a “Leggere e comprendere testi”)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b="1" kern="0" dirty="0">
                <a:latin typeface="+mn-lt"/>
                <a:ea typeface="ヒラギノ角ゴ Pro W3" charset="0"/>
                <a:cs typeface="ヒラギノ角ゴ Pro W3" charset="0"/>
              </a:rPr>
              <a:t>dei singoli traguardi</a:t>
            </a: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: 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descrive i livelli di padronanza di un solo traguardo/evidenza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r>
              <a:rPr lang="it-IT" sz="2200" b="1" kern="0" dirty="0">
                <a:latin typeface="+mn-lt"/>
                <a:ea typeface="ヒラギノ角ゴ Pro W3" charset="0"/>
                <a:cs typeface="ヒラギノ角ゴ Pro W3" charset="0"/>
              </a:rPr>
              <a:t>per un compito</a:t>
            </a:r>
            <a:r>
              <a:rPr lang="it-IT" sz="2400" kern="0" dirty="0">
                <a:latin typeface="+mn-lt"/>
                <a:ea typeface="ヒラギノ角ゴ Pro W3" charset="0"/>
                <a:cs typeface="ヒラギノ角ゴ Pro W3" charset="0"/>
              </a:rPr>
              <a:t>: </a:t>
            </a:r>
            <a:r>
              <a:rPr lang="it-IT" sz="2000" kern="0" dirty="0">
                <a:latin typeface="+mn-lt"/>
                <a:ea typeface="ヒラギノ角ゴ Pro W3" charset="0"/>
                <a:cs typeface="ヒラギノ角ゴ Pro W3" charset="0"/>
              </a:rPr>
              <a:t>un testo, una prova pratica, un esperimento …</a:t>
            </a: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endParaRPr lang="it-IT" sz="2400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endParaRPr lang="it-IT" sz="2400" kern="0" dirty="0">
              <a:latin typeface="+mn-lt"/>
              <a:ea typeface="ヒラギノ角ゴ Pro W3" charset="0"/>
              <a:cs typeface="ヒラギノ角ゴ Pro W3" charset="0"/>
            </a:endParaRPr>
          </a:p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endParaRPr lang="it-IT" sz="2400" kern="0" dirty="0">
              <a:latin typeface="+mn-lt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395288" y="115888"/>
            <a:ext cx="8229600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ct val="40000"/>
              </a:spcBef>
              <a:defRPr/>
            </a:pPr>
            <a:r>
              <a:rPr lang="it-IT" sz="24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LE RUBRICHE </a:t>
            </a:r>
            <a:r>
              <a:rPr lang="it-IT" sz="2400" b="1" kern="0" dirty="0" err="1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DI</a:t>
            </a:r>
            <a:r>
              <a:rPr lang="it-IT" sz="24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 DESCRIZIONE DELLA PADRONANZA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contenuto 2"/>
          <p:cNvSpPr txBox="1">
            <a:spLocks/>
          </p:cNvSpPr>
          <p:nvPr/>
        </p:nvSpPr>
        <p:spPr bwMode="auto">
          <a:xfrm>
            <a:off x="323850" y="692150"/>
            <a:ext cx="8424863" cy="547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266700" indent="-266700" algn="just" defTabSz="857250">
              <a:lnSpc>
                <a:spcPct val="120000"/>
              </a:lnSpc>
              <a:spcAft>
                <a:spcPts val="600"/>
              </a:spcAft>
              <a:buSzPct val="80000"/>
              <a:buFont typeface="Arial" pitchFamily="34" charset="0"/>
              <a:buChar char="•"/>
              <a:defRPr/>
            </a:pPr>
            <a:endParaRPr lang="it-IT" sz="2000" kern="0" dirty="0">
              <a:solidFill>
                <a:schemeClr val="tx1">
                  <a:tint val="75000"/>
                </a:schemeClr>
              </a:solidFill>
              <a:latin typeface="+mn-lt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4" name="Titolo 1"/>
          <p:cNvSpPr txBox="1">
            <a:spLocks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97500"/>
          </a:bodyPr>
          <a:lstStyle/>
          <a:p>
            <a:pPr algn="ctr">
              <a:spcBef>
                <a:spcPct val="40000"/>
              </a:spcBef>
              <a:defRPr/>
            </a:pPr>
            <a:endParaRPr lang="it-IT" sz="2800" b="1" kern="0" dirty="0">
              <a:solidFill>
                <a:srgbClr val="002060"/>
              </a:solidFill>
              <a:latin typeface="+mj-lt"/>
              <a:ea typeface="ヒラギノ角ゴ Pro W3" charset="0"/>
              <a:cs typeface="ヒラギノ角ゴ Pro W3" charset="0"/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 bwMode="auto">
          <a:xfrm>
            <a:off x="179388" y="115888"/>
            <a:ext cx="8640762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ctr">
              <a:spcBef>
                <a:spcPct val="40000"/>
              </a:spcBef>
              <a:defRPr/>
            </a:pPr>
            <a:r>
              <a:rPr lang="it-IT" sz="20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LE RUBRICHE GENERALI </a:t>
            </a:r>
            <a:r>
              <a:rPr lang="it-IT" sz="2000" b="1" kern="0" dirty="0" err="1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DI</a:t>
            </a:r>
            <a:r>
              <a:rPr lang="it-IT" sz="2000" b="1" kern="0" dirty="0">
                <a:solidFill>
                  <a:srgbClr val="002060"/>
                </a:solidFill>
                <a:latin typeface="+mj-lt"/>
                <a:ea typeface="ヒラギノ角ゴ Pro W3" charset="0"/>
                <a:cs typeface="ヒラギノ角ゴ Pro W3" charset="0"/>
              </a:rPr>
              <a:t> COMPETENZA CHIAVE</a:t>
            </a:r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323850" y="476250"/>
          <a:ext cx="8640961" cy="6082284"/>
        </p:xfrm>
        <a:graphic>
          <a:graphicData uri="http://schemas.openxmlformats.org/drawingml/2006/table">
            <a:tbl>
              <a:tblPr/>
              <a:tblGrid>
                <a:gridCol w="1189123"/>
                <a:gridCol w="1331157"/>
                <a:gridCol w="683672"/>
                <a:gridCol w="1116528"/>
                <a:gridCol w="1872208"/>
                <a:gridCol w="2360098"/>
                <a:gridCol w="88175"/>
              </a:tblGrid>
              <a:tr h="159763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i="1" dirty="0">
                          <a:latin typeface="Arial Narrow"/>
                          <a:ea typeface="Calibri"/>
                          <a:cs typeface="Arial"/>
                        </a:rPr>
                        <a:t>SEZIONE C: Livelli di padronanza 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205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Arial"/>
                        </a:rPr>
                        <a:t>COMPETENZA CHIAVE EUROPEA: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400" b="1" dirty="0">
                          <a:latin typeface="Arial Narrow"/>
                          <a:ea typeface="Calibri"/>
                          <a:cs typeface="Arial"/>
                        </a:rPr>
                        <a:t>COMUNICAZIONE NELLA </a:t>
                      </a:r>
                      <a:r>
                        <a:rPr lang="it-IT" sz="1400" b="1" dirty="0" smtClean="0">
                          <a:latin typeface="Arial Narrow"/>
                          <a:ea typeface="Calibri"/>
                          <a:cs typeface="Arial"/>
                        </a:rPr>
                        <a:t>MADRELINGUA/1</a:t>
                      </a:r>
                      <a:endParaRPr lang="it-IT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763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 Narrow"/>
                          <a:ea typeface="Calibri"/>
                          <a:cs typeface="Arial"/>
                        </a:rPr>
                        <a:t>LIVELLI </a:t>
                      </a:r>
                      <a:r>
                        <a:rPr lang="it-IT" sz="1000" b="1" dirty="0" err="1">
                          <a:latin typeface="Arial Narrow"/>
                          <a:ea typeface="Calibri"/>
                          <a:cs typeface="Arial"/>
                        </a:rPr>
                        <a:t>DI</a:t>
                      </a:r>
                      <a:r>
                        <a:rPr lang="it-IT" sz="1000" b="1" dirty="0">
                          <a:latin typeface="Arial Narrow"/>
                          <a:ea typeface="Calibri"/>
                          <a:cs typeface="Arial"/>
                        </a:rPr>
                        <a:t> PADRONANZA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98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Arial"/>
                        </a:rPr>
                        <a:t>1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 Narrow"/>
                          <a:ea typeface="Calibri"/>
                          <a:cs typeface="EUAlbertina"/>
                        </a:rPr>
                        <a:t>2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 Narrow"/>
                          <a:ea typeface="Calibri"/>
                          <a:cs typeface="EUAlbertina"/>
                        </a:rPr>
                        <a:t>3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i="1" dirty="0">
                          <a:latin typeface="Arial Narrow"/>
                          <a:ea typeface="Calibri"/>
                          <a:cs typeface="EUAlbertina"/>
                        </a:rPr>
                        <a:t>dai Traguardi per la fine della scuola primaria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EUAlbertina"/>
                        </a:rPr>
                        <a:t>4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EUAlbertina"/>
                        </a:rPr>
                        <a:t>5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i="1">
                          <a:latin typeface="Arial Narrow"/>
                          <a:ea typeface="Calibri"/>
                          <a:cs typeface="EUAlbertina"/>
                        </a:rPr>
                        <a:t>dai Traguardi per la fine del primo ciclo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792956"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Interagisce in modo pertinente nelle conversazioni ed esprime in modo coerente esperienze e vissuti, con l’aiuto di domande stimolo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Ascolta testi di tipo narrativo e di semplice informazione raccontati o letti dall’insegnante, riferendone l’argomento principale.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 Espone oralmente all'insegnante e ai compagni argomenti appresi da esperienze, testi sentiti in modo comprensibile e coerente, con l’aiuto di domande stimolo.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Legge semplici testi di vario genere ricavandone le principali informazioni esplicite</a:t>
                      </a: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.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Interagisce nelle diverse comunicazioni in modo pertinente, rispettando il turno della conversazione.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Ascolta testi di tipo diverso letti, raccontati o trasmessi dai media, riferendo l’argomento e le informazioni principali.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Espone oralmente argomenti appresi dall’esperienza e dallo studio, in modo coerente e relativamente esauriente, anche con l’aiuto di domande stimolo o di scalette e schemi-guida.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Legge in modo corretto e scorrevole  testi di vario genere; ne comprende il significato e ne ricava informazioni che sa riferire</a:t>
                      </a: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Partecipa a scambi comunicativi (conversazione, discussione di classe o di gruppo) con compagni e insegnanti rispettando il turno e formulando messaggi chiari e pertinenti, in un registro il più possibile adeguato alla situazione. 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Ascolta e comprende testi orali "diretti" o "trasmessi" dai media cogliendone il senso, le informazioni principali e lo scopo.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Legge e comprende testi di vario tipo, continui e non continui, ne individua il senso globale e le informazioni principali, utilizzando strategie di lettura adeguate agli scopi. 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Utilizza abilità funzionali allo studio: individua nei testi scritti informazioni utili per l'apprendimento di un argomento dato e le mette in relazione; le sintetizza, in funzione anche dell'esposizione orale; acquisisce un primo nucleo di terminologia specifica. 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Legge testi di vario genere facenti parte della letteratura per l'infanzia, sia a voce alta sia in lettura silenziosa e autonoma e formula su di essi giudizi personali. 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34290" indent="180340" algn="just">
                        <a:spcAft>
                          <a:spcPts val="0"/>
                        </a:spcAft>
                      </a:pP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Partecipa in modo efficace a scambi comunicativi con interlocutori diversi rispettando le regole della conversazione e adeguando il registro alla situazione.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Interagisce in modo corretto con adulti e compagni modulando efficacemente la comunicazione a situazioni di gioco, lavoro cooperativo, comunicazione con adulti.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Ascolta, comprende e ricava informazioni utili da testi “diretti” e “trasmessi”.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Esprime oralmente in pubblico argomenti studiati, anche avvalendosi di ausili e supporti come cartelloni, schemi, mappe.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Ricava informazioni personali e di studio da fonti diverse: testi, manuali, ricerche in Internet, supporti multimediali, ecc.); ne ricava delle semplici sintesi che sa riferire anche con l’ausilio di mappe e schemi.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Legge testi letterari di vario tipo e tipologia che sa rielaborare e sintetizzare.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 smtClean="0">
                          <a:latin typeface="Arial Narrow"/>
                          <a:ea typeface="Calibri"/>
                          <a:cs typeface="Times New Roman"/>
                        </a:rPr>
                        <a:t>.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Calibri"/>
                          <a:cs typeface="Times New Roman"/>
                        </a:rPr>
                        <a:t>Interagisce in modo efficace in diverse situazioni comunicative, attraverso modalità dialogiche sempre rispettose delle idee degli altri; utilizza il dialogo, oltre che come strumento comunicativo, per apprendere informazioni ed elaborare opinioni su problemi riguardanti vari ambiti culturali e sociali. 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Usa la comunicazione orale per collaborare con gli altri, ad esempio nella realizzazione di giochi o prodotti, nell’elaborazione di progetti e nella formulazione di giudizi su problemi riguardanti vari ambiti culturali e sociali.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Ascolta e comprende testi di vario tipo "diretti" e "trasmessi" dai media, riconoscendone la fonte, il tema, le informazioni e la loro gerarchia, l'intenzione dell'emittente.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Espone oralmente all'insegnante e ai compagni argomenti di studio e di ricerca, anche avvalendosi di supporti specifici (schemi, mappe, presentazioni al computer, ecc.).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</a:pPr>
                      <a:r>
                        <a:rPr lang="it-IT" sz="1000" dirty="0">
                          <a:latin typeface="Arial Narrow"/>
                          <a:ea typeface="Times New Roman"/>
                          <a:cs typeface="Times New Roman"/>
                        </a:rPr>
                        <a:t>Usa manuali delle discipline o testi divulgativi (continui, non continui e misti) nelle attività di studio personali e collaborative, per ricercare, raccogliere e rielaborare dati, informazioni e concetti; costruisce sulla base di quanto letto testi o presentazioni con l’utilizzo di strumenti tradizionali e informatici</a:t>
                      </a:r>
                      <a:r>
                        <a:rPr lang="it-IT" sz="1000" dirty="0" smtClean="0">
                          <a:latin typeface="Arial Narrow"/>
                          <a:ea typeface="Times New Roman"/>
                          <a:cs typeface="Times New Roman"/>
                        </a:rPr>
                        <a:t>.</a:t>
                      </a:r>
                      <a:endParaRPr lang="it-IT" sz="10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Arial Narrow"/>
                        <a:ea typeface="Calibri"/>
                        <a:cs typeface="Arial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4" descr="Z:\UFFICIO MARKETING\IMMAGINI\pearsonacademy_testatin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72450" y="5732463"/>
            <a:ext cx="66675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olo 1"/>
          <p:cNvSpPr txBox="1">
            <a:spLocks/>
          </p:cNvSpPr>
          <p:nvPr/>
        </p:nvSpPr>
        <p:spPr bwMode="auto">
          <a:xfrm>
            <a:off x="457200" y="274638"/>
            <a:ext cx="8229600" cy="49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normAutofit fontScale="97500"/>
          </a:bodyPr>
          <a:lstStyle/>
          <a:p>
            <a:pPr algn="ctr">
              <a:spcBef>
                <a:spcPct val="40000"/>
              </a:spcBef>
              <a:defRPr/>
            </a:pPr>
            <a:endParaRPr lang="it-IT" sz="2800" b="1" kern="0" dirty="0">
              <a:solidFill>
                <a:srgbClr val="002060"/>
              </a:solidFill>
              <a:latin typeface="+mj-lt"/>
              <a:ea typeface="ヒラギノ角ゴ Pro W3" charset="0"/>
              <a:cs typeface="ヒラギノ角ゴ Pro W3" charset="0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323850" y="115888"/>
          <a:ext cx="8280921" cy="5640688"/>
        </p:xfrm>
        <a:graphic>
          <a:graphicData uri="http://schemas.openxmlformats.org/drawingml/2006/table">
            <a:tbl>
              <a:tblPr/>
              <a:tblGrid>
                <a:gridCol w="1285500"/>
                <a:gridCol w="1380748"/>
                <a:gridCol w="116961"/>
                <a:gridCol w="1430912"/>
                <a:gridCol w="1430912"/>
                <a:gridCol w="2563879"/>
                <a:gridCol w="72009"/>
              </a:tblGrid>
              <a:tr h="159287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i="1" dirty="0">
                          <a:latin typeface="Arial Narrow"/>
                          <a:ea typeface="Calibri"/>
                          <a:cs typeface="Arial"/>
                        </a:rPr>
                        <a:t>SEZIONE C: Livelli di padronanza 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8466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Arial"/>
                        </a:rPr>
                        <a:t>COMPETENZA CHIAVE EUROPEA: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800" b="1" dirty="0">
                          <a:latin typeface="Arial Narrow"/>
                          <a:ea typeface="Calibri"/>
                          <a:cs typeface="Arial"/>
                        </a:rPr>
                        <a:t>COMUNICAZIONE NELLA </a:t>
                      </a:r>
                      <a:r>
                        <a:rPr lang="it-IT" sz="1800" b="1" dirty="0" smtClean="0">
                          <a:latin typeface="Arial Narrow"/>
                          <a:ea typeface="Calibri"/>
                          <a:cs typeface="Arial"/>
                        </a:rPr>
                        <a:t>MADRELINGUA/2</a:t>
                      </a:r>
                      <a:endParaRPr lang="it-IT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59287"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Arial"/>
                        </a:rPr>
                        <a:t>LIVELLI DI PADRONANZA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81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Arial"/>
                        </a:rPr>
                        <a:t>1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dirty="0">
                          <a:latin typeface="Arial Narrow"/>
                          <a:ea typeface="Calibri"/>
                          <a:cs typeface="EUAlbertina"/>
                        </a:rPr>
                        <a:t>2</a:t>
                      </a:r>
                      <a:endParaRPr lang="it-IT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EUAlbertina"/>
                        </a:rPr>
                        <a:t>3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i="1">
                          <a:latin typeface="Arial Narrow"/>
                          <a:ea typeface="Calibri"/>
                          <a:cs typeface="EUAlbertina"/>
                        </a:rPr>
                        <a:t>dai Traguardi per la fine della scuola primaria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EUAlbertina"/>
                        </a:rPr>
                        <a:t>4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>
                          <a:latin typeface="Arial Narrow"/>
                          <a:ea typeface="Calibri"/>
                          <a:cs typeface="EUAlbertina"/>
                        </a:rPr>
                        <a:t>5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t-IT" sz="1000" b="1" i="1">
                          <a:latin typeface="Arial Narrow"/>
                          <a:ea typeface="Calibri"/>
                          <a:cs typeface="EUAlbertina"/>
                        </a:rPr>
                        <a:t>dai Traguardi per la fine del primo ciclo</a:t>
                      </a:r>
                      <a:endParaRPr lang="it-IT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CD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it-IT" sz="1000"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868686"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300"/>
                        </a:spcAft>
                        <a:tabLst>
                          <a:tab pos="72000" algn="l"/>
                        </a:tabLst>
                      </a:pP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Scrive </a:t>
                      </a: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semplici testi narrativi relativi a esperienze dirette e concrete, costituiti da una o più frasi minime.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  <a:tabLst>
                          <a:tab pos="72000" algn="l"/>
                        </a:tabLst>
                      </a:pP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Comprende e usa in modo appropriato le parole del vocabolario fondamentale relativo alla quotidianità</a:t>
                      </a: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438" algn="l"/>
                          <a:tab pos="1438275" algn="l"/>
                        </a:tabLst>
                      </a:pPr>
                      <a:r>
                        <a:rPr lang="it-IT" sz="1200" dirty="0" smtClean="0">
                          <a:latin typeface="Arial Narrow"/>
                          <a:ea typeface="Calibri"/>
                          <a:cs typeface="Times New Roman"/>
                        </a:rPr>
                        <a:t>Utilizza </a:t>
                      </a: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alcune abilità funzionali allo studio, come le facilitazioni presenti nel testo e l’uso a scopo di rinforzo e recupero di schemi, mappe e tabelle già predisposte.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438" algn="l"/>
                          <a:tab pos="1438275" algn="l"/>
                        </a:tabLs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Legge semplici testi di letteratura per l’infanzia; ne sa riferire l’argomento, gli avvenimenti principali ed esprime un giudizio personale su di essi.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71438" algn="l"/>
                          <a:tab pos="1438275" algn="l"/>
                        </a:tabLs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Scrive testi coerenti relativi alla quotidianità e all’esperienza; opera semplici rielaborazioni (sintesi, completamenti, trasformazioni</a:t>
                      </a:r>
                      <a:r>
                        <a:rPr lang="it-IT" sz="1200" dirty="0" smtClean="0">
                          <a:latin typeface="Arial Narrow"/>
                          <a:ea typeface="Calibri"/>
                          <a:cs typeface="Times New Roman"/>
                        </a:rPr>
                        <a:t>)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85725" indent="0" algn="l">
                        <a:spcAft>
                          <a:spcPts val="0"/>
                        </a:spcAft>
                        <a:tabLst>
                          <a:tab pos="72000" algn="l"/>
                        </a:tabLst>
                      </a:pP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Scrive </a:t>
                      </a: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testi corretti ortograficamente, chiari e coerenti, legati all'esperienza e alle diverse occasioni di scrittura che la scuola offre; rielabora testi parafrasandoli, completandoli, trasformandoli.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0"/>
                        </a:spcAft>
                        <a:tabLst>
                          <a:tab pos="72000" algn="l"/>
                        </a:tabLst>
                      </a:pP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Capisce e utilizza nell'uso orale e scritto i vocaboli fondamentali e quelli di alto uso; capisce e utilizza i più frequenti termini specifici legati alle discipline di studio</a:t>
                      </a: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72000" algn="l"/>
                        </a:tabLst>
                      </a:pPr>
                      <a:r>
                        <a:rPr lang="it-IT" sz="1200" dirty="0" smtClean="0">
                          <a:latin typeface="Arial Narrow"/>
                          <a:ea typeface="Calibri"/>
                          <a:cs typeface="Times New Roman"/>
                        </a:rPr>
                        <a:t>Scrive </a:t>
                      </a: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testi di diversa tipologia corretti e pertinenti al tema e allo scopo.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72000" algn="l"/>
                        </a:tabLs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Produce semplici prodotti multimediali con l’ausilio dell’insegnante e la collaborazione dei compagni.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72000" algn="l"/>
                        </a:tabLst>
                      </a:pPr>
                      <a:r>
                        <a:rPr lang="it-IT" sz="1200" dirty="0">
                          <a:latin typeface="Arial Narrow"/>
                          <a:ea typeface="Calibri"/>
                          <a:cs typeface="Times New Roman"/>
                        </a:rPr>
                        <a:t>Comprende e utilizza un lessico ricco, relativa ai termini d’alto uso e di alta disponibilità; utilizza termini specialistici appresi nei campi di studio.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85725" indent="0" algn="l">
                        <a:lnSpc>
                          <a:spcPct val="115000"/>
                        </a:lnSpc>
                        <a:spcAft>
                          <a:spcPts val="300"/>
                        </a:spcAft>
                        <a:tabLst>
                          <a:tab pos="72000" algn="l"/>
                        </a:tabLst>
                      </a:pPr>
                      <a:r>
                        <a:rPr lang="it-IT" sz="1200" dirty="0" smtClean="0">
                          <a:latin typeface="Arial Narrow"/>
                          <a:ea typeface="Calibri"/>
                          <a:cs typeface="Times New Roman"/>
                        </a:rPr>
                        <a:t>.</a:t>
                      </a:r>
                      <a:endParaRPr lang="it-IT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85725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>
                          <a:tab pos="71438" algn="l"/>
                          <a:tab pos="2514600" algn="l"/>
                        </a:tabLst>
                        <a:defRPr/>
                      </a:pP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Legge testi letterari di vario tipo (narrativi, poetici, teatrali) e comincia a costruirne un'interpretazione, collaborando con compagni e insegnanti.</a:t>
                      </a:r>
                      <a:endParaRPr lang="it-IT" sz="1200" dirty="0" smtClean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  <a:tabLst>
                          <a:tab pos="71438" algn="l"/>
                          <a:tab pos="2333625" algn="l"/>
                        </a:tabLst>
                      </a:pP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Scrive </a:t>
                      </a: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correttamente testi di tipo diverso (narrativo, descrittivo, espositivo, regolativo, argomentativo) adeguati a situazione, argomento, scopo, destinatario. 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  <a:tabLst>
                          <a:tab pos="71438" algn="l"/>
                          <a:tab pos="2333625" algn="l"/>
                        </a:tabLst>
                      </a:pP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Produce testi multimediali, utilizzando in modo efficace l’accostamento dei linguaggi verbali con quelli iconici e sonori. 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  <a:tabLst>
                          <a:tab pos="71438" algn="l"/>
                          <a:tab pos="2333625" algn="l"/>
                        </a:tabLst>
                      </a:pP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Comprende e usa in modo appropriato le parole del vocabolario di base (fondamentale; di alto uso; di alta disponibilità). 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  <a:tabLst>
                          <a:tab pos="71438" algn="l"/>
                          <a:tab pos="2333625" algn="l"/>
                        </a:tabLst>
                      </a:pP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Riconosce e usa termini specialistici in base ai campi di discorso.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  <a:p>
                      <a:pPr marL="85725" indent="0" algn="l">
                        <a:spcAft>
                          <a:spcPts val="300"/>
                        </a:spcAft>
                        <a:tabLst>
                          <a:tab pos="71438" algn="l"/>
                          <a:tab pos="2333625" algn="l"/>
                        </a:tabLst>
                      </a:pPr>
                      <a:r>
                        <a:rPr lang="it-IT" sz="1200" dirty="0">
                          <a:latin typeface="Arial Narrow"/>
                          <a:ea typeface="Times New Roman"/>
                          <a:cs typeface="Times New Roman"/>
                        </a:rPr>
                        <a:t>Adatta opportunamente i registri informale e formale in base alla situazione comunicativa e agli interlocutori, realizzando scelte lessicali adeguate</a:t>
                      </a:r>
                      <a:r>
                        <a:rPr lang="it-IT" sz="1200" dirty="0" smtClean="0">
                          <a:latin typeface="Arial Narrow"/>
                          <a:ea typeface="Times New Roman"/>
                          <a:cs typeface="Times New Roman"/>
                        </a:rPr>
                        <a:t>.</a:t>
                      </a:r>
                      <a:endParaRPr lang="it-IT" sz="1200" dirty="0">
                        <a:latin typeface="Helvetica"/>
                        <a:ea typeface="Times New Roman"/>
                        <a:cs typeface="Times New Roman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latin typeface="Arial Narrow"/>
                        <a:ea typeface="Calibri"/>
                        <a:cs typeface="Arial"/>
                      </a:endParaRPr>
                    </a:p>
                  </a:txBody>
                  <a:tcPr marL="9311" marR="93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arson">
  <a:themeElements>
    <a:clrScheme name="Pearson_blue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blu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blue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blue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_Pearson_Thank you">
  <a:themeElements>
    <a:clrScheme name="Pearson_Thank you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Thank you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Thank you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Thank you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earson_Presentation">
  <a:themeElements>
    <a:clrScheme name="Pearson_Presentation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Presentatio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Presentation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resentation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Pearson_Divider">
  <a:themeElements>
    <a:clrScheme name="Pearson_Divider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Divider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Divider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Divider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Pearson_Key Point">
  <a:themeElements>
    <a:clrScheme name="Pearson_Key Point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Key Poin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Key Point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Key Point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earson_Thank you">
  <a:themeElements>
    <a:clrScheme name="Pearson_Thank you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Thank you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Thank you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Thank you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pearson">
  <a:themeElements>
    <a:clrScheme name="Pearson_blue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blue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blue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blue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1_Pearson_Presentation">
  <a:themeElements>
    <a:clrScheme name="Pearson_Presentation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Presentation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Presentation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Presentation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Pearson_Divider">
  <a:themeElements>
    <a:clrScheme name="Pearson_Divider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Divider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Divider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Divider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_Pearson_Key Point">
  <a:themeElements>
    <a:clrScheme name="Pearson_Key Point 2">
      <a:dk1>
        <a:srgbClr val="000000"/>
      </a:dk1>
      <a:lt1>
        <a:srgbClr val="FBF5EA"/>
      </a:lt1>
      <a:dk2>
        <a:srgbClr val="364395"/>
      </a:dk2>
      <a:lt2>
        <a:srgbClr val="FFFFFF"/>
      </a:lt2>
      <a:accent1>
        <a:srgbClr val="364395"/>
      </a:accent1>
      <a:accent2>
        <a:srgbClr val="5E69AA"/>
      </a:accent2>
      <a:accent3>
        <a:srgbClr val="FDF9F3"/>
      </a:accent3>
      <a:accent4>
        <a:srgbClr val="000000"/>
      </a:accent4>
      <a:accent5>
        <a:srgbClr val="AEB0C8"/>
      </a:accent5>
      <a:accent6>
        <a:srgbClr val="545E9A"/>
      </a:accent6>
      <a:hlink>
        <a:srgbClr val="727BB5"/>
      </a:hlink>
      <a:folHlink>
        <a:srgbClr val="868EBF"/>
      </a:folHlink>
    </a:clrScheme>
    <a:fontScheme name="Pearson_Key Poin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earson_Key Point 1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9D1348"/>
        </a:accent1>
        <a:accent2>
          <a:srgbClr val="008B5D"/>
        </a:accent2>
        <a:accent3>
          <a:srgbClr val="FDF9F3"/>
        </a:accent3>
        <a:accent4>
          <a:srgbClr val="000000"/>
        </a:accent4>
        <a:accent5>
          <a:srgbClr val="CCAAB1"/>
        </a:accent5>
        <a:accent6>
          <a:srgbClr val="007D53"/>
        </a:accent6>
        <a:hlink>
          <a:srgbClr val="364395"/>
        </a:hlink>
        <a:folHlink>
          <a:srgbClr val="ED6B0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arson_Key Point 2">
        <a:dk1>
          <a:srgbClr val="000000"/>
        </a:dk1>
        <a:lt1>
          <a:srgbClr val="FBF5EA"/>
        </a:lt1>
        <a:dk2>
          <a:srgbClr val="364395"/>
        </a:dk2>
        <a:lt2>
          <a:srgbClr val="FFFFFF"/>
        </a:lt2>
        <a:accent1>
          <a:srgbClr val="364395"/>
        </a:accent1>
        <a:accent2>
          <a:srgbClr val="5E69AA"/>
        </a:accent2>
        <a:accent3>
          <a:srgbClr val="FDF9F3"/>
        </a:accent3>
        <a:accent4>
          <a:srgbClr val="000000"/>
        </a:accent4>
        <a:accent5>
          <a:srgbClr val="AEB0C8"/>
        </a:accent5>
        <a:accent6>
          <a:srgbClr val="545E9A"/>
        </a:accent6>
        <a:hlink>
          <a:srgbClr val="727BB5"/>
        </a:hlink>
        <a:folHlink>
          <a:srgbClr val="868E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pearson</Template>
  <TotalTime>1064</TotalTime>
  <Words>3606</Words>
  <Application>Microsoft Office PowerPoint</Application>
  <PresentationFormat>Presentazione su schermo (4:3)</PresentationFormat>
  <Paragraphs>277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10</vt:i4>
      </vt:variant>
      <vt:variant>
        <vt:lpstr>Titoli diapositive</vt:lpstr>
      </vt:variant>
      <vt:variant>
        <vt:i4>20</vt:i4>
      </vt:variant>
    </vt:vector>
  </HeadingPairs>
  <TitlesOfParts>
    <vt:vector size="30" baseType="lpstr">
      <vt:lpstr>pearson</vt:lpstr>
      <vt:lpstr>Pearson_Presentation</vt:lpstr>
      <vt:lpstr>Pearson_Divider</vt:lpstr>
      <vt:lpstr>Pearson_Key Point</vt:lpstr>
      <vt:lpstr>Pearson_Thank you</vt:lpstr>
      <vt:lpstr>1_pearson</vt:lpstr>
      <vt:lpstr>1_Pearson_Presentation</vt:lpstr>
      <vt:lpstr>1_Pearson_Divider</vt:lpstr>
      <vt:lpstr>1_Pearson_Key Point</vt:lpstr>
      <vt:lpstr>1_Pearson_Thank you</vt:lpstr>
      <vt:lpstr>Presentazione standard di PowerPoint</vt:lpstr>
      <vt:lpstr> La valutazione delle competenze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la partecipazione!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debenedetti</dc:creator>
  <cp:lastModifiedBy>Cioni Barbara</cp:lastModifiedBy>
  <cp:revision>132</cp:revision>
  <dcterms:created xsi:type="dcterms:W3CDTF">2013-11-27T14:27:32Z</dcterms:created>
  <dcterms:modified xsi:type="dcterms:W3CDTF">2016-02-21T08:57:17Z</dcterms:modified>
</cp:coreProperties>
</file>