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68" r:id="rId4"/>
    <p:sldId id="269" r:id="rId5"/>
    <p:sldId id="270" r:id="rId6"/>
    <p:sldId id="327" r:id="rId7"/>
    <p:sldId id="258" r:id="rId8"/>
    <p:sldId id="259" r:id="rId9"/>
    <p:sldId id="265" r:id="rId10"/>
    <p:sldId id="266" r:id="rId11"/>
    <p:sldId id="267" r:id="rId12"/>
    <p:sldId id="262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2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25" r:id="rId46"/>
    <p:sldId id="326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9" r:id="rId7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599A4-EDD9-4CE6-A20A-F9E303BA5968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B6EE1-82E5-45BB-844E-83CCADF24D07}">
      <dgm:prSet phldrT="[Testo]"/>
      <dgm:spPr/>
      <dgm:t>
        <a:bodyPr/>
        <a:lstStyle/>
        <a:p>
          <a:r>
            <a:rPr lang="it-IT" dirty="0" smtClean="0"/>
            <a:t>Competenza</a:t>
          </a:r>
          <a:endParaRPr lang="it-IT" dirty="0"/>
        </a:p>
      </dgm:t>
    </dgm:pt>
    <dgm:pt modelId="{88917A2A-221F-4CB6-9D2F-21CB8DFAAD7D}" type="parTrans" cxnId="{F8C56E72-FF3D-4EE0-8BFF-A5B97F1CE57F}">
      <dgm:prSet/>
      <dgm:spPr/>
      <dgm:t>
        <a:bodyPr/>
        <a:lstStyle/>
        <a:p>
          <a:endParaRPr lang="it-IT"/>
        </a:p>
      </dgm:t>
    </dgm:pt>
    <dgm:pt modelId="{56A65D1A-95CC-4B8E-A4CD-BC79279233FE}" type="sibTrans" cxnId="{F8C56E72-FF3D-4EE0-8BFF-A5B97F1CE57F}">
      <dgm:prSet/>
      <dgm:spPr/>
      <dgm:t>
        <a:bodyPr/>
        <a:lstStyle/>
        <a:p>
          <a:endParaRPr lang="it-IT"/>
        </a:p>
      </dgm:t>
    </dgm:pt>
    <dgm:pt modelId="{038936C1-AD43-41D9-8BA2-73D6240258FD}">
      <dgm:prSet phldrT="[Testo]"/>
      <dgm:spPr/>
      <dgm:t>
        <a:bodyPr/>
        <a:lstStyle/>
        <a:p>
          <a:r>
            <a:rPr lang="it-IT" dirty="0" smtClean="0"/>
            <a:t>Aspetto cognitivo</a:t>
          </a:r>
          <a:endParaRPr lang="it-IT" dirty="0"/>
        </a:p>
      </dgm:t>
    </dgm:pt>
    <dgm:pt modelId="{A1FCE6BC-4ADD-4C61-B0CB-89BCE49E1C6C}" type="parTrans" cxnId="{94C2D7F8-DDEE-4003-8EA6-6B3DBBF250DB}">
      <dgm:prSet/>
      <dgm:spPr/>
      <dgm:t>
        <a:bodyPr/>
        <a:lstStyle/>
        <a:p>
          <a:endParaRPr lang="it-IT"/>
        </a:p>
      </dgm:t>
    </dgm:pt>
    <dgm:pt modelId="{706B2EF5-6FC4-46F9-A720-223755A2C84F}" type="sibTrans" cxnId="{94C2D7F8-DDEE-4003-8EA6-6B3DBBF250DB}">
      <dgm:prSet/>
      <dgm:spPr/>
      <dgm:t>
        <a:bodyPr/>
        <a:lstStyle/>
        <a:p>
          <a:endParaRPr lang="it-IT"/>
        </a:p>
      </dgm:t>
    </dgm:pt>
    <dgm:pt modelId="{10C29181-CCF8-45DA-948B-967096675972}">
      <dgm:prSet phldrT="[Testo]"/>
      <dgm:spPr/>
      <dgm:t>
        <a:bodyPr/>
        <a:lstStyle/>
        <a:p>
          <a:r>
            <a:rPr lang="it-IT" dirty="0" smtClean="0"/>
            <a:t>Aspetto relazionale</a:t>
          </a:r>
          <a:endParaRPr lang="it-IT" dirty="0"/>
        </a:p>
      </dgm:t>
    </dgm:pt>
    <dgm:pt modelId="{041E0A5F-4E5F-4722-83B3-D79B990987F6}" type="parTrans" cxnId="{C5548C39-1C74-4C9B-B4B0-0C8670BF7D2A}">
      <dgm:prSet/>
      <dgm:spPr/>
      <dgm:t>
        <a:bodyPr/>
        <a:lstStyle/>
        <a:p>
          <a:endParaRPr lang="it-IT"/>
        </a:p>
      </dgm:t>
    </dgm:pt>
    <dgm:pt modelId="{F90EB0BC-F9AB-4249-A3BB-C000BBC6B163}" type="sibTrans" cxnId="{C5548C39-1C74-4C9B-B4B0-0C8670BF7D2A}">
      <dgm:prSet/>
      <dgm:spPr/>
      <dgm:t>
        <a:bodyPr/>
        <a:lstStyle/>
        <a:p>
          <a:endParaRPr lang="it-IT"/>
        </a:p>
      </dgm:t>
    </dgm:pt>
    <dgm:pt modelId="{BCC22A6A-7237-45A9-B7D7-D8BFD1AB03D1}">
      <dgm:prSet phldrT="[Testo]"/>
      <dgm:spPr/>
      <dgm:t>
        <a:bodyPr/>
        <a:lstStyle/>
        <a:p>
          <a:r>
            <a:rPr lang="it-IT" dirty="0" smtClean="0"/>
            <a:t>Aspetto progettuale</a:t>
          </a:r>
        </a:p>
        <a:p>
          <a:endParaRPr lang="it-IT" dirty="0"/>
        </a:p>
      </dgm:t>
    </dgm:pt>
    <dgm:pt modelId="{0D2816D9-D2FC-4AF5-937B-706FB901C596}" type="parTrans" cxnId="{1BA77777-7FF8-4EB1-9370-15B5D888DF94}">
      <dgm:prSet/>
      <dgm:spPr/>
      <dgm:t>
        <a:bodyPr/>
        <a:lstStyle/>
        <a:p>
          <a:endParaRPr lang="it-IT"/>
        </a:p>
      </dgm:t>
    </dgm:pt>
    <dgm:pt modelId="{CAB364F8-00EF-4F39-8FE9-83ACE6746FD1}" type="sibTrans" cxnId="{1BA77777-7FF8-4EB1-9370-15B5D888DF94}">
      <dgm:prSet/>
      <dgm:spPr/>
      <dgm:t>
        <a:bodyPr/>
        <a:lstStyle/>
        <a:p>
          <a:endParaRPr lang="it-IT"/>
        </a:p>
      </dgm:t>
    </dgm:pt>
    <dgm:pt modelId="{72218693-4FB7-478B-9EF0-52DB256DD7AC}">
      <dgm:prSet phldrT="[Testo]"/>
      <dgm:spPr/>
      <dgm:t>
        <a:bodyPr/>
        <a:lstStyle/>
        <a:p>
          <a:r>
            <a:rPr lang="it-IT" dirty="0" smtClean="0"/>
            <a:t>Aspetto </a:t>
          </a:r>
          <a:r>
            <a:rPr lang="it-IT" dirty="0" err="1" smtClean="0"/>
            <a:t>autovalutativo</a:t>
          </a:r>
          <a:endParaRPr lang="it-IT" dirty="0"/>
        </a:p>
      </dgm:t>
    </dgm:pt>
    <dgm:pt modelId="{6CB2FDDA-8133-4FBF-8362-90B9E2E623DB}" type="parTrans" cxnId="{7BFED949-7049-42B1-AB7C-1605713DD90E}">
      <dgm:prSet/>
      <dgm:spPr/>
      <dgm:t>
        <a:bodyPr/>
        <a:lstStyle/>
        <a:p>
          <a:endParaRPr lang="it-IT"/>
        </a:p>
      </dgm:t>
    </dgm:pt>
    <dgm:pt modelId="{C78614CF-948B-4A86-83C9-1D66C547BA77}" type="sibTrans" cxnId="{7BFED949-7049-42B1-AB7C-1605713DD90E}">
      <dgm:prSet/>
      <dgm:spPr/>
      <dgm:t>
        <a:bodyPr/>
        <a:lstStyle/>
        <a:p>
          <a:endParaRPr lang="it-IT"/>
        </a:p>
      </dgm:t>
    </dgm:pt>
    <dgm:pt modelId="{0607FC04-7273-443C-A36E-7C01EECE4038}" type="pres">
      <dgm:prSet presAssocID="{7F3599A4-EDD9-4CE6-A20A-F9E303BA59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1267C32-3FBD-43ED-99E7-0651F5D833E8}" type="pres">
      <dgm:prSet presAssocID="{DF7B6EE1-82E5-45BB-844E-83CCADF24D07}" presName="composite" presStyleCnt="0"/>
      <dgm:spPr/>
    </dgm:pt>
    <dgm:pt modelId="{AC182AA4-68E6-4158-9038-ECF7A7ADD699}" type="pres">
      <dgm:prSet presAssocID="{DF7B6EE1-82E5-45BB-844E-83CCADF24D07}" presName="parentText" presStyleLbl="alignNode1" presStyleIdx="0" presStyleCnt="1" custScaleX="91583" custLinFactNeighborX="-729" custLinFactNeighborY="-149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23918A-7DDA-41C7-A8DD-260D89AA81BB}" type="pres">
      <dgm:prSet presAssocID="{DF7B6EE1-82E5-45BB-844E-83CCADF24D07}" presName="descendantText" presStyleLbl="alignAcc1" presStyleIdx="0" presStyleCnt="1" custScaleX="103180" custLinFactNeighborX="2440" custLinFactNeighborY="20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F8E170-3B35-4CC4-A8B1-A9EEEAED936C}" type="presOf" srcId="{BCC22A6A-7237-45A9-B7D7-D8BFD1AB03D1}" destId="{4D23918A-7DDA-41C7-A8DD-260D89AA81BB}" srcOrd="0" destOrd="3" presId="urn:microsoft.com/office/officeart/2005/8/layout/chevron2"/>
    <dgm:cxn modelId="{A74CB9A6-7B9E-4B8F-9903-55AA9CB963C8}" type="presOf" srcId="{038936C1-AD43-41D9-8BA2-73D6240258FD}" destId="{4D23918A-7DDA-41C7-A8DD-260D89AA81BB}" srcOrd="0" destOrd="0" presId="urn:microsoft.com/office/officeart/2005/8/layout/chevron2"/>
    <dgm:cxn modelId="{7BFED949-7049-42B1-AB7C-1605713DD90E}" srcId="{DF7B6EE1-82E5-45BB-844E-83CCADF24D07}" destId="{72218693-4FB7-478B-9EF0-52DB256DD7AC}" srcOrd="2" destOrd="0" parTransId="{6CB2FDDA-8133-4FBF-8362-90B9E2E623DB}" sibTransId="{C78614CF-948B-4A86-83C9-1D66C547BA77}"/>
    <dgm:cxn modelId="{4B47F9A1-182D-4579-BDA7-FA366E538196}" type="presOf" srcId="{72218693-4FB7-478B-9EF0-52DB256DD7AC}" destId="{4D23918A-7DDA-41C7-A8DD-260D89AA81BB}" srcOrd="0" destOrd="2" presId="urn:microsoft.com/office/officeart/2005/8/layout/chevron2"/>
    <dgm:cxn modelId="{3FB344DC-BAD1-4E7C-B580-2E9CB89A43D4}" type="presOf" srcId="{7F3599A4-EDD9-4CE6-A20A-F9E303BA5968}" destId="{0607FC04-7273-443C-A36E-7C01EECE4038}" srcOrd="0" destOrd="0" presId="urn:microsoft.com/office/officeart/2005/8/layout/chevron2"/>
    <dgm:cxn modelId="{874B8043-1A6F-4F33-9A2A-22818045B33A}" type="presOf" srcId="{10C29181-CCF8-45DA-948B-967096675972}" destId="{4D23918A-7DDA-41C7-A8DD-260D89AA81BB}" srcOrd="0" destOrd="1" presId="urn:microsoft.com/office/officeart/2005/8/layout/chevron2"/>
    <dgm:cxn modelId="{94C2D7F8-DDEE-4003-8EA6-6B3DBBF250DB}" srcId="{DF7B6EE1-82E5-45BB-844E-83CCADF24D07}" destId="{038936C1-AD43-41D9-8BA2-73D6240258FD}" srcOrd="0" destOrd="0" parTransId="{A1FCE6BC-4ADD-4C61-B0CB-89BCE49E1C6C}" sibTransId="{706B2EF5-6FC4-46F9-A720-223755A2C84F}"/>
    <dgm:cxn modelId="{F8C56E72-FF3D-4EE0-8BFF-A5B97F1CE57F}" srcId="{7F3599A4-EDD9-4CE6-A20A-F9E303BA5968}" destId="{DF7B6EE1-82E5-45BB-844E-83CCADF24D07}" srcOrd="0" destOrd="0" parTransId="{88917A2A-221F-4CB6-9D2F-21CB8DFAAD7D}" sibTransId="{56A65D1A-95CC-4B8E-A4CD-BC79279233FE}"/>
    <dgm:cxn modelId="{347B080A-171B-4921-9765-27DDA7F63F00}" type="presOf" srcId="{DF7B6EE1-82E5-45BB-844E-83CCADF24D07}" destId="{AC182AA4-68E6-4158-9038-ECF7A7ADD699}" srcOrd="0" destOrd="0" presId="urn:microsoft.com/office/officeart/2005/8/layout/chevron2"/>
    <dgm:cxn modelId="{1BA77777-7FF8-4EB1-9370-15B5D888DF94}" srcId="{DF7B6EE1-82E5-45BB-844E-83CCADF24D07}" destId="{BCC22A6A-7237-45A9-B7D7-D8BFD1AB03D1}" srcOrd="3" destOrd="0" parTransId="{0D2816D9-D2FC-4AF5-937B-706FB901C596}" sibTransId="{CAB364F8-00EF-4F39-8FE9-83ACE6746FD1}"/>
    <dgm:cxn modelId="{C5548C39-1C74-4C9B-B4B0-0C8670BF7D2A}" srcId="{DF7B6EE1-82E5-45BB-844E-83CCADF24D07}" destId="{10C29181-CCF8-45DA-948B-967096675972}" srcOrd="1" destOrd="0" parTransId="{041E0A5F-4E5F-4722-83B3-D79B990987F6}" sibTransId="{F90EB0BC-F9AB-4249-A3BB-C000BBC6B163}"/>
    <dgm:cxn modelId="{35EE62DE-14DC-4C69-91BD-D14863A05C84}" type="presParOf" srcId="{0607FC04-7273-443C-A36E-7C01EECE4038}" destId="{31267C32-3FBD-43ED-99E7-0651F5D833E8}" srcOrd="0" destOrd="0" presId="urn:microsoft.com/office/officeart/2005/8/layout/chevron2"/>
    <dgm:cxn modelId="{BC0D3D6A-77E5-420F-B55C-FC3B056E5481}" type="presParOf" srcId="{31267C32-3FBD-43ED-99E7-0651F5D833E8}" destId="{AC182AA4-68E6-4158-9038-ECF7A7ADD699}" srcOrd="0" destOrd="0" presId="urn:microsoft.com/office/officeart/2005/8/layout/chevron2"/>
    <dgm:cxn modelId="{303CD59F-E201-40D9-B4CE-FF1DE4472B9E}" type="presParOf" srcId="{31267C32-3FBD-43ED-99E7-0651F5D833E8}" destId="{4D23918A-7DDA-41C7-A8DD-260D89AA81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B9F3-87E8-4A47-8885-87D0E561943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4738B20B-E2EA-4F13-8516-8A4670648C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Determinare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evidenze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accettabilità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 dirty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97D6C06-AC88-4E98-B095-9B9E7A060A73}" type="parTrans" cxnId="{11AD1DF8-1BBE-43B4-82F5-EB85062EFCBC}">
      <dgm:prSet/>
      <dgm:spPr/>
      <dgm:t>
        <a:bodyPr/>
        <a:lstStyle/>
        <a:p>
          <a:endParaRPr lang="it-IT"/>
        </a:p>
      </dgm:t>
    </dgm:pt>
    <dgm:pt modelId="{3AA7BA12-2602-46D3-B9ED-4251D34FC1DC}" type="sibTrans" cxnId="{11AD1DF8-1BBE-43B4-82F5-EB85062EFCBC}">
      <dgm:prSet/>
      <dgm:spPr/>
      <dgm:t>
        <a:bodyPr/>
        <a:lstStyle/>
        <a:p>
          <a:endParaRPr lang="it-IT"/>
        </a:p>
      </dgm:t>
    </dgm:pt>
    <dgm:pt modelId="{4C5BE898-DBBD-4A9E-B432-775B90BCC7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Pianificare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esperienze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 istruzione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1" i="0" u="none" strike="noStrike" cap="none" normalizeH="0" baseline="0" dirty="0" smtClean="0">
            <a:ln>
              <a:noFill/>
            </a:ln>
            <a:solidFill>
              <a:srgbClr val="CC3399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6174D97-A83A-4754-8341-EE4E8B9D399B}" type="parTrans" cxnId="{32B6D4D9-F3AA-43AE-84CE-2912BAC18404}">
      <dgm:prSet/>
      <dgm:spPr/>
      <dgm:t>
        <a:bodyPr/>
        <a:lstStyle/>
        <a:p>
          <a:endParaRPr lang="it-IT"/>
        </a:p>
      </dgm:t>
    </dgm:pt>
    <dgm:pt modelId="{60AF6006-104F-42E7-AA35-AE66A3A372F5}" type="sibTrans" cxnId="{32B6D4D9-F3AA-43AE-84CE-2912BAC18404}">
      <dgm:prSet/>
      <dgm:spPr/>
      <dgm:t>
        <a:bodyPr/>
        <a:lstStyle/>
        <a:p>
          <a:endParaRPr lang="it-IT"/>
        </a:p>
      </dgm:t>
    </dgm:pt>
    <dgm:pt modelId="{7B1D34BD-9E1E-4A2A-B12B-49264DE123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Identificare 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risultati desiderati</a:t>
          </a:r>
        </a:p>
      </dgm:t>
    </dgm:pt>
    <dgm:pt modelId="{E85297E5-695F-4671-8F90-EDE5F2DBA43C}" type="parTrans" cxnId="{F4F7DBAA-AD10-4758-882B-4AF94131B75B}">
      <dgm:prSet/>
      <dgm:spPr/>
      <dgm:t>
        <a:bodyPr/>
        <a:lstStyle/>
        <a:p>
          <a:endParaRPr lang="it-IT"/>
        </a:p>
      </dgm:t>
    </dgm:pt>
    <dgm:pt modelId="{CFCB8E43-5B5F-4A50-8C8C-58F3DF0D5108}" type="sibTrans" cxnId="{F4F7DBAA-AD10-4758-882B-4AF94131B75B}">
      <dgm:prSet/>
      <dgm:spPr/>
      <dgm:t>
        <a:bodyPr/>
        <a:lstStyle/>
        <a:p>
          <a:endParaRPr lang="it-IT"/>
        </a:p>
      </dgm:t>
    </dgm:pt>
    <dgm:pt modelId="{A7F1E73C-EEE8-44A7-964E-1CD4ED986B9E}" type="pres">
      <dgm:prSet presAssocID="{D0AAB9F3-87E8-4A47-8885-87D0E561943A}" presName="cycle" presStyleCnt="0">
        <dgm:presLayoutVars>
          <dgm:dir/>
          <dgm:resizeHandles val="exact"/>
        </dgm:presLayoutVars>
      </dgm:prSet>
      <dgm:spPr/>
    </dgm:pt>
    <dgm:pt modelId="{C49F604F-65D4-4EA4-9C17-FDB3C7DAC83A}" type="pres">
      <dgm:prSet presAssocID="{4738B20B-E2EA-4F13-8516-8A4670648CE5}" presName="dummy" presStyleCnt="0"/>
      <dgm:spPr/>
    </dgm:pt>
    <dgm:pt modelId="{6A52C1A8-E2DC-437A-B0ED-A8FF6F3A87AD}" type="pres">
      <dgm:prSet presAssocID="{4738B20B-E2EA-4F13-8516-8A4670648CE5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9F0806-2455-4CD0-80C1-8C43A64B69CF}" type="pres">
      <dgm:prSet presAssocID="{3AA7BA12-2602-46D3-B9ED-4251D34FC1DC}" presName="sibTrans" presStyleLbl="node1" presStyleIdx="0" presStyleCnt="3"/>
      <dgm:spPr/>
      <dgm:t>
        <a:bodyPr/>
        <a:lstStyle/>
        <a:p>
          <a:endParaRPr lang="it-IT"/>
        </a:p>
      </dgm:t>
    </dgm:pt>
    <dgm:pt modelId="{573E24E6-398D-4FBC-A242-297ABC180761}" type="pres">
      <dgm:prSet presAssocID="{4C5BE898-DBBD-4A9E-B432-775B90BCC79B}" presName="dummy" presStyleCnt="0"/>
      <dgm:spPr/>
    </dgm:pt>
    <dgm:pt modelId="{DED33B0D-75BE-4DA6-954C-85A51B29E943}" type="pres">
      <dgm:prSet presAssocID="{4C5BE898-DBBD-4A9E-B432-775B90BCC79B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A1669F-0831-43AD-B7CB-5C5C2425432E}" type="pres">
      <dgm:prSet presAssocID="{60AF6006-104F-42E7-AA35-AE66A3A372F5}" presName="sibTrans" presStyleLbl="node1" presStyleIdx="1" presStyleCnt="3"/>
      <dgm:spPr/>
      <dgm:t>
        <a:bodyPr/>
        <a:lstStyle/>
        <a:p>
          <a:endParaRPr lang="it-IT"/>
        </a:p>
      </dgm:t>
    </dgm:pt>
    <dgm:pt modelId="{E06611C3-7ACF-4F6A-8728-D9EA0793DE2A}" type="pres">
      <dgm:prSet presAssocID="{7B1D34BD-9E1E-4A2A-B12B-49264DE12355}" presName="dummy" presStyleCnt="0"/>
      <dgm:spPr/>
    </dgm:pt>
    <dgm:pt modelId="{70C16C88-AEB5-44E5-ABDA-E955E19D9304}" type="pres">
      <dgm:prSet presAssocID="{7B1D34BD-9E1E-4A2A-B12B-49264DE12355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6414D9-5FC0-406E-887D-BBF5AF19CA2E}" type="pres">
      <dgm:prSet presAssocID="{CFCB8E43-5B5F-4A50-8C8C-58F3DF0D5108}" presName="sibTrans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32B6D4D9-F3AA-43AE-84CE-2912BAC18404}" srcId="{D0AAB9F3-87E8-4A47-8885-87D0E561943A}" destId="{4C5BE898-DBBD-4A9E-B432-775B90BCC79B}" srcOrd="1" destOrd="0" parTransId="{F6174D97-A83A-4754-8341-EE4E8B9D399B}" sibTransId="{60AF6006-104F-42E7-AA35-AE66A3A372F5}"/>
    <dgm:cxn modelId="{F4F7DBAA-AD10-4758-882B-4AF94131B75B}" srcId="{D0AAB9F3-87E8-4A47-8885-87D0E561943A}" destId="{7B1D34BD-9E1E-4A2A-B12B-49264DE12355}" srcOrd="2" destOrd="0" parTransId="{E85297E5-695F-4671-8F90-EDE5F2DBA43C}" sibTransId="{CFCB8E43-5B5F-4A50-8C8C-58F3DF0D5108}"/>
    <dgm:cxn modelId="{E966F3CF-439F-483C-8985-4C3336814CC6}" type="presOf" srcId="{3AA7BA12-2602-46D3-B9ED-4251D34FC1DC}" destId="{DB9F0806-2455-4CD0-80C1-8C43A64B69CF}" srcOrd="0" destOrd="0" presId="urn:microsoft.com/office/officeart/2005/8/layout/cycle1"/>
    <dgm:cxn modelId="{11AD1DF8-1BBE-43B4-82F5-EB85062EFCBC}" srcId="{D0AAB9F3-87E8-4A47-8885-87D0E561943A}" destId="{4738B20B-E2EA-4F13-8516-8A4670648CE5}" srcOrd="0" destOrd="0" parTransId="{397D6C06-AC88-4E98-B095-9B9E7A060A73}" sibTransId="{3AA7BA12-2602-46D3-B9ED-4251D34FC1DC}"/>
    <dgm:cxn modelId="{171E30EC-AA2E-443E-AB64-726811189473}" type="presOf" srcId="{4C5BE898-DBBD-4A9E-B432-775B90BCC79B}" destId="{DED33B0D-75BE-4DA6-954C-85A51B29E943}" srcOrd="0" destOrd="0" presId="urn:microsoft.com/office/officeart/2005/8/layout/cycle1"/>
    <dgm:cxn modelId="{459166C4-FD43-41DE-B136-0952B830EB5B}" type="presOf" srcId="{60AF6006-104F-42E7-AA35-AE66A3A372F5}" destId="{3FA1669F-0831-43AD-B7CB-5C5C2425432E}" srcOrd="0" destOrd="0" presId="urn:microsoft.com/office/officeart/2005/8/layout/cycle1"/>
    <dgm:cxn modelId="{784A4D57-B5CD-45C1-86B8-AA35BCB602A2}" type="presOf" srcId="{D0AAB9F3-87E8-4A47-8885-87D0E561943A}" destId="{A7F1E73C-EEE8-44A7-964E-1CD4ED986B9E}" srcOrd="0" destOrd="0" presId="urn:microsoft.com/office/officeart/2005/8/layout/cycle1"/>
    <dgm:cxn modelId="{9E9F3F57-A1F9-4A6D-B4F3-94208258EF27}" type="presOf" srcId="{7B1D34BD-9E1E-4A2A-B12B-49264DE12355}" destId="{70C16C88-AEB5-44E5-ABDA-E955E19D9304}" srcOrd="0" destOrd="0" presId="urn:microsoft.com/office/officeart/2005/8/layout/cycle1"/>
    <dgm:cxn modelId="{6D692F52-3852-4AD2-87C8-1F7CF6619DB7}" type="presOf" srcId="{CFCB8E43-5B5F-4A50-8C8C-58F3DF0D5108}" destId="{3D6414D9-5FC0-406E-887D-BBF5AF19CA2E}" srcOrd="0" destOrd="0" presId="urn:microsoft.com/office/officeart/2005/8/layout/cycle1"/>
    <dgm:cxn modelId="{424D9723-ED8A-489C-9702-15056EB3CF35}" type="presOf" srcId="{4738B20B-E2EA-4F13-8516-8A4670648CE5}" destId="{6A52C1A8-E2DC-437A-B0ED-A8FF6F3A87AD}" srcOrd="0" destOrd="0" presId="urn:microsoft.com/office/officeart/2005/8/layout/cycle1"/>
    <dgm:cxn modelId="{C3984FAD-23A0-49FE-AC7B-5E2E0735054C}" type="presParOf" srcId="{A7F1E73C-EEE8-44A7-964E-1CD4ED986B9E}" destId="{C49F604F-65D4-4EA4-9C17-FDB3C7DAC83A}" srcOrd="0" destOrd="0" presId="urn:microsoft.com/office/officeart/2005/8/layout/cycle1"/>
    <dgm:cxn modelId="{8DC12D8C-DEC5-4FEC-BF37-DBFC99633C48}" type="presParOf" srcId="{A7F1E73C-EEE8-44A7-964E-1CD4ED986B9E}" destId="{6A52C1A8-E2DC-437A-B0ED-A8FF6F3A87AD}" srcOrd="1" destOrd="0" presId="urn:microsoft.com/office/officeart/2005/8/layout/cycle1"/>
    <dgm:cxn modelId="{D05403EA-AE14-446F-9D46-5A4BD031705F}" type="presParOf" srcId="{A7F1E73C-EEE8-44A7-964E-1CD4ED986B9E}" destId="{DB9F0806-2455-4CD0-80C1-8C43A64B69CF}" srcOrd="2" destOrd="0" presId="urn:microsoft.com/office/officeart/2005/8/layout/cycle1"/>
    <dgm:cxn modelId="{D681BAC7-80D7-4336-9C89-003BC092A2E7}" type="presParOf" srcId="{A7F1E73C-EEE8-44A7-964E-1CD4ED986B9E}" destId="{573E24E6-398D-4FBC-A242-297ABC180761}" srcOrd="3" destOrd="0" presId="urn:microsoft.com/office/officeart/2005/8/layout/cycle1"/>
    <dgm:cxn modelId="{B726B074-5D01-4644-A743-1990AF1529A7}" type="presParOf" srcId="{A7F1E73C-EEE8-44A7-964E-1CD4ED986B9E}" destId="{DED33B0D-75BE-4DA6-954C-85A51B29E943}" srcOrd="4" destOrd="0" presId="urn:microsoft.com/office/officeart/2005/8/layout/cycle1"/>
    <dgm:cxn modelId="{FCD69ED5-B172-4C6B-906F-33A5F90D8148}" type="presParOf" srcId="{A7F1E73C-EEE8-44A7-964E-1CD4ED986B9E}" destId="{3FA1669F-0831-43AD-B7CB-5C5C2425432E}" srcOrd="5" destOrd="0" presId="urn:microsoft.com/office/officeart/2005/8/layout/cycle1"/>
    <dgm:cxn modelId="{2788457C-B34A-42A2-9F33-3CD0D9C1C705}" type="presParOf" srcId="{A7F1E73C-EEE8-44A7-964E-1CD4ED986B9E}" destId="{E06611C3-7ACF-4F6A-8728-D9EA0793DE2A}" srcOrd="6" destOrd="0" presId="urn:microsoft.com/office/officeart/2005/8/layout/cycle1"/>
    <dgm:cxn modelId="{C98017A3-14E8-49C9-93A5-52AE2B4F2C4B}" type="presParOf" srcId="{A7F1E73C-EEE8-44A7-964E-1CD4ED986B9E}" destId="{70C16C88-AEB5-44E5-ABDA-E955E19D9304}" srcOrd="7" destOrd="0" presId="urn:microsoft.com/office/officeart/2005/8/layout/cycle1"/>
    <dgm:cxn modelId="{5EC8B62C-60F8-4CB5-A0EA-E31D66B6FE9E}" type="presParOf" srcId="{A7F1E73C-EEE8-44A7-964E-1CD4ED986B9E}" destId="{3D6414D9-5FC0-406E-887D-BBF5AF19CA2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712C0-05BE-4CF0-8653-C27E2C155E0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AB681ED-2ADA-46A0-A9AC-0085695BCD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2^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Determinare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evidenze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accettabilità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 dirty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9F49843-5FD3-4884-BFAA-A65484FB4CE9}" type="parTrans" cxnId="{E825A983-9DC3-42C6-8ABD-39B17A9D949A}">
      <dgm:prSet/>
      <dgm:spPr/>
    </dgm:pt>
    <dgm:pt modelId="{6AE9D0F2-4395-4A72-87F3-02ECCFD4C0E6}" type="sibTrans" cxnId="{E825A983-9DC3-42C6-8ABD-39B17A9D949A}">
      <dgm:prSet/>
      <dgm:spPr/>
    </dgm:pt>
    <dgm:pt modelId="{8B2DF575-6A25-4CDB-A7AC-3AC76AFD2E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3^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Pianificare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esperienze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 istruzione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1" i="0" u="none" strike="noStrike" cap="none" normalizeH="0" baseline="0" dirty="0" smtClean="0">
            <a:ln>
              <a:noFill/>
            </a:ln>
            <a:solidFill>
              <a:srgbClr val="CC3399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BBD90B9-2382-4A27-BAA8-BFBD23FDA689}" type="parTrans" cxnId="{21F3B7FD-EC0C-4B37-A648-AABD121455BF}">
      <dgm:prSet/>
      <dgm:spPr/>
    </dgm:pt>
    <dgm:pt modelId="{64303E3F-83B9-48DA-96A0-4BB575E9A4F5}" type="sibTrans" cxnId="{21F3B7FD-EC0C-4B37-A648-AABD121455BF}">
      <dgm:prSet/>
      <dgm:spPr/>
    </dgm:pt>
    <dgm:pt modelId="{6A78BD8C-5249-4969-860D-9F1F5BDE51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1^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Identificare 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risultati desiderati</a:t>
          </a:r>
        </a:p>
      </dgm:t>
    </dgm:pt>
    <dgm:pt modelId="{BC6EA6D0-FDC2-4A8D-BC9A-9EDAD2FEE96E}" type="parTrans" cxnId="{069643AE-9CC8-45B3-9CB4-138DB64B2FEF}">
      <dgm:prSet/>
      <dgm:spPr/>
    </dgm:pt>
    <dgm:pt modelId="{FDF0721A-59DE-476C-AC98-59BBA65AFFAD}" type="sibTrans" cxnId="{069643AE-9CC8-45B3-9CB4-138DB64B2FEF}">
      <dgm:prSet/>
      <dgm:spPr/>
    </dgm:pt>
    <dgm:pt modelId="{E93DADC2-1878-4DA4-8810-7D1F30D76C88}" type="pres">
      <dgm:prSet presAssocID="{C96712C0-05BE-4CF0-8653-C27E2C155E0D}" presName="cycle" presStyleCnt="0">
        <dgm:presLayoutVars>
          <dgm:dir/>
          <dgm:resizeHandles val="exact"/>
        </dgm:presLayoutVars>
      </dgm:prSet>
      <dgm:spPr/>
    </dgm:pt>
    <dgm:pt modelId="{F020E34F-1FEA-4F15-9182-36A35903BE87}" type="pres">
      <dgm:prSet presAssocID="{2AB681ED-2ADA-46A0-A9AC-0085695BCD13}" presName="dummy" presStyleCnt="0"/>
      <dgm:spPr/>
    </dgm:pt>
    <dgm:pt modelId="{82CAE444-EE4A-4B72-8974-17D605FB0C4F}" type="pres">
      <dgm:prSet presAssocID="{2AB681ED-2ADA-46A0-A9AC-0085695BCD1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1DD349-502A-4A32-937B-58A39BBEB21B}" type="pres">
      <dgm:prSet presAssocID="{6AE9D0F2-4395-4A72-87F3-02ECCFD4C0E6}" presName="sibTrans" presStyleLbl="node1" presStyleIdx="0" presStyleCnt="3"/>
      <dgm:spPr/>
    </dgm:pt>
    <dgm:pt modelId="{5421565E-0C4E-4FB6-A6DB-152FCFA475D8}" type="pres">
      <dgm:prSet presAssocID="{8B2DF575-6A25-4CDB-A7AC-3AC76AFD2E91}" presName="dummy" presStyleCnt="0"/>
      <dgm:spPr/>
    </dgm:pt>
    <dgm:pt modelId="{8800DCB4-28EB-4EE6-8DF5-16BD77B1586F}" type="pres">
      <dgm:prSet presAssocID="{8B2DF575-6A25-4CDB-A7AC-3AC76AFD2E9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412FD-9A04-4F75-9DCC-A254E27E69F8}" type="pres">
      <dgm:prSet presAssocID="{64303E3F-83B9-48DA-96A0-4BB575E9A4F5}" presName="sibTrans" presStyleLbl="node1" presStyleIdx="1" presStyleCnt="3"/>
      <dgm:spPr/>
    </dgm:pt>
    <dgm:pt modelId="{8C567DBD-1547-4489-A54A-B9178BCA647D}" type="pres">
      <dgm:prSet presAssocID="{6A78BD8C-5249-4969-860D-9F1F5BDE5146}" presName="dummy" presStyleCnt="0"/>
      <dgm:spPr/>
    </dgm:pt>
    <dgm:pt modelId="{88F631BD-2F77-4457-8AF3-98551C5082D1}" type="pres">
      <dgm:prSet presAssocID="{6A78BD8C-5249-4969-860D-9F1F5BDE514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9D52B8-7CB8-4212-805D-3D43A1C427C0}" type="pres">
      <dgm:prSet presAssocID="{FDF0721A-59DE-476C-AC98-59BBA65AFFAD}" presName="sibTrans" presStyleLbl="node1" presStyleIdx="2" presStyleCnt="3"/>
      <dgm:spPr/>
    </dgm:pt>
  </dgm:ptLst>
  <dgm:cxnLst>
    <dgm:cxn modelId="{069643AE-9CC8-45B3-9CB4-138DB64B2FEF}" srcId="{C96712C0-05BE-4CF0-8653-C27E2C155E0D}" destId="{6A78BD8C-5249-4969-860D-9F1F5BDE5146}" srcOrd="2" destOrd="0" parTransId="{BC6EA6D0-FDC2-4A8D-BC9A-9EDAD2FEE96E}" sibTransId="{FDF0721A-59DE-476C-AC98-59BBA65AFFAD}"/>
    <dgm:cxn modelId="{621DE136-11FA-48FB-8A72-6DB3302BAFA1}" type="presOf" srcId="{FDF0721A-59DE-476C-AC98-59BBA65AFFAD}" destId="{289D52B8-7CB8-4212-805D-3D43A1C427C0}" srcOrd="0" destOrd="0" presId="urn:microsoft.com/office/officeart/2005/8/layout/cycle1"/>
    <dgm:cxn modelId="{99CF9D00-C7C9-42BD-AB8D-E707E6DBA6F5}" type="presOf" srcId="{6A78BD8C-5249-4969-860D-9F1F5BDE5146}" destId="{88F631BD-2F77-4457-8AF3-98551C5082D1}" srcOrd="0" destOrd="0" presId="urn:microsoft.com/office/officeart/2005/8/layout/cycle1"/>
    <dgm:cxn modelId="{68C567AD-E463-423F-A83F-E7FAFFEED31B}" type="presOf" srcId="{64303E3F-83B9-48DA-96A0-4BB575E9A4F5}" destId="{FBC412FD-9A04-4F75-9DCC-A254E27E69F8}" srcOrd="0" destOrd="0" presId="urn:microsoft.com/office/officeart/2005/8/layout/cycle1"/>
    <dgm:cxn modelId="{C14C6DE1-2D1B-4339-B3F9-25564D2B0732}" type="presOf" srcId="{8B2DF575-6A25-4CDB-A7AC-3AC76AFD2E91}" destId="{8800DCB4-28EB-4EE6-8DF5-16BD77B1586F}" srcOrd="0" destOrd="0" presId="urn:microsoft.com/office/officeart/2005/8/layout/cycle1"/>
    <dgm:cxn modelId="{E825A983-9DC3-42C6-8ABD-39B17A9D949A}" srcId="{C96712C0-05BE-4CF0-8653-C27E2C155E0D}" destId="{2AB681ED-2ADA-46A0-A9AC-0085695BCD13}" srcOrd="0" destOrd="0" parTransId="{39F49843-5FD3-4884-BFAA-A65484FB4CE9}" sibTransId="{6AE9D0F2-4395-4A72-87F3-02ECCFD4C0E6}"/>
    <dgm:cxn modelId="{4BCECB51-1F02-40B8-9844-7CCAC33F17DF}" type="presOf" srcId="{C96712C0-05BE-4CF0-8653-C27E2C155E0D}" destId="{E93DADC2-1878-4DA4-8810-7D1F30D76C88}" srcOrd="0" destOrd="0" presId="urn:microsoft.com/office/officeart/2005/8/layout/cycle1"/>
    <dgm:cxn modelId="{21F3B7FD-EC0C-4B37-A648-AABD121455BF}" srcId="{C96712C0-05BE-4CF0-8653-C27E2C155E0D}" destId="{8B2DF575-6A25-4CDB-A7AC-3AC76AFD2E91}" srcOrd="1" destOrd="0" parTransId="{6BBD90B9-2382-4A27-BAA8-BFBD23FDA689}" sibTransId="{64303E3F-83B9-48DA-96A0-4BB575E9A4F5}"/>
    <dgm:cxn modelId="{7C4A8139-5CEE-47F3-9FD8-E43BDB6272C6}" type="presOf" srcId="{2AB681ED-2ADA-46A0-A9AC-0085695BCD13}" destId="{82CAE444-EE4A-4B72-8974-17D605FB0C4F}" srcOrd="0" destOrd="0" presId="urn:microsoft.com/office/officeart/2005/8/layout/cycle1"/>
    <dgm:cxn modelId="{35A969FB-03B1-4744-BFDB-2FF212BB8465}" type="presOf" srcId="{6AE9D0F2-4395-4A72-87F3-02ECCFD4C0E6}" destId="{F91DD349-502A-4A32-937B-58A39BBEB21B}" srcOrd="0" destOrd="0" presId="urn:microsoft.com/office/officeart/2005/8/layout/cycle1"/>
    <dgm:cxn modelId="{E9B12781-F24D-4401-9F54-301E97C20F27}" type="presParOf" srcId="{E93DADC2-1878-4DA4-8810-7D1F30D76C88}" destId="{F020E34F-1FEA-4F15-9182-36A35903BE87}" srcOrd="0" destOrd="0" presId="urn:microsoft.com/office/officeart/2005/8/layout/cycle1"/>
    <dgm:cxn modelId="{2978D06A-6A5A-4BC0-8056-2E487DDABCDC}" type="presParOf" srcId="{E93DADC2-1878-4DA4-8810-7D1F30D76C88}" destId="{82CAE444-EE4A-4B72-8974-17D605FB0C4F}" srcOrd="1" destOrd="0" presId="urn:microsoft.com/office/officeart/2005/8/layout/cycle1"/>
    <dgm:cxn modelId="{07E354F3-29D7-4739-AE1E-C615F432466A}" type="presParOf" srcId="{E93DADC2-1878-4DA4-8810-7D1F30D76C88}" destId="{F91DD349-502A-4A32-937B-58A39BBEB21B}" srcOrd="2" destOrd="0" presId="urn:microsoft.com/office/officeart/2005/8/layout/cycle1"/>
    <dgm:cxn modelId="{F7F0ED9F-2467-4D4C-90B1-0480B50748BB}" type="presParOf" srcId="{E93DADC2-1878-4DA4-8810-7D1F30D76C88}" destId="{5421565E-0C4E-4FB6-A6DB-152FCFA475D8}" srcOrd="3" destOrd="0" presId="urn:microsoft.com/office/officeart/2005/8/layout/cycle1"/>
    <dgm:cxn modelId="{C0F93DD6-7A1A-43EA-A6B2-458FF7FE9E96}" type="presParOf" srcId="{E93DADC2-1878-4DA4-8810-7D1F30D76C88}" destId="{8800DCB4-28EB-4EE6-8DF5-16BD77B1586F}" srcOrd="4" destOrd="0" presId="urn:microsoft.com/office/officeart/2005/8/layout/cycle1"/>
    <dgm:cxn modelId="{228F3F1A-23CD-423A-B24B-91BB34918824}" type="presParOf" srcId="{E93DADC2-1878-4DA4-8810-7D1F30D76C88}" destId="{FBC412FD-9A04-4F75-9DCC-A254E27E69F8}" srcOrd="5" destOrd="0" presId="urn:microsoft.com/office/officeart/2005/8/layout/cycle1"/>
    <dgm:cxn modelId="{B7C72AF9-3C0C-42B5-8FF2-36CDB60275FC}" type="presParOf" srcId="{E93DADC2-1878-4DA4-8810-7D1F30D76C88}" destId="{8C567DBD-1547-4489-A54A-B9178BCA647D}" srcOrd="6" destOrd="0" presId="urn:microsoft.com/office/officeart/2005/8/layout/cycle1"/>
    <dgm:cxn modelId="{29FB9FBA-4CB4-4BE2-BBDF-386AA43F2256}" type="presParOf" srcId="{E93DADC2-1878-4DA4-8810-7D1F30D76C88}" destId="{88F631BD-2F77-4457-8AF3-98551C5082D1}" srcOrd="7" destOrd="0" presId="urn:microsoft.com/office/officeart/2005/8/layout/cycle1"/>
    <dgm:cxn modelId="{72557391-E115-4859-970F-A6ACA11E88A4}" type="presParOf" srcId="{E93DADC2-1878-4DA4-8810-7D1F30D76C88}" destId="{289D52B8-7CB8-4212-805D-3D43A1C427C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921D9-D6DB-4F79-88F8-C5DB1320CFE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AE5FB7-1524-4316-BF98-54959D4E4914}">
      <dgm:prSet phldrT="[Testo]"/>
      <dgm:spPr/>
      <dgm:t>
        <a:bodyPr/>
        <a:lstStyle/>
        <a:p>
          <a:r>
            <a:rPr lang="it-IT" dirty="0" smtClean="0"/>
            <a:t>Il docente nella didattica laboratoriale</a:t>
          </a:r>
          <a:endParaRPr lang="it-IT" dirty="0"/>
        </a:p>
      </dgm:t>
    </dgm:pt>
    <dgm:pt modelId="{649E290B-A14A-4EF3-A202-B1BF8E644E57}" type="parTrans" cxnId="{FCCBF99A-3AC9-448C-82E1-6808EAD60ECC}">
      <dgm:prSet/>
      <dgm:spPr/>
      <dgm:t>
        <a:bodyPr/>
        <a:lstStyle/>
        <a:p>
          <a:endParaRPr lang="it-IT"/>
        </a:p>
      </dgm:t>
    </dgm:pt>
    <dgm:pt modelId="{F9411075-A9A6-47C2-A334-F56FBAA01478}" type="sibTrans" cxnId="{FCCBF99A-3AC9-448C-82E1-6808EAD60ECC}">
      <dgm:prSet/>
      <dgm:spPr/>
      <dgm:t>
        <a:bodyPr/>
        <a:lstStyle/>
        <a:p>
          <a:endParaRPr lang="it-IT"/>
        </a:p>
      </dgm:t>
    </dgm:pt>
    <dgm:pt modelId="{AD65010D-8430-4D9C-ADCE-0C4CE1EC39E8}">
      <dgm:prSet phldrT="[Testo]"/>
      <dgm:spPr/>
      <dgm:t>
        <a:bodyPr/>
        <a:lstStyle/>
        <a:p>
          <a:r>
            <a:rPr lang="it-IT" dirty="0" smtClean="0"/>
            <a:t>Propositore</a:t>
          </a:r>
          <a:endParaRPr lang="it-IT" dirty="0"/>
        </a:p>
      </dgm:t>
    </dgm:pt>
    <dgm:pt modelId="{661A9A95-4636-4099-A94B-485E5581B5B4}" type="parTrans" cxnId="{F3578AAB-D974-4CA6-BD31-4E2427FBC672}">
      <dgm:prSet/>
      <dgm:spPr/>
      <dgm:t>
        <a:bodyPr/>
        <a:lstStyle/>
        <a:p>
          <a:endParaRPr lang="it-IT"/>
        </a:p>
      </dgm:t>
    </dgm:pt>
    <dgm:pt modelId="{29162F8E-985A-4290-A6FE-1C3DA357B51C}" type="sibTrans" cxnId="{F3578AAB-D974-4CA6-BD31-4E2427FBC672}">
      <dgm:prSet/>
      <dgm:spPr/>
      <dgm:t>
        <a:bodyPr/>
        <a:lstStyle/>
        <a:p>
          <a:endParaRPr lang="it-IT"/>
        </a:p>
      </dgm:t>
    </dgm:pt>
    <dgm:pt modelId="{62AA18E4-910E-4D69-A0E8-1A54A5B37BC8}">
      <dgm:prSet phldrT="[Testo]"/>
      <dgm:spPr/>
      <dgm:t>
        <a:bodyPr/>
        <a:lstStyle/>
        <a:p>
          <a:r>
            <a:rPr lang="it-IT" dirty="0" smtClean="0"/>
            <a:t>Organizzatore</a:t>
          </a:r>
          <a:endParaRPr lang="it-IT" dirty="0"/>
        </a:p>
      </dgm:t>
    </dgm:pt>
    <dgm:pt modelId="{4A7EA406-F887-454C-BD93-54825C5140C7}" type="parTrans" cxnId="{24C203C3-E5CE-4D93-9FD9-794F0AECA64F}">
      <dgm:prSet/>
      <dgm:spPr/>
      <dgm:t>
        <a:bodyPr/>
        <a:lstStyle/>
        <a:p>
          <a:endParaRPr lang="it-IT"/>
        </a:p>
      </dgm:t>
    </dgm:pt>
    <dgm:pt modelId="{00140541-487F-4D22-BC15-621ECFF5E2DF}" type="sibTrans" cxnId="{24C203C3-E5CE-4D93-9FD9-794F0AECA64F}">
      <dgm:prSet/>
      <dgm:spPr/>
      <dgm:t>
        <a:bodyPr/>
        <a:lstStyle/>
        <a:p>
          <a:endParaRPr lang="it-IT"/>
        </a:p>
      </dgm:t>
    </dgm:pt>
    <dgm:pt modelId="{23E0F950-5D74-4457-BD60-15E6A453F78D}">
      <dgm:prSet phldrT="[Testo]"/>
      <dgm:spPr/>
      <dgm:t>
        <a:bodyPr/>
        <a:lstStyle/>
        <a:p>
          <a:r>
            <a:rPr lang="it-IT" dirty="0" smtClean="0"/>
            <a:t>Facilitatore</a:t>
          </a:r>
          <a:endParaRPr lang="it-IT" dirty="0"/>
        </a:p>
      </dgm:t>
    </dgm:pt>
    <dgm:pt modelId="{3079B222-A7D0-4377-8929-32E8EFE60C18}" type="parTrans" cxnId="{81F78474-9F14-4958-87BA-167E98877985}">
      <dgm:prSet/>
      <dgm:spPr/>
      <dgm:t>
        <a:bodyPr/>
        <a:lstStyle/>
        <a:p>
          <a:endParaRPr lang="it-IT"/>
        </a:p>
      </dgm:t>
    </dgm:pt>
    <dgm:pt modelId="{5852A32C-018E-4724-9348-B6B96809BBDC}" type="sibTrans" cxnId="{81F78474-9F14-4958-87BA-167E98877985}">
      <dgm:prSet/>
      <dgm:spPr/>
      <dgm:t>
        <a:bodyPr/>
        <a:lstStyle/>
        <a:p>
          <a:endParaRPr lang="it-IT"/>
        </a:p>
      </dgm:t>
    </dgm:pt>
    <dgm:pt modelId="{E1E2FDE1-DC31-4A54-89AB-29AA73F8A6B6}">
      <dgm:prSet phldrT="[Testo]"/>
      <dgm:spPr/>
      <dgm:t>
        <a:bodyPr/>
        <a:lstStyle/>
        <a:p>
          <a:r>
            <a:rPr lang="it-IT" dirty="0" smtClean="0"/>
            <a:t>Garante del processo</a:t>
          </a:r>
          <a:endParaRPr lang="it-IT" dirty="0"/>
        </a:p>
      </dgm:t>
    </dgm:pt>
    <dgm:pt modelId="{FEDBEB52-AA5C-43BD-B877-5ABB3CB7EEBC}" type="parTrans" cxnId="{AD2DDAA2-6113-48F1-808A-073363CC3A67}">
      <dgm:prSet/>
      <dgm:spPr/>
      <dgm:t>
        <a:bodyPr/>
        <a:lstStyle/>
        <a:p>
          <a:endParaRPr lang="it-IT"/>
        </a:p>
      </dgm:t>
    </dgm:pt>
    <dgm:pt modelId="{E8AA80DB-1915-4316-8DD4-274838BC7B61}" type="sibTrans" cxnId="{AD2DDAA2-6113-48F1-808A-073363CC3A67}">
      <dgm:prSet/>
      <dgm:spPr/>
      <dgm:t>
        <a:bodyPr/>
        <a:lstStyle/>
        <a:p>
          <a:endParaRPr lang="it-IT"/>
        </a:p>
      </dgm:t>
    </dgm:pt>
    <dgm:pt modelId="{0780A679-F967-4BB2-82BA-478EC50A1FA1}">
      <dgm:prSet/>
      <dgm:spPr/>
      <dgm:t>
        <a:bodyPr/>
        <a:lstStyle/>
        <a:p>
          <a:r>
            <a:rPr lang="it-IT" dirty="0" smtClean="0"/>
            <a:t>Garante del compito</a:t>
          </a:r>
          <a:endParaRPr lang="it-IT" dirty="0"/>
        </a:p>
      </dgm:t>
    </dgm:pt>
    <dgm:pt modelId="{C7292036-A39D-42D0-93E7-775C0D2E769C}" type="parTrans" cxnId="{DA2F042D-F1C1-41B0-81AC-FF85AFE84639}">
      <dgm:prSet/>
      <dgm:spPr/>
      <dgm:t>
        <a:bodyPr/>
        <a:lstStyle/>
        <a:p>
          <a:endParaRPr lang="it-IT"/>
        </a:p>
      </dgm:t>
    </dgm:pt>
    <dgm:pt modelId="{AB1FF3C2-C3C8-46D3-A944-584AA885481A}" type="sibTrans" cxnId="{DA2F042D-F1C1-41B0-81AC-FF85AFE84639}">
      <dgm:prSet/>
      <dgm:spPr/>
      <dgm:t>
        <a:bodyPr/>
        <a:lstStyle/>
        <a:p>
          <a:endParaRPr lang="it-IT"/>
        </a:p>
      </dgm:t>
    </dgm:pt>
    <dgm:pt modelId="{899985C5-7AB8-41A8-9860-3247C0BAD484}">
      <dgm:prSet/>
      <dgm:spPr/>
      <dgm:t>
        <a:bodyPr/>
        <a:lstStyle/>
        <a:p>
          <a:r>
            <a:rPr lang="it-IT" dirty="0" smtClean="0"/>
            <a:t>Tutor</a:t>
          </a:r>
          <a:endParaRPr lang="it-IT" dirty="0"/>
        </a:p>
      </dgm:t>
    </dgm:pt>
    <dgm:pt modelId="{C3E7C6E5-176B-4313-AA54-8E116466EE11}" type="parTrans" cxnId="{593D2FF2-7486-4EC2-8FB8-5DA2ABD01EF5}">
      <dgm:prSet/>
      <dgm:spPr/>
      <dgm:t>
        <a:bodyPr/>
        <a:lstStyle/>
        <a:p>
          <a:endParaRPr lang="it-IT"/>
        </a:p>
      </dgm:t>
    </dgm:pt>
    <dgm:pt modelId="{4FDB9ABA-BE74-467E-832D-3A5DCBE5FB3E}" type="sibTrans" cxnId="{593D2FF2-7486-4EC2-8FB8-5DA2ABD01EF5}">
      <dgm:prSet/>
      <dgm:spPr/>
      <dgm:t>
        <a:bodyPr/>
        <a:lstStyle/>
        <a:p>
          <a:endParaRPr lang="it-IT"/>
        </a:p>
      </dgm:t>
    </dgm:pt>
    <dgm:pt modelId="{16AD29AA-11BD-466D-92C5-9671DF247458}">
      <dgm:prSet/>
      <dgm:spPr/>
      <dgm:t>
        <a:bodyPr/>
        <a:lstStyle/>
        <a:p>
          <a:r>
            <a:rPr lang="it-IT" dirty="0" smtClean="0"/>
            <a:t>Risorsa</a:t>
          </a:r>
          <a:endParaRPr lang="it-IT" dirty="0"/>
        </a:p>
      </dgm:t>
    </dgm:pt>
    <dgm:pt modelId="{823832B7-CE35-4853-82DF-9DADAF9C2EEE}" type="parTrans" cxnId="{875D625E-8561-4C09-944B-39179A340A4B}">
      <dgm:prSet/>
      <dgm:spPr/>
      <dgm:t>
        <a:bodyPr/>
        <a:lstStyle/>
        <a:p>
          <a:endParaRPr lang="it-IT"/>
        </a:p>
      </dgm:t>
    </dgm:pt>
    <dgm:pt modelId="{8FE90323-0BA4-47E5-BA61-25AAB1BA0266}" type="sibTrans" cxnId="{875D625E-8561-4C09-944B-39179A340A4B}">
      <dgm:prSet/>
      <dgm:spPr/>
      <dgm:t>
        <a:bodyPr/>
        <a:lstStyle/>
        <a:p>
          <a:endParaRPr lang="it-IT"/>
        </a:p>
      </dgm:t>
    </dgm:pt>
    <dgm:pt modelId="{E655100F-BCD8-493B-9808-CCD104844E44}">
      <dgm:prSet/>
      <dgm:spPr/>
      <dgm:t>
        <a:bodyPr/>
        <a:lstStyle/>
        <a:p>
          <a:r>
            <a:rPr lang="it-IT" dirty="0" smtClean="0"/>
            <a:t>Eserto disciplinare </a:t>
          </a:r>
          <a:endParaRPr lang="it-IT" dirty="0"/>
        </a:p>
      </dgm:t>
    </dgm:pt>
    <dgm:pt modelId="{796E60D5-CE45-480F-ABA5-D439E8203602}" type="parTrans" cxnId="{7A43D658-298C-4AAA-AD72-47CC1D64DCB5}">
      <dgm:prSet/>
      <dgm:spPr/>
      <dgm:t>
        <a:bodyPr/>
        <a:lstStyle/>
        <a:p>
          <a:endParaRPr lang="it-IT"/>
        </a:p>
      </dgm:t>
    </dgm:pt>
    <dgm:pt modelId="{3CEB467A-D237-4D1E-B0A5-91758CC258BD}" type="sibTrans" cxnId="{7A43D658-298C-4AAA-AD72-47CC1D64DCB5}">
      <dgm:prSet/>
      <dgm:spPr/>
      <dgm:t>
        <a:bodyPr/>
        <a:lstStyle/>
        <a:p>
          <a:endParaRPr lang="it-IT"/>
        </a:p>
      </dgm:t>
    </dgm:pt>
    <dgm:pt modelId="{FABE60F9-BC3B-4879-8320-71DFD0C40C2B}" type="pres">
      <dgm:prSet presAssocID="{24C921D9-D6DB-4F79-88F8-C5DB1320CF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A85D04-0BA8-4C31-AFAE-CF736DF15337}" type="pres">
      <dgm:prSet presAssocID="{A2AE5FB7-1524-4316-BF98-54959D4E4914}" presName="centerShape" presStyleLbl="node0" presStyleIdx="0" presStyleCnt="1"/>
      <dgm:spPr/>
      <dgm:t>
        <a:bodyPr/>
        <a:lstStyle/>
        <a:p>
          <a:endParaRPr lang="it-IT"/>
        </a:p>
      </dgm:t>
    </dgm:pt>
    <dgm:pt modelId="{4904944C-F4A1-48B2-819E-F69DC05E8EC8}" type="pres">
      <dgm:prSet presAssocID="{661A9A95-4636-4099-A94B-485E5581B5B4}" presName="Name9" presStyleLbl="parChTrans1D2" presStyleIdx="0" presStyleCnt="8"/>
      <dgm:spPr/>
      <dgm:t>
        <a:bodyPr/>
        <a:lstStyle/>
        <a:p>
          <a:endParaRPr lang="it-IT"/>
        </a:p>
      </dgm:t>
    </dgm:pt>
    <dgm:pt modelId="{A3E2C5BF-0C42-40DF-A937-1C24A74D9369}" type="pres">
      <dgm:prSet presAssocID="{661A9A95-4636-4099-A94B-485E5581B5B4}" presName="connTx" presStyleLbl="parChTrans1D2" presStyleIdx="0" presStyleCnt="8"/>
      <dgm:spPr/>
      <dgm:t>
        <a:bodyPr/>
        <a:lstStyle/>
        <a:p>
          <a:endParaRPr lang="it-IT"/>
        </a:p>
      </dgm:t>
    </dgm:pt>
    <dgm:pt modelId="{939ADE5C-B6D7-4412-948E-796E3B8089D7}" type="pres">
      <dgm:prSet presAssocID="{AD65010D-8430-4D9C-ADCE-0C4CE1EC39E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A758ED-FB64-48FC-AC56-E335BCB17035}" type="pres">
      <dgm:prSet presAssocID="{4A7EA406-F887-454C-BD93-54825C5140C7}" presName="Name9" presStyleLbl="parChTrans1D2" presStyleIdx="1" presStyleCnt="8"/>
      <dgm:spPr/>
      <dgm:t>
        <a:bodyPr/>
        <a:lstStyle/>
        <a:p>
          <a:endParaRPr lang="it-IT"/>
        </a:p>
      </dgm:t>
    </dgm:pt>
    <dgm:pt modelId="{5259632E-E9B1-44EC-AFA3-8EF99761F08F}" type="pres">
      <dgm:prSet presAssocID="{4A7EA406-F887-454C-BD93-54825C5140C7}" presName="connTx" presStyleLbl="parChTrans1D2" presStyleIdx="1" presStyleCnt="8"/>
      <dgm:spPr/>
      <dgm:t>
        <a:bodyPr/>
        <a:lstStyle/>
        <a:p>
          <a:endParaRPr lang="it-IT"/>
        </a:p>
      </dgm:t>
    </dgm:pt>
    <dgm:pt modelId="{FDBC33CC-B63A-4D01-873D-F8AF486202E6}" type="pres">
      <dgm:prSet presAssocID="{62AA18E4-910E-4D69-A0E8-1A54A5B37BC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C0F109-6EED-4567-93E3-321E7EE86B73}" type="pres">
      <dgm:prSet presAssocID="{3079B222-A7D0-4377-8929-32E8EFE60C18}" presName="Name9" presStyleLbl="parChTrans1D2" presStyleIdx="2" presStyleCnt="8"/>
      <dgm:spPr/>
      <dgm:t>
        <a:bodyPr/>
        <a:lstStyle/>
        <a:p>
          <a:endParaRPr lang="it-IT"/>
        </a:p>
      </dgm:t>
    </dgm:pt>
    <dgm:pt modelId="{B7AE2C48-09D9-457E-A1CD-5A16CFA6AEE5}" type="pres">
      <dgm:prSet presAssocID="{3079B222-A7D0-4377-8929-32E8EFE60C18}" presName="connTx" presStyleLbl="parChTrans1D2" presStyleIdx="2" presStyleCnt="8"/>
      <dgm:spPr/>
      <dgm:t>
        <a:bodyPr/>
        <a:lstStyle/>
        <a:p>
          <a:endParaRPr lang="it-IT"/>
        </a:p>
      </dgm:t>
    </dgm:pt>
    <dgm:pt modelId="{1E842C7F-C696-4E2D-A1D6-E8D918820312}" type="pres">
      <dgm:prSet presAssocID="{23E0F950-5D74-4457-BD60-15E6A453F7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D91BE4-E9EE-4C65-B9A7-9687781E8CA6}" type="pres">
      <dgm:prSet presAssocID="{C3E7C6E5-176B-4313-AA54-8E116466EE11}" presName="Name9" presStyleLbl="parChTrans1D2" presStyleIdx="3" presStyleCnt="8"/>
      <dgm:spPr/>
      <dgm:t>
        <a:bodyPr/>
        <a:lstStyle/>
        <a:p>
          <a:endParaRPr lang="it-IT"/>
        </a:p>
      </dgm:t>
    </dgm:pt>
    <dgm:pt modelId="{8A59A41D-A2BA-4EE5-A8CB-38CAA3F3C540}" type="pres">
      <dgm:prSet presAssocID="{C3E7C6E5-176B-4313-AA54-8E116466EE11}" presName="connTx" presStyleLbl="parChTrans1D2" presStyleIdx="3" presStyleCnt="8"/>
      <dgm:spPr/>
      <dgm:t>
        <a:bodyPr/>
        <a:lstStyle/>
        <a:p>
          <a:endParaRPr lang="it-IT"/>
        </a:p>
      </dgm:t>
    </dgm:pt>
    <dgm:pt modelId="{AA83D45A-5D39-4EE4-A09A-3E098984BA31}" type="pres">
      <dgm:prSet presAssocID="{899985C5-7AB8-41A8-9860-3247C0BAD48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90EECD-4AE5-44D5-A981-5C961094A9E5}" type="pres">
      <dgm:prSet presAssocID="{FEDBEB52-AA5C-43BD-B877-5ABB3CB7EEBC}" presName="Name9" presStyleLbl="parChTrans1D2" presStyleIdx="4" presStyleCnt="8"/>
      <dgm:spPr/>
      <dgm:t>
        <a:bodyPr/>
        <a:lstStyle/>
        <a:p>
          <a:endParaRPr lang="it-IT"/>
        </a:p>
      </dgm:t>
    </dgm:pt>
    <dgm:pt modelId="{5596CF46-0DE2-4478-9E3F-3FEE3695A216}" type="pres">
      <dgm:prSet presAssocID="{FEDBEB52-AA5C-43BD-B877-5ABB3CB7EEBC}" presName="connTx" presStyleLbl="parChTrans1D2" presStyleIdx="4" presStyleCnt="8"/>
      <dgm:spPr/>
      <dgm:t>
        <a:bodyPr/>
        <a:lstStyle/>
        <a:p>
          <a:endParaRPr lang="it-IT"/>
        </a:p>
      </dgm:t>
    </dgm:pt>
    <dgm:pt modelId="{26A44896-7DD2-496B-9F09-BA02496845C1}" type="pres">
      <dgm:prSet presAssocID="{E1E2FDE1-DC31-4A54-89AB-29AA73F8A6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CDBC95-97B3-494A-A22A-8A8256FD473D}" type="pres">
      <dgm:prSet presAssocID="{C7292036-A39D-42D0-93E7-775C0D2E769C}" presName="Name9" presStyleLbl="parChTrans1D2" presStyleIdx="5" presStyleCnt="8"/>
      <dgm:spPr/>
      <dgm:t>
        <a:bodyPr/>
        <a:lstStyle/>
        <a:p>
          <a:endParaRPr lang="it-IT"/>
        </a:p>
      </dgm:t>
    </dgm:pt>
    <dgm:pt modelId="{88AC9D72-656C-4D58-8286-3938D29A9EFB}" type="pres">
      <dgm:prSet presAssocID="{C7292036-A39D-42D0-93E7-775C0D2E769C}" presName="connTx" presStyleLbl="parChTrans1D2" presStyleIdx="5" presStyleCnt="8"/>
      <dgm:spPr/>
      <dgm:t>
        <a:bodyPr/>
        <a:lstStyle/>
        <a:p>
          <a:endParaRPr lang="it-IT"/>
        </a:p>
      </dgm:t>
    </dgm:pt>
    <dgm:pt modelId="{0CA3781F-273E-406A-88D0-18A5A379744E}" type="pres">
      <dgm:prSet presAssocID="{0780A679-F967-4BB2-82BA-478EC50A1FA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E7C389-2089-4BF0-A4E6-B8879E85D9E3}" type="pres">
      <dgm:prSet presAssocID="{823832B7-CE35-4853-82DF-9DADAF9C2EEE}" presName="Name9" presStyleLbl="parChTrans1D2" presStyleIdx="6" presStyleCnt="8"/>
      <dgm:spPr/>
      <dgm:t>
        <a:bodyPr/>
        <a:lstStyle/>
        <a:p>
          <a:endParaRPr lang="it-IT"/>
        </a:p>
      </dgm:t>
    </dgm:pt>
    <dgm:pt modelId="{0AFB1310-7E78-4489-AB47-6B92AB3A1766}" type="pres">
      <dgm:prSet presAssocID="{823832B7-CE35-4853-82DF-9DADAF9C2EEE}" presName="connTx" presStyleLbl="parChTrans1D2" presStyleIdx="6" presStyleCnt="8"/>
      <dgm:spPr/>
      <dgm:t>
        <a:bodyPr/>
        <a:lstStyle/>
        <a:p>
          <a:endParaRPr lang="it-IT"/>
        </a:p>
      </dgm:t>
    </dgm:pt>
    <dgm:pt modelId="{F1F62F68-5B77-46CF-A676-861AE34CE9C8}" type="pres">
      <dgm:prSet presAssocID="{16AD29AA-11BD-466D-92C5-9671DF24745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319C9E-EDD3-4581-9E54-50CD6592DAB5}" type="pres">
      <dgm:prSet presAssocID="{796E60D5-CE45-480F-ABA5-D439E8203602}" presName="Name9" presStyleLbl="parChTrans1D2" presStyleIdx="7" presStyleCnt="8"/>
      <dgm:spPr/>
      <dgm:t>
        <a:bodyPr/>
        <a:lstStyle/>
        <a:p>
          <a:endParaRPr lang="it-IT"/>
        </a:p>
      </dgm:t>
    </dgm:pt>
    <dgm:pt modelId="{826C293E-DA92-496C-B104-BCA194609DC0}" type="pres">
      <dgm:prSet presAssocID="{796E60D5-CE45-480F-ABA5-D439E8203602}" presName="connTx" presStyleLbl="parChTrans1D2" presStyleIdx="7" presStyleCnt="8"/>
      <dgm:spPr/>
      <dgm:t>
        <a:bodyPr/>
        <a:lstStyle/>
        <a:p>
          <a:endParaRPr lang="it-IT"/>
        </a:p>
      </dgm:t>
    </dgm:pt>
    <dgm:pt modelId="{976F499E-9C31-4624-9F2E-8C631076B705}" type="pres">
      <dgm:prSet presAssocID="{E655100F-BCD8-493B-9808-CCD104844E4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284416-3DE5-4E89-B3F7-73C782C06093}" type="presOf" srcId="{C7292036-A39D-42D0-93E7-775C0D2E769C}" destId="{88AC9D72-656C-4D58-8286-3938D29A9EFB}" srcOrd="1" destOrd="0" presId="urn:microsoft.com/office/officeart/2005/8/layout/radial1"/>
    <dgm:cxn modelId="{8E5FED19-2621-45E8-8D31-EA3B11AA5A8C}" type="presOf" srcId="{661A9A95-4636-4099-A94B-485E5581B5B4}" destId="{A3E2C5BF-0C42-40DF-A937-1C24A74D9369}" srcOrd="1" destOrd="0" presId="urn:microsoft.com/office/officeart/2005/8/layout/radial1"/>
    <dgm:cxn modelId="{DA2F042D-F1C1-41B0-81AC-FF85AFE84639}" srcId="{A2AE5FB7-1524-4316-BF98-54959D4E4914}" destId="{0780A679-F967-4BB2-82BA-478EC50A1FA1}" srcOrd="5" destOrd="0" parTransId="{C7292036-A39D-42D0-93E7-775C0D2E769C}" sibTransId="{AB1FF3C2-C3C8-46D3-A944-584AA885481A}"/>
    <dgm:cxn modelId="{A2386B41-7DF1-439A-95D0-4BF2A4CE1429}" type="presOf" srcId="{62AA18E4-910E-4D69-A0E8-1A54A5B37BC8}" destId="{FDBC33CC-B63A-4D01-873D-F8AF486202E6}" srcOrd="0" destOrd="0" presId="urn:microsoft.com/office/officeart/2005/8/layout/radial1"/>
    <dgm:cxn modelId="{A8DD70F8-41C4-402F-8E96-64565A53A98A}" type="presOf" srcId="{AD65010D-8430-4D9C-ADCE-0C4CE1EC39E8}" destId="{939ADE5C-B6D7-4412-948E-796E3B8089D7}" srcOrd="0" destOrd="0" presId="urn:microsoft.com/office/officeart/2005/8/layout/radial1"/>
    <dgm:cxn modelId="{7A1FC1F9-DB02-4C12-87CE-280349803EEF}" type="presOf" srcId="{FEDBEB52-AA5C-43BD-B877-5ABB3CB7EEBC}" destId="{5596CF46-0DE2-4478-9E3F-3FEE3695A216}" srcOrd="1" destOrd="0" presId="urn:microsoft.com/office/officeart/2005/8/layout/radial1"/>
    <dgm:cxn modelId="{07529175-93F2-4069-858F-7CF6AF1CDB1B}" type="presOf" srcId="{E1E2FDE1-DC31-4A54-89AB-29AA73F8A6B6}" destId="{26A44896-7DD2-496B-9F09-BA02496845C1}" srcOrd="0" destOrd="0" presId="urn:microsoft.com/office/officeart/2005/8/layout/radial1"/>
    <dgm:cxn modelId="{926D415E-9877-4D72-BE72-394CE701E349}" type="presOf" srcId="{796E60D5-CE45-480F-ABA5-D439E8203602}" destId="{826C293E-DA92-496C-B104-BCA194609DC0}" srcOrd="1" destOrd="0" presId="urn:microsoft.com/office/officeart/2005/8/layout/radial1"/>
    <dgm:cxn modelId="{E3988D10-44E8-421E-B33B-12696E48A578}" type="presOf" srcId="{C7292036-A39D-42D0-93E7-775C0D2E769C}" destId="{65CDBC95-97B3-494A-A22A-8A8256FD473D}" srcOrd="0" destOrd="0" presId="urn:microsoft.com/office/officeart/2005/8/layout/radial1"/>
    <dgm:cxn modelId="{05FA5897-418B-4529-892F-78C342DE017D}" type="presOf" srcId="{0780A679-F967-4BB2-82BA-478EC50A1FA1}" destId="{0CA3781F-273E-406A-88D0-18A5A379744E}" srcOrd="0" destOrd="0" presId="urn:microsoft.com/office/officeart/2005/8/layout/radial1"/>
    <dgm:cxn modelId="{AD2DDAA2-6113-48F1-808A-073363CC3A67}" srcId="{A2AE5FB7-1524-4316-BF98-54959D4E4914}" destId="{E1E2FDE1-DC31-4A54-89AB-29AA73F8A6B6}" srcOrd="4" destOrd="0" parTransId="{FEDBEB52-AA5C-43BD-B877-5ABB3CB7EEBC}" sibTransId="{E8AA80DB-1915-4316-8DD4-274838BC7B61}"/>
    <dgm:cxn modelId="{593D2FF2-7486-4EC2-8FB8-5DA2ABD01EF5}" srcId="{A2AE5FB7-1524-4316-BF98-54959D4E4914}" destId="{899985C5-7AB8-41A8-9860-3247C0BAD484}" srcOrd="3" destOrd="0" parTransId="{C3E7C6E5-176B-4313-AA54-8E116466EE11}" sibTransId="{4FDB9ABA-BE74-467E-832D-3A5DCBE5FB3E}"/>
    <dgm:cxn modelId="{E24A8B5A-FF8B-46D4-BB26-7CDFF254AF2C}" type="presOf" srcId="{4A7EA406-F887-454C-BD93-54825C5140C7}" destId="{5259632E-E9B1-44EC-AFA3-8EF99761F08F}" srcOrd="1" destOrd="0" presId="urn:microsoft.com/office/officeart/2005/8/layout/radial1"/>
    <dgm:cxn modelId="{875D625E-8561-4C09-944B-39179A340A4B}" srcId="{A2AE5FB7-1524-4316-BF98-54959D4E4914}" destId="{16AD29AA-11BD-466D-92C5-9671DF247458}" srcOrd="6" destOrd="0" parTransId="{823832B7-CE35-4853-82DF-9DADAF9C2EEE}" sibTransId="{8FE90323-0BA4-47E5-BA61-25AAB1BA0266}"/>
    <dgm:cxn modelId="{A72A89F6-58CD-453E-BE76-FC0800597FEA}" type="presOf" srcId="{661A9A95-4636-4099-A94B-485E5581B5B4}" destId="{4904944C-F4A1-48B2-819E-F69DC05E8EC8}" srcOrd="0" destOrd="0" presId="urn:microsoft.com/office/officeart/2005/8/layout/radial1"/>
    <dgm:cxn modelId="{12724FF2-C561-46D7-BC3E-B535C62EC61B}" type="presOf" srcId="{23E0F950-5D74-4457-BD60-15E6A453F78D}" destId="{1E842C7F-C696-4E2D-A1D6-E8D918820312}" srcOrd="0" destOrd="0" presId="urn:microsoft.com/office/officeart/2005/8/layout/radial1"/>
    <dgm:cxn modelId="{1E3EEC14-6441-4F6E-9002-0203798A0A30}" type="presOf" srcId="{24C921D9-D6DB-4F79-88F8-C5DB1320CFE3}" destId="{FABE60F9-BC3B-4879-8320-71DFD0C40C2B}" srcOrd="0" destOrd="0" presId="urn:microsoft.com/office/officeart/2005/8/layout/radial1"/>
    <dgm:cxn modelId="{B5DB4EE8-C23D-45E4-9CA5-25489CC10ED4}" type="presOf" srcId="{E655100F-BCD8-493B-9808-CCD104844E44}" destId="{976F499E-9C31-4624-9F2E-8C631076B705}" srcOrd="0" destOrd="0" presId="urn:microsoft.com/office/officeart/2005/8/layout/radial1"/>
    <dgm:cxn modelId="{463F16CE-E21C-4E14-9F31-9FA0A18965EF}" type="presOf" srcId="{3079B222-A7D0-4377-8929-32E8EFE60C18}" destId="{B7AE2C48-09D9-457E-A1CD-5A16CFA6AEE5}" srcOrd="1" destOrd="0" presId="urn:microsoft.com/office/officeart/2005/8/layout/radial1"/>
    <dgm:cxn modelId="{767E5DA8-9B05-490A-AAD1-D39D16C14445}" type="presOf" srcId="{796E60D5-CE45-480F-ABA5-D439E8203602}" destId="{DD319C9E-EDD3-4581-9E54-50CD6592DAB5}" srcOrd="0" destOrd="0" presId="urn:microsoft.com/office/officeart/2005/8/layout/radial1"/>
    <dgm:cxn modelId="{42E37444-1A85-4637-BB99-61C55AB0FBD5}" type="presOf" srcId="{FEDBEB52-AA5C-43BD-B877-5ABB3CB7EEBC}" destId="{4E90EECD-4AE5-44D5-A981-5C961094A9E5}" srcOrd="0" destOrd="0" presId="urn:microsoft.com/office/officeart/2005/8/layout/radial1"/>
    <dgm:cxn modelId="{7A43D658-298C-4AAA-AD72-47CC1D64DCB5}" srcId="{A2AE5FB7-1524-4316-BF98-54959D4E4914}" destId="{E655100F-BCD8-493B-9808-CCD104844E44}" srcOrd="7" destOrd="0" parTransId="{796E60D5-CE45-480F-ABA5-D439E8203602}" sibTransId="{3CEB467A-D237-4D1E-B0A5-91758CC258BD}"/>
    <dgm:cxn modelId="{F3578AAB-D974-4CA6-BD31-4E2427FBC672}" srcId="{A2AE5FB7-1524-4316-BF98-54959D4E4914}" destId="{AD65010D-8430-4D9C-ADCE-0C4CE1EC39E8}" srcOrd="0" destOrd="0" parTransId="{661A9A95-4636-4099-A94B-485E5581B5B4}" sibTransId="{29162F8E-985A-4290-A6FE-1C3DA357B51C}"/>
    <dgm:cxn modelId="{FCCBF99A-3AC9-448C-82E1-6808EAD60ECC}" srcId="{24C921D9-D6DB-4F79-88F8-C5DB1320CFE3}" destId="{A2AE5FB7-1524-4316-BF98-54959D4E4914}" srcOrd="0" destOrd="0" parTransId="{649E290B-A14A-4EF3-A202-B1BF8E644E57}" sibTransId="{F9411075-A9A6-47C2-A334-F56FBAA01478}"/>
    <dgm:cxn modelId="{395C6B3A-00B6-46AA-B9B6-13C33228EF4D}" type="presOf" srcId="{16AD29AA-11BD-466D-92C5-9671DF247458}" destId="{F1F62F68-5B77-46CF-A676-861AE34CE9C8}" srcOrd="0" destOrd="0" presId="urn:microsoft.com/office/officeart/2005/8/layout/radial1"/>
    <dgm:cxn modelId="{81F78474-9F14-4958-87BA-167E98877985}" srcId="{A2AE5FB7-1524-4316-BF98-54959D4E4914}" destId="{23E0F950-5D74-4457-BD60-15E6A453F78D}" srcOrd="2" destOrd="0" parTransId="{3079B222-A7D0-4377-8929-32E8EFE60C18}" sibTransId="{5852A32C-018E-4724-9348-B6B96809BBDC}"/>
    <dgm:cxn modelId="{0DA66769-F417-4A0B-903F-39F6E95AA583}" type="presOf" srcId="{823832B7-CE35-4853-82DF-9DADAF9C2EEE}" destId="{44E7C389-2089-4BF0-A4E6-B8879E85D9E3}" srcOrd="0" destOrd="0" presId="urn:microsoft.com/office/officeart/2005/8/layout/radial1"/>
    <dgm:cxn modelId="{4060E5CA-F0BA-4152-AC40-0BBCD4D3C5BD}" type="presOf" srcId="{C3E7C6E5-176B-4313-AA54-8E116466EE11}" destId="{76D91BE4-E9EE-4C65-B9A7-9687781E8CA6}" srcOrd="0" destOrd="0" presId="urn:microsoft.com/office/officeart/2005/8/layout/radial1"/>
    <dgm:cxn modelId="{70B57988-2814-4B33-B945-28CED487DFA2}" type="presOf" srcId="{A2AE5FB7-1524-4316-BF98-54959D4E4914}" destId="{7CA85D04-0BA8-4C31-AFAE-CF736DF15337}" srcOrd="0" destOrd="0" presId="urn:microsoft.com/office/officeart/2005/8/layout/radial1"/>
    <dgm:cxn modelId="{402677EA-A376-42DD-8BCA-FA7E7B9F2F3F}" type="presOf" srcId="{823832B7-CE35-4853-82DF-9DADAF9C2EEE}" destId="{0AFB1310-7E78-4489-AB47-6B92AB3A1766}" srcOrd="1" destOrd="0" presId="urn:microsoft.com/office/officeart/2005/8/layout/radial1"/>
    <dgm:cxn modelId="{B177DF21-B468-4C4E-B493-88458C52F8C8}" type="presOf" srcId="{C3E7C6E5-176B-4313-AA54-8E116466EE11}" destId="{8A59A41D-A2BA-4EE5-A8CB-38CAA3F3C540}" srcOrd="1" destOrd="0" presId="urn:microsoft.com/office/officeart/2005/8/layout/radial1"/>
    <dgm:cxn modelId="{BCF1FD2C-9318-4FDB-9FA5-2AB0D3324105}" type="presOf" srcId="{4A7EA406-F887-454C-BD93-54825C5140C7}" destId="{B9A758ED-FB64-48FC-AC56-E335BCB17035}" srcOrd="0" destOrd="0" presId="urn:microsoft.com/office/officeart/2005/8/layout/radial1"/>
    <dgm:cxn modelId="{9328F558-A192-48B3-A100-58AA7646D057}" type="presOf" srcId="{3079B222-A7D0-4377-8929-32E8EFE60C18}" destId="{4EC0F109-6EED-4567-93E3-321E7EE86B73}" srcOrd="0" destOrd="0" presId="urn:microsoft.com/office/officeart/2005/8/layout/radial1"/>
    <dgm:cxn modelId="{24C203C3-E5CE-4D93-9FD9-794F0AECA64F}" srcId="{A2AE5FB7-1524-4316-BF98-54959D4E4914}" destId="{62AA18E4-910E-4D69-A0E8-1A54A5B37BC8}" srcOrd="1" destOrd="0" parTransId="{4A7EA406-F887-454C-BD93-54825C5140C7}" sibTransId="{00140541-487F-4D22-BC15-621ECFF5E2DF}"/>
    <dgm:cxn modelId="{609EE0E7-4E6E-4674-9D09-0FD82939AD06}" type="presOf" srcId="{899985C5-7AB8-41A8-9860-3247C0BAD484}" destId="{AA83D45A-5D39-4EE4-A09A-3E098984BA31}" srcOrd="0" destOrd="0" presId="urn:microsoft.com/office/officeart/2005/8/layout/radial1"/>
    <dgm:cxn modelId="{C26B9CAA-E199-441D-881E-64186A4D79EF}" type="presParOf" srcId="{FABE60F9-BC3B-4879-8320-71DFD0C40C2B}" destId="{7CA85D04-0BA8-4C31-AFAE-CF736DF15337}" srcOrd="0" destOrd="0" presId="urn:microsoft.com/office/officeart/2005/8/layout/radial1"/>
    <dgm:cxn modelId="{0D44BB64-584A-455D-B9F3-6C9A5E691593}" type="presParOf" srcId="{FABE60F9-BC3B-4879-8320-71DFD0C40C2B}" destId="{4904944C-F4A1-48B2-819E-F69DC05E8EC8}" srcOrd="1" destOrd="0" presId="urn:microsoft.com/office/officeart/2005/8/layout/radial1"/>
    <dgm:cxn modelId="{0F3D8D06-1D90-43C5-B776-DF8E33C71F2E}" type="presParOf" srcId="{4904944C-F4A1-48B2-819E-F69DC05E8EC8}" destId="{A3E2C5BF-0C42-40DF-A937-1C24A74D9369}" srcOrd="0" destOrd="0" presId="urn:microsoft.com/office/officeart/2005/8/layout/radial1"/>
    <dgm:cxn modelId="{35AB647E-7F47-4FDC-AC1D-412A88B50F3D}" type="presParOf" srcId="{FABE60F9-BC3B-4879-8320-71DFD0C40C2B}" destId="{939ADE5C-B6D7-4412-948E-796E3B8089D7}" srcOrd="2" destOrd="0" presId="urn:microsoft.com/office/officeart/2005/8/layout/radial1"/>
    <dgm:cxn modelId="{505E058C-7301-49DD-BBC3-B98E2184A40A}" type="presParOf" srcId="{FABE60F9-BC3B-4879-8320-71DFD0C40C2B}" destId="{B9A758ED-FB64-48FC-AC56-E335BCB17035}" srcOrd="3" destOrd="0" presId="urn:microsoft.com/office/officeart/2005/8/layout/radial1"/>
    <dgm:cxn modelId="{E6021B85-44BE-4878-8831-6BCBFD96827D}" type="presParOf" srcId="{B9A758ED-FB64-48FC-AC56-E335BCB17035}" destId="{5259632E-E9B1-44EC-AFA3-8EF99761F08F}" srcOrd="0" destOrd="0" presId="urn:microsoft.com/office/officeart/2005/8/layout/radial1"/>
    <dgm:cxn modelId="{43E8F2D3-20BA-4728-A3C7-BDC1067821F5}" type="presParOf" srcId="{FABE60F9-BC3B-4879-8320-71DFD0C40C2B}" destId="{FDBC33CC-B63A-4D01-873D-F8AF486202E6}" srcOrd="4" destOrd="0" presId="urn:microsoft.com/office/officeart/2005/8/layout/radial1"/>
    <dgm:cxn modelId="{EC77FF60-3925-4187-BA7A-239CE3CEC25C}" type="presParOf" srcId="{FABE60F9-BC3B-4879-8320-71DFD0C40C2B}" destId="{4EC0F109-6EED-4567-93E3-321E7EE86B73}" srcOrd="5" destOrd="0" presId="urn:microsoft.com/office/officeart/2005/8/layout/radial1"/>
    <dgm:cxn modelId="{83188ED9-BC56-4F65-B103-9597CD211919}" type="presParOf" srcId="{4EC0F109-6EED-4567-93E3-321E7EE86B73}" destId="{B7AE2C48-09D9-457E-A1CD-5A16CFA6AEE5}" srcOrd="0" destOrd="0" presId="urn:microsoft.com/office/officeart/2005/8/layout/radial1"/>
    <dgm:cxn modelId="{C1E43A43-CD80-4ADD-8970-87F4C7D2C05F}" type="presParOf" srcId="{FABE60F9-BC3B-4879-8320-71DFD0C40C2B}" destId="{1E842C7F-C696-4E2D-A1D6-E8D918820312}" srcOrd="6" destOrd="0" presId="urn:microsoft.com/office/officeart/2005/8/layout/radial1"/>
    <dgm:cxn modelId="{8136D138-78A2-48EC-B8D9-B8D84EDD9E42}" type="presParOf" srcId="{FABE60F9-BC3B-4879-8320-71DFD0C40C2B}" destId="{76D91BE4-E9EE-4C65-B9A7-9687781E8CA6}" srcOrd="7" destOrd="0" presId="urn:microsoft.com/office/officeart/2005/8/layout/radial1"/>
    <dgm:cxn modelId="{4C6B23D9-C9C3-40B0-8FA1-6B95B2736E88}" type="presParOf" srcId="{76D91BE4-E9EE-4C65-B9A7-9687781E8CA6}" destId="{8A59A41D-A2BA-4EE5-A8CB-38CAA3F3C540}" srcOrd="0" destOrd="0" presId="urn:microsoft.com/office/officeart/2005/8/layout/radial1"/>
    <dgm:cxn modelId="{9210CD11-E9CD-42FC-8B33-AA4C765ADA9A}" type="presParOf" srcId="{FABE60F9-BC3B-4879-8320-71DFD0C40C2B}" destId="{AA83D45A-5D39-4EE4-A09A-3E098984BA31}" srcOrd="8" destOrd="0" presId="urn:microsoft.com/office/officeart/2005/8/layout/radial1"/>
    <dgm:cxn modelId="{A3D730B0-2D74-4569-B8DF-3B7C8CC60333}" type="presParOf" srcId="{FABE60F9-BC3B-4879-8320-71DFD0C40C2B}" destId="{4E90EECD-4AE5-44D5-A981-5C961094A9E5}" srcOrd="9" destOrd="0" presId="urn:microsoft.com/office/officeart/2005/8/layout/radial1"/>
    <dgm:cxn modelId="{E61380E7-2717-4DAB-8433-5CD47B32A671}" type="presParOf" srcId="{4E90EECD-4AE5-44D5-A981-5C961094A9E5}" destId="{5596CF46-0DE2-4478-9E3F-3FEE3695A216}" srcOrd="0" destOrd="0" presId="urn:microsoft.com/office/officeart/2005/8/layout/radial1"/>
    <dgm:cxn modelId="{00901C59-611B-441F-A81D-1D7D718D2F2C}" type="presParOf" srcId="{FABE60F9-BC3B-4879-8320-71DFD0C40C2B}" destId="{26A44896-7DD2-496B-9F09-BA02496845C1}" srcOrd="10" destOrd="0" presId="urn:microsoft.com/office/officeart/2005/8/layout/radial1"/>
    <dgm:cxn modelId="{5E8E7BFC-4733-4DCD-A29C-F8A5AF170B4A}" type="presParOf" srcId="{FABE60F9-BC3B-4879-8320-71DFD0C40C2B}" destId="{65CDBC95-97B3-494A-A22A-8A8256FD473D}" srcOrd="11" destOrd="0" presId="urn:microsoft.com/office/officeart/2005/8/layout/radial1"/>
    <dgm:cxn modelId="{84132AE4-BDA3-4DA4-B2FA-808AB9911996}" type="presParOf" srcId="{65CDBC95-97B3-494A-A22A-8A8256FD473D}" destId="{88AC9D72-656C-4D58-8286-3938D29A9EFB}" srcOrd="0" destOrd="0" presId="urn:microsoft.com/office/officeart/2005/8/layout/radial1"/>
    <dgm:cxn modelId="{6294A1C8-BDF9-4833-9CE1-891EA718E412}" type="presParOf" srcId="{FABE60F9-BC3B-4879-8320-71DFD0C40C2B}" destId="{0CA3781F-273E-406A-88D0-18A5A379744E}" srcOrd="12" destOrd="0" presId="urn:microsoft.com/office/officeart/2005/8/layout/radial1"/>
    <dgm:cxn modelId="{CBA9AAC2-59BB-42AA-88D4-D041476D0F77}" type="presParOf" srcId="{FABE60F9-BC3B-4879-8320-71DFD0C40C2B}" destId="{44E7C389-2089-4BF0-A4E6-B8879E85D9E3}" srcOrd="13" destOrd="0" presId="urn:microsoft.com/office/officeart/2005/8/layout/radial1"/>
    <dgm:cxn modelId="{5CE8F9AE-68A3-402E-A529-7F3708B2E54D}" type="presParOf" srcId="{44E7C389-2089-4BF0-A4E6-B8879E85D9E3}" destId="{0AFB1310-7E78-4489-AB47-6B92AB3A1766}" srcOrd="0" destOrd="0" presId="urn:microsoft.com/office/officeart/2005/8/layout/radial1"/>
    <dgm:cxn modelId="{089FD169-B9F5-49CC-9BF2-C13AC42CFDD9}" type="presParOf" srcId="{FABE60F9-BC3B-4879-8320-71DFD0C40C2B}" destId="{F1F62F68-5B77-46CF-A676-861AE34CE9C8}" srcOrd="14" destOrd="0" presId="urn:microsoft.com/office/officeart/2005/8/layout/radial1"/>
    <dgm:cxn modelId="{98B7F550-CB7A-4555-B544-BB36495BE71E}" type="presParOf" srcId="{FABE60F9-BC3B-4879-8320-71DFD0C40C2B}" destId="{DD319C9E-EDD3-4581-9E54-50CD6592DAB5}" srcOrd="15" destOrd="0" presId="urn:microsoft.com/office/officeart/2005/8/layout/radial1"/>
    <dgm:cxn modelId="{E6637B52-710D-429B-BB71-32BB3734301F}" type="presParOf" srcId="{DD319C9E-EDD3-4581-9E54-50CD6592DAB5}" destId="{826C293E-DA92-496C-B104-BCA194609DC0}" srcOrd="0" destOrd="0" presId="urn:microsoft.com/office/officeart/2005/8/layout/radial1"/>
    <dgm:cxn modelId="{11B01894-9A6E-4CAF-AC8C-E5D0EEF6A2E6}" type="presParOf" srcId="{FABE60F9-BC3B-4879-8320-71DFD0C40C2B}" destId="{976F499E-9C31-4624-9F2E-8C631076B70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389BB-67F2-4AB5-9BFF-4106F507C970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0410-E11C-4955-BB5D-85091675B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72D542-CA65-4E31-836E-B9D537C69E18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131B4F-FD11-45C7-ABFA-3E4057729D42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9BEF34-569A-4940-B467-DB7ED60DC068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7BE766-8F48-4A02-BADD-540E1B527138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B24A14-28B7-4527-8186-A9EAA5645E29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it-IT" smtClean="0">
                <a:latin typeface="Verdana" pitchFamily="34" charset="0"/>
              </a:rPr>
              <a:t>Lucidi per discutere le caratteristiche di un gruppo efficace </a:t>
            </a:r>
          </a:p>
          <a:p>
            <a:pPr eaLnBrk="1" hangingPunct="1"/>
            <a:r>
              <a:rPr lang="it-IT" b="1" smtClean="0">
                <a:latin typeface="Verdana" pitchFamily="34" charset="0"/>
              </a:rPr>
              <a:t>OB</a:t>
            </a:r>
            <a:r>
              <a:rPr lang="it-IT" smtClean="0">
                <a:latin typeface="Verdana" pitchFamily="34" charset="0"/>
              </a:rPr>
              <a:t> studio più efficace e divertente</a:t>
            </a:r>
          </a:p>
          <a:p>
            <a:pPr eaLnBrk="1" hangingPunct="1"/>
            <a:r>
              <a:rPr lang="it-IT" b="1" smtClean="0">
                <a:latin typeface="Verdana" pitchFamily="34" charset="0"/>
              </a:rPr>
              <a:t>FASI </a:t>
            </a:r>
            <a:r>
              <a:rPr lang="it-IT" smtClean="0">
                <a:latin typeface="Verdana" pitchFamily="34" charset="0"/>
              </a:rPr>
              <a:t>seguire interessi e sviluppi imprevisti o richieste di diminuzione della complessità</a:t>
            </a:r>
          </a:p>
          <a:p>
            <a:pPr eaLnBrk="1" hangingPunct="1"/>
            <a:endParaRPr lang="it-IT" smtClean="0">
              <a:latin typeface="Verdana" pitchFamily="34" charset="0"/>
            </a:endParaRPr>
          </a:p>
          <a:p>
            <a:pPr eaLnBrk="1" hangingPunct="1"/>
            <a:r>
              <a:rPr lang="it-IT" b="1" smtClean="0">
                <a:latin typeface="Verdana" pitchFamily="34" charset="0"/>
              </a:rPr>
              <a:t>PROF </a:t>
            </a:r>
          </a:p>
          <a:p>
            <a:pPr eaLnBrk="1" hangingPunct="1"/>
            <a:r>
              <a:rPr lang="it-IT" smtClean="0">
                <a:latin typeface="Verdana" pitchFamily="34" charset="0"/>
              </a:rPr>
              <a:t>griglie osservazione</a:t>
            </a:r>
          </a:p>
          <a:p>
            <a:pPr eaLnBrk="1" hangingPunct="1"/>
            <a:r>
              <a:rPr lang="it-IT" smtClean="0">
                <a:latin typeface="Verdana" pitchFamily="34" charset="0"/>
              </a:rPr>
              <a:t>Esplicitazione problemi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02A47B-2F27-4639-9A63-BD7A3A347480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t-IT" sz="10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BAF504-CD6E-427C-9934-7BCBE0C348A7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F815C0-1777-4F5B-8FEE-16FF07110E22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E3842-DFF5-4A5D-B099-E83D022859BC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44DC47-1BB6-4B04-A8AE-F982697EE4E9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BC5713-FB1D-4E2C-9BED-B5B8BF81F625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83AAE8-9998-43E9-9CA2-2BBB3EB181B9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C0F573-2552-4026-AF76-EC5EA99573CB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EEA0B3-EE63-424B-A08A-23AA206E5DC3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0E67F7-4C8F-4CB9-843F-CCC4645C3D8C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F17C5-E913-48AA-8274-472E59270E7B}" type="slidenum">
              <a:rPr lang="it-IT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44E175-A76E-419A-AFCC-E57141229CE9}" type="slidenum">
              <a:rPr lang="it-IT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8164C2-0A5D-4C0F-9935-1F003D60E554}" type="slidenum">
              <a:rPr lang="it-IT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71BFB8-2F22-49CA-AD3E-14955E8E4A10}" type="slidenum">
              <a:rPr lang="it-IT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A2F904-93D6-4DA8-AF22-FF39AEC0617C}" type="slidenum">
              <a:rPr lang="it-IT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46535B-4917-473C-8053-56F0D350BCEE}" type="slidenum">
              <a:rPr lang="it-IT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3A80B7-949F-4412-B5CC-A3867B8E24DC}" type="slidenum">
              <a:rPr lang="it-IT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BA3B2-1BEB-4DAF-B214-5F5E98EE8654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3B3BF4-B0E1-4C75-82A8-CFAB35A96BEE}" type="slidenum">
              <a:rPr lang="it-IT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76F99B-D07F-4137-A526-0A3A02F7F6D6}" type="slidenum">
              <a:rPr lang="it-IT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D5DE4-20F5-4859-BCB4-F4208E46D474}" type="slidenum">
              <a:rPr lang="it-IT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E4A0C4-8AD0-49E1-8BC7-605AF304418F}" type="slidenum">
              <a:rPr lang="it-IT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8B5A97-587E-4F8B-891D-883428609FA2}" type="slidenum">
              <a:rPr lang="it-IT" altLang="it-IT" smtClean="0"/>
              <a:pPr eaLnBrk="1" hangingPunct="1"/>
              <a:t>69</a:t>
            </a:fld>
            <a:endParaRPr lang="it-IT" altLang="it-IT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C19365-309D-4932-823F-BFFF028A7148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971F8-1C61-4BB1-9A14-B2F4B17A9FF3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D8F863-8138-4F83-B673-75C6FBF1AFD0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DA55D7-47E2-4ED1-90E0-2A5121DF683A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44BE7C-D899-4691-9CB0-AF1B1E1C06B7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9066F-14C3-445B-9FB4-4657AD114FF5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24A3-0E1D-421B-8CFF-EC3479D765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104C5-72EE-4D88-94F9-13997E66A824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Lavorare per competenze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5 novembre 2015</a:t>
            </a:r>
          </a:p>
          <a:p>
            <a:r>
              <a:rPr lang="it-IT" dirty="0" smtClean="0"/>
              <a:t>Sassuolo</a:t>
            </a:r>
          </a:p>
          <a:p>
            <a:endParaRPr lang="it-IT" dirty="0" smtClean="0"/>
          </a:p>
          <a:p>
            <a:r>
              <a:rPr lang="it-IT" dirty="0" smtClean="0"/>
              <a:t>Paola Veronesi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571480"/>
            <a:ext cx="742955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Dall’anno scolastico 2014 – 2015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alcune scuole hanno aderito alla sperimentazione di un nuovo modello per la certificazione delle competenze elaborato da una  commissione ministeriale.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85852" y="3786190"/>
            <a:ext cx="671517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Il modello,dopo una fase di sperimentazione di due anni, dovrebbe diventare obbligatorio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per tutte le scuole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dall’A. S. 2016 - 2017 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0699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nuovo modello di certificazione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276651" cy="242889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93344"/>
            <a:ext cx="7972432" cy="426939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43000" y="785813"/>
            <a:ext cx="70723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Progettare per competenze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significa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cambiare punto di vista: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5750" y="3143250"/>
            <a:ext cx="4000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nella progettazione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929188" y="3357563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00B050"/>
                </a:solidFill>
                <a:latin typeface="Constantia" pitchFamily="18" charset="0"/>
              </a:rPr>
              <a:t>nella metodologia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00625" y="5357813"/>
            <a:ext cx="364331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Centralità dell’apprendere</a:t>
            </a:r>
          </a:p>
        </p:txBody>
      </p:sp>
      <p:cxnSp>
        <p:nvCxnSpPr>
          <p:cNvPr id="12" name="Connettore 2 11"/>
          <p:cNvCxnSpPr/>
          <p:nvPr/>
        </p:nvCxnSpPr>
        <p:spPr>
          <a:xfrm rot="10800000" flipV="1">
            <a:off x="2428875" y="2643188"/>
            <a:ext cx="85725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500688" y="2714625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9" idx="2"/>
          </p:cNvCxnSpPr>
          <p:nvPr/>
        </p:nvCxnSpPr>
        <p:spPr>
          <a:xfrm rot="5400000">
            <a:off x="6376988" y="4948238"/>
            <a:ext cx="5349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472518" cy="10001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itchFamily="66" charset="0"/>
              </a:rPr>
              <a:t>Quali criteri e quali modelli per una buona progettazione?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286750" cy="4800600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Progettazione: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 condivisa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legata al contesto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faccia riferimento al reale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crei un ambiente di apprendimento autentico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si ponga obiettivi verificabili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preveda l’uso di strumenti di valutazione autentica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069975"/>
          </a:xfrm>
        </p:spPr>
        <p:txBody>
          <a:bodyPr/>
          <a:lstStyle/>
          <a:p>
            <a:r>
              <a:rPr lang="it-IT" altLang="it-IT" smtClean="0"/>
              <a:t>La ciclicità dell’azione didattica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214282" y="185736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72723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 b="1">
                <a:solidFill>
                  <a:schemeClr val="accent2"/>
                </a:solidFill>
                <a:latin typeface="Constantia" pitchFamily="18" charset="0"/>
              </a:rPr>
              <a:t>Progettazione a ritroso </a:t>
            </a:r>
          </a:p>
          <a:p>
            <a:pPr algn="ctr">
              <a:spcBef>
                <a:spcPct val="50000"/>
              </a:spcBef>
            </a:pPr>
            <a:r>
              <a:rPr lang="it-IT" altLang="it-IT" sz="3600" b="1">
                <a:solidFill>
                  <a:schemeClr val="accent2"/>
                </a:solidFill>
                <a:latin typeface="Constantia" pitchFamily="18" charset="0"/>
              </a:rPr>
              <a:t>di G. Wiggins e J.McTighe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FASI DEL PROCESSO DI PROGETTAZIONE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179388" y="692150"/>
            <a:ext cx="3313112" cy="1873250"/>
          </a:xfrm>
          <a:prstGeom prst="wedgeRoundRectCallout">
            <a:avLst>
              <a:gd name="adj1" fmla="val 35481"/>
              <a:gd name="adj2" fmla="val 78222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1600">
                <a:latin typeface="Constantia" pitchFamily="18" charset="0"/>
              </a:rPr>
              <a:t>Cosa gli studenti dovrebbero essere in grado di conoscere,  comprendere e fare?</a:t>
            </a:r>
          </a:p>
          <a:p>
            <a:r>
              <a:rPr lang="it-IT" altLang="it-IT" sz="1600">
                <a:latin typeface="Constantia" pitchFamily="18" charset="0"/>
              </a:rPr>
              <a:t>Cosa è meritevole di essere compreso in profondità?</a:t>
            </a:r>
          </a:p>
          <a:p>
            <a:r>
              <a:rPr lang="it-IT" altLang="it-IT" sz="1600">
                <a:latin typeface="Constantia" pitchFamily="18" charset="0"/>
              </a:rPr>
              <a:t>Quali comprensioni solide e durevoli si desiderano?</a:t>
            </a:r>
          </a:p>
          <a:p>
            <a:endParaRPr lang="it-IT" altLang="it-IT" sz="1600">
              <a:latin typeface="Constantia" pitchFamily="18" charset="0"/>
            </a:endParaRP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5724525" y="333375"/>
            <a:ext cx="3419475" cy="2519363"/>
          </a:xfrm>
          <a:prstGeom prst="wedgeRoundRectCallout">
            <a:avLst>
              <a:gd name="adj1" fmla="val -33889"/>
              <a:gd name="adj2" fmla="val 6997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1600">
                <a:latin typeface="Constantia" pitchFamily="18" charset="0"/>
              </a:rPr>
              <a:t>Come sapremo se gli studenti hanno raggiunto i risultati desiderati e soddisfatto gli standard?</a:t>
            </a:r>
          </a:p>
          <a:p>
            <a:endParaRPr lang="it-IT" altLang="it-IT" sz="1600">
              <a:latin typeface="Constantia" pitchFamily="18" charset="0"/>
            </a:endParaRPr>
          </a:p>
          <a:p>
            <a:r>
              <a:rPr lang="it-IT" altLang="it-IT" sz="1600">
                <a:latin typeface="Constantia" pitchFamily="18" charset="0"/>
              </a:rPr>
              <a:t>Cosa accetteremo come evidenze della comprensione e della padronanza elevata degli studenti?</a:t>
            </a:r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4932363" y="3573463"/>
            <a:ext cx="4211637" cy="2160587"/>
          </a:xfrm>
          <a:prstGeom prst="wedgeRoundRectCallout">
            <a:avLst>
              <a:gd name="adj1" fmla="val -42648"/>
              <a:gd name="adj2" fmla="val 57273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1600">
                <a:latin typeface="Constantia" pitchFamily="18" charset="0"/>
              </a:rPr>
              <a:t>Quali attività forniranno le conoscenze e abilità necessarie?</a:t>
            </a:r>
          </a:p>
          <a:p>
            <a:r>
              <a:rPr lang="it-IT" altLang="it-IT" sz="1600">
                <a:latin typeface="Constantia" pitchFamily="18" charset="0"/>
              </a:rPr>
              <a:t>Cosa sarà necessario, alla luce degli scopi, insegnare e quale il modo migliore di insegnarlo?</a:t>
            </a:r>
          </a:p>
          <a:p>
            <a:r>
              <a:rPr lang="it-IT" altLang="it-IT" sz="1600">
                <a:latin typeface="Constantia" pitchFamily="18" charset="0"/>
              </a:rPr>
              <a:t>Quali sono i materiali più adatti a realizzare gli scopi?</a:t>
            </a:r>
          </a:p>
          <a:p>
            <a:endParaRPr lang="it-IT" altLang="it-IT" sz="1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7839" grpId="0" animBg="1"/>
      <p:bldP spid="77840" grpId="0" animBg="1"/>
      <p:bldP spid="778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1196975"/>
            <a:ext cx="5761038" cy="5040313"/>
            <a:chOff x="975" y="391"/>
            <a:chExt cx="3901" cy="3447"/>
          </a:xfrm>
        </p:grpSpPr>
        <p:sp>
          <p:nvSpPr>
            <p:cNvPr id="18441" name="Oval 3"/>
            <p:cNvSpPr>
              <a:spLocks noChangeArrowheads="1"/>
            </p:cNvSpPr>
            <p:nvPr/>
          </p:nvSpPr>
          <p:spPr bwMode="auto">
            <a:xfrm>
              <a:off x="975" y="391"/>
              <a:ext cx="3901" cy="3447"/>
            </a:xfrm>
            <a:prstGeom prst="ellipse">
              <a:avLst/>
            </a:prstGeom>
            <a:solidFill>
              <a:srgbClr val="00FF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>
                <a:latin typeface="Constantia" pitchFamily="18" charset="0"/>
              </a:endParaRPr>
            </a:p>
          </p:txBody>
        </p:sp>
        <p:sp>
          <p:nvSpPr>
            <p:cNvPr id="18442" name="Oval 4"/>
            <p:cNvSpPr>
              <a:spLocks noChangeArrowheads="1"/>
            </p:cNvSpPr>
            <p:nvPr/>
          </p:nvSpPr>
          <p:spPr bwMode="auto">
            <a:xfrm>
              <a:off x="1565" y="1253"/>
              <a:ext cx="2676" cy="2540"/>
            </a:xfrm>
            <a:prstGeom prst="ellipse">
              <a:avLst/>
            </a:prstGeom>
            <a:solidFill>
              <a:srgbClr val="FF9900">
                <a:alpha val="63921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>
                <a:latin typeface="Constantia" pitchFamily="18" charset="0"/>
              </a:endParaRPr>
            </a:p>
          </p:txBody>
        </p:sp>
        <p:sp>
          <p:nvSpPr>
            <p:cNvPr id="18443" name="Oval 5"/>
            <p:cNvSpPr>
              <a:spLocks noChangeArrowheads="1"/>
            </p:cNvSpPr>
            <p:nvPr/>
          </p:nvSpPr>
          <p:spPr bwMode="auto">
            <a:xfrm>
              <a:off x="1974" y="2128"/>
              <a:ext cx="1926" cy="16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 altLang="it-IT">
                <a:latin typeface="Constantia" pitchFamily="18" charset="0"/>
              </a:endParaRPr>
            </a:p>
            <a:p>
              <a:r>
                <a:rPr lang="it-IT" altLang="it-IT">
                  <a:latin typeface="Constantia" pitchFamily="18" charset="0"/>
                </a:rPr>
                <a:t>COMPRENSIONE DUREVOLE/</a:t>
              </a:r>
            </a:p>
            <a:p>
              <a:r>
                <a:rPr lang="it-IT" altLang="it-IT">
                  <a:latin typeface="Constantia" pitchFamily="18" charset="0"/>
                </a:rPr>
                <a:t>PERMANENTE</a:t>
              </a:r>
            </a:p>
            <a:p>
              <a:endParaRPr lang="it-IT" altLang="it-IT">
                <a:latin typeface="Constantia" pitchFamily="18" charset="0"/>
              </a:endParaRPr>
            </a:p>
            <a:p>
              <a:endParaRPr lang="it-IT" altLang="it-IT">
                <a:latin typeface="Constantia" pitchFamily="18" charset="0"/>
              </a:endParaRPr>
            </a:p>
          </p:txBody>
        </p:sp>
      </p:grp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266950" y="2970213"/>
            <a:ext cx="230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Constantia" pitchFamily="18" charset="0"/>
              </a:rPr>
              <a:t>IMPORTANTE DA CONOSCERE E PER FARE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266950" y="16287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Constantia" pitchFamily="18" charset="0"/>
              </a:rPr>
              <a:t>NE MERITA LA FAMILIARITA’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88913"/>
            <a:ext cx="8305800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Stabilire priorità disciplinari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6227763" y="1196975"/>
            <a:ext cx="2305050" cy="1008063"/>
          </a:xfrm>
          <a:prstGeom prst="wedgeRectCallout">
            <a:avLst>
              <a:gd name="adj1" fmla="val -109093"/>
              <a:gd name="adj2" fmla="val 24171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altLang="it-IT">
                <a:latin typeface="Constantia" pitchFamily="18" charset="0"/>
              </a:rPr>
              <a:t>Aspetti del percorso che integrano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6011863" y="3213100"/>
            <a:ext cx="2881312" cy="1225550"/>
          </a:xfrm>
          <a:prstGeom prst="wedgeRectCallout">
            <a:avLst>
              <a:gd name="adj1" fmla="val -90440"/>
              <a:gd name="adj2" fmla="val 265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altLang="it-IT">
                <a:latin typeface="Constantia" pitchFamily="18" charset="0"/>
              </a:rPr>
              <a:t>Conoscenze a abilità senza le quali l’apprendimento non sarebbe completo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6011863" y="5157788"/>
            <a:ext cx="2663825" cy="1152525"/>
          </a:xfrm>
          <a:prstGeom prst="wedgeRectCallout">
            <a:avLst>
              <a:gd name="adj1" fmla="val -134505"/>
              <a:gd name="adj2" fmla="val -2631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altLang="it-IT">
                <a:latin typeface="Constantia" pitchFamily="18" charset="0"/>
              </a:rPr>
              <a:t>Grandi idee a fondamento della materia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6" grpId="0" animBg="1"/>
      <p:bldP spid="450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sem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9075"/>
            <a:ext cx="864235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22563" y="2090172"/>
            <a:ext cx="652005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Identificare i risultati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desiderati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ARGOMENTI DELL’INCONTRO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Che cos’è una competenza</a:t>
            </a:r>
          </a:p>
          <a:p>
            <a:pPr lvl="0"/>
            <a:r>
              <a:rPr lang="it-IT" dirty="0" smtClean="0"/>
              <a:t>Competenze disciplinari e trasversali</a:t>
            </a:r>
          </a:p>
          <a:p>
            <a:pPr lvl="0"/>
            <a:r>
              <a:rPr lang="it-IT" dirty="0" smtClean="0"/>
              <a:t>Il modello ministeriale per la certificazione delle competenze</a:t>
            </a:r>
          </a:p>
          <a:p>
            <a:pPr lvl="0"/>
            <a:r>
              <a:rPr lang="it-IT" dirty="0" smtClean="0"/>
              <a:t>Progettare per competenze: il modello della progettazione a ritroso di </a:t>
            </a:r>
            <a:r>
              <a:rPr lang="it-IT" dirty="0" err="1" smtClean="0"/>
              <a:t>Wiggins</a:t>
            </a:r>
            <a:r>
              <a:rPr lang="it-IT" dirty="0" smtClean="0"/>
              <a:t> e Mc </a:t>
            </a:r>
            <a:r>
              <a:rPr lang="it-IT" dirty="0" err="1" smtClean="0"/>
              <a:t>Tighe</a:t>
            </a:r>
            <a:endParaRPr lang="it-IT" dirty="0" smtClean="0"/>
          </a:p>
          <a:p>
            <a:pPr lvl="0"/>
            <a:r>
              <a:rPr lang="it-IT" dirty="0" smtClean="0"/>
              <a:t>Ambienti di apprendimento: una metodologia centrata sull’alunno</a:t>
            </a:r>
          </a:p>
          <a:p>
            <a:pPr lvl="0"/>
            <a:r>
              <a:rPr lang="it-IT" dirty="0" smtClean="0"/>
              <a:t>Esempi di strutture cooperative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73025" y="0"/>
          <a:ext cx="9070975" cy="695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655"/>
                <a:gridCol w="2009735"/>
                <a:gridCol w="1374641"/>
                <a:gridCol w="1872208"/>
                <a:gridCol w="2195736"/>
              </a:tblGrid>
              <a:tr h="577683">
                <a:tc gridSpan="5"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 LINGUISTICO</a:t>
                      </a:r>
                      <a:endParaRPr lang="it-IT" sz="2400" dirty="0"/>
                    </a:p>
                  </a:txBody>
                  <a:tcPr marL="91447" marR="91447" marT="45724" marB="45724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35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COMPETENZA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ASSE 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LINGUISTICO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COMPETENZA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OCSE – PISA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  <a:latin typeface="Bookman Old Style"/>
                          <a:ea typeface="Times New Roman"/>
                          <a:cs typeface="Arial"/>
                        </a:rPr>
                        <a:t>Literacy</a:t>
                      </a: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  <a:cs typeface="Arial"/>
                        </a:rPr>
                        <a:t>  letteraria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CONOSCENZE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ABILITA’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INDICATORI DI PRESTAZIONE PER LA VALUTAZIONE DEGLI ESITI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</a:tr>
              <a:tr h="3259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Leggere, comprendere ed interpretare testi scritti di vario tipo.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Individuare informazioni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 il significato generale di un testo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 un’interpretazione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 contenuto del testo e valutarlo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sulla forma del</a:t>
                      </a:r>
                      <a:r>
                        <a:rPr lang="it-I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 e valutarla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le informazioni principali 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la struttura dei testi proposti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elementi caratterizzanti i testi proposti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Leggere un testo in modo corretto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 il significato essenziale di un testo letto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Leggere in modalità silenziosa testi di varia natura e provenienza applicando tecniche di supporto alla comprensione :sottolineature, note a margine, appunti…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Riformulare in modo sintetico le informazioni selezionate da un testo e riorganizzarle in modo personale :</a:t>
                      </a:r>
                      <a:r>
                        <a:rPr lang="it-I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 di argomenti, riassunti schematici, mappe, tabelle.</a:t>
                      </a:r>
                    </a:p>
                    <a:p>
                      <a:endParaRPr lang="it-IT" sz="1200" dirty="0"/>
                    </a:p>
                  </a:txBody>
                  <a:tcPr marL="91447" marR="91447" marT="45724" marB="45724"/>
                </a:tc>
              </a:tr>
              <a:tr h="2384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Produrre testi di vario tipo in relazione ai differenti scopi comunicativi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Individuare informazioni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 il significato generale di un testo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 un’interpretazione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 contenuto del testo e valutarlo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sulla forma del</a:t>
                      </a:r>
                      <a:r>
                        <a:rPr lang="it-I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 e valutarla.</a:t>
                      </a:r>
                      <a:endParaRPr lang="it-IT" sz="1200" dirty="0" smtClean="0"/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regole e modelli per la produzione di testi differenti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i meccanismi per realizzare mappe e schemi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Produrre un testo di tipo narrativo, descrittivo, espositivo e regolativo semplice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Realizzare e produrre: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 ridotti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 ampliati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Annotazioni e appunti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Schemi e mappe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 e script 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Conoscere e applicare le procedure di ideazione, pianificazione, stesura e revisione del testo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Scrivere testi corretti dal punto di vista ortografico, morfosintattico, lessicale.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2294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425" y="1285860"/>
            <a:ext cx="65055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5785" y="1844824"/>
            <a:ext cx="7848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Pianificare esperienze di istruzione:</a:t>
            </a:r>
          </a:p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la didattica </a:t>
            </a:r>
          </a:p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laboratoriale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12850" y="260350"/>
            <a:ext cx="6781800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Caratteristiche della didattica laboratoriale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0063" y="1844675"/>
            <a:ext cx="8208962" cy="449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Laboratorio “spazio mentale attrezzato”, in cui si conosce attraverso l’azione e la riflessione.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Il fine del laboratorio non è tanto produrre contenuti, quanto far acquisire competenze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L’operatività assume un carattere sociale e cooperativo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L’apprendimento in laboratorio si orienta verso la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metacognizione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Le attività devono essere pensate e pianificate attentamente, dovranno assumere caratteristiche tali da rendere la pratica laboratoriale metafora dell’apprendimento.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Progettare un laboratorio significa gestire le fasi di: pianificazione, conduzione, valutazione.</a:t>
            </a: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La didattica laboratoriale ridisegna stili di lavoro, di insegnamento e di apprendimento.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179512" y="476672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424863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smtClean="0"/>
              <a:t>Studiano e realizzano un prodotto significativo sia nella  sua graduale costruzione sia nella sua configurazione finale.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mtClean="0"/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smtClean="0"/>
              <a:t>Solitamente il prodotto si caratterizza in una ricerca  su cartaceo, a carattere multimediale,  un dossier, un poster…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mtClean="0"/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smtClean="0"/>
              <a:t>Sviluppano le conoscenze costitutive del singolo modulo in ambito verticale e orizzontale (spazio tempo),  funzionale (causa-effetto), modale (organizzazione delle esperienze),  mass-mediale  (comunicazione-informazione iconica , digitale…),  relazionale (sociale/etico) </a:t>
            </a:r>
          </a:p>
          <a:p>
            <a:pPr eaLnBrk="1" hangingPunct="1">
              <a:lnSpc>
                <a:spcPct val="80000"/>
              </a:lnSpc>
            </a:pPr>
            <a:endParaRPr lang="it-IT" smtClean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813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accent1"/>
                </a:solidFill>
              </a:rPr>
              <a:t>Gli studenti nella didattica laboratoriale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85381" y="1645271"/>
            <a:ext cx="749436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L’apprendimento</a:t>
            </a:r>
          </a:p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mediato dai compagni</a:t>
            </a:r>
          </a:p>
        </p:txBody>
      </p:sp>
      <p:pic>
        <p:nvPicPr>
          <p:cNvPr id="109570" name="Picture 2" descr="http://www.psicologicamenteok.com/wp-content/uploads/2013/06/Apprendimento-Cooperativo-Quali-vantaggi-e-perch%C3%A9-utilizzarlo.-300x2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929066"/>
            <a:ext cx="2857500" cy="1933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6781800" cy="11525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Cambiare punto di vista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1857364"/>
            <a:ext cx="7229475" cy="4144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3600" dirty="0" smtClean="0"/>
              <a:t>I lavori di gruppo, se opportunamente progettati, si rivelano uno strumento utile e potente tutte le volte che l’insegnante vuole produrre un apprendimento attivo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23900" y="1268413"/>
            <a:ext cx="7696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it-IT" sz="2400"/>
              <a:t>Le metodologie didattiche che fanno ricorso alla mediazione dei compagni … possono essere applicate dagli insegnanti per rendere più agevole il processo di apprendimento, per adattare l’istruzione a livello di ogni singolo alunno e per favorire l’aumento del rendimento scolastico. L’istruzione mediata dai compagni può anche soddisfare l’esigenza di sviluppare all’interno della classe rapporti di amicizia tra i diversi gruppi di studenti e di promuovere l’integrazione fra minoranze e culture diverse e l’accettazione dei portatori di handicap.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it-IT" sz="140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it-IT" sz="2400"/>
              <a:t>(M. Comoglio, Università Pontificia Salesiana,1996)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696200" cy="42179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dirty="0" smtClean="0"/>
              <a:t>Certamente i metodi di apprendimento cooperativo non risolvono di per sé tutti i problemi dell’apprendimento, né vogliono sostituirsi, superandoli, agli altri metodi e modelli d’insegnamento utilizzati nella scuola. Fondamentalmente essi innestano una riflessione maggiore sugli aspetti sociali e </a:t>
            </a:r>
            <a:r>
              <a:rPr lang="it-IT" dirty="0" err="1" smtClean="0"/>
              <a:t>interazionali</a:t>
            </a:r>
            <a:r>
              <a:rPr lang="it-IT" dirty="0" smtClean="0"/>
              <a:t> dell’apprendimento, enfatizzando gli elementi dell’apprendimento sociale, di gruppo, creativo e  responsabile</a:t>
            </a:r>
            <a:r>
              <a:rPr lang="it-IT" b="1" dirty="0" smtClean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dirty="0" smtClean="0"/>
              <a:t>(G. Chiari, Università di Trento, 1998)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1357313" y="1000125"/>
            <a:ext cx="6929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i="1">
                <a:latin typeface="Constantia" pitchFamily="18" charset="0"/>
              </a:rPr>
              <a:t>Partiamo dalla definizione di competenza</a:t>
            </a:r>
          </a:p>
        </p:txBody>
      </p:sp>
      <p:pic>
        <p:nvPicPr>
          <p:cNvPr id="9219" name="Picture 2" descr="http://www.teamworld.it/wp-content/uploads/2013/06/partenza-camp-musica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643188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558088" cy="4073525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it-IT" sz="3200" dirty="0" smtClean="0"/>
              <a:t>Tuttavia si può affermare, con un buon margine di sicurezza, che questa modalità sia più efficace di altre, soprattutto per quanto riguarda i risultati scolastici, l’autostima, la motivazione e il recupero degli alunni più deboli.</a:t>
            </a:r>
          </a:p>
          <a:p>
            <a:pPr algn="ctr" eaLnBrk="1" hangingPunct="1">
              <a:buFontTx/>
              <a:buNone/>
            </a:pPr>
            <a:endParaRPr lang="it-IT" sz="2800" b="1" dirty="0" smtClean="0"/>
          </a:p>
          <a:p>
            <a:pPr algn="ctr" eaLnBrk="1" hangingPunct="1">
              <a:buFontTx/>
              <a:buNone/>
            </a:pPr>
            <a:r>
              <a:rPr lang="it-IT" sz="2800" dirty="0" smtClean="0"/>
              <a:t> </a:t>
            </a:r>
            <a:r>
              <a:rPr lang="it-IT" sz="2000" dirty="0" smtClean="0"/>
              <a:t>(M. </a:t>
            </a:r>
            <a:r>
              <a:rPr lang="it-IT" sz="2000" dirty="0" err="1" smtClean="0"/>
              <a:t>Comoglio</a:t>
            </a:r>
            <a:r>
              <a:rPr lang="it-IT" sz="2000" dirty="0" smtClean="0"/>
              <a:t>, Università Pontificia Salesiana,1996)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404813"/>
            <a:ext cx="6781800" cy="1152525"/>
          </a:xfrm>
        </p:spPr>
        <p:txBody>
          <a:bodyPr/>
          <a:lstStyle/>
          <a:p>
            <a:pPr algn="ctr" eaLnBrk="1" hangingPunct="1"/>
            <a:r>
              <a:rPr lang="it-IT" sz="2800" b="1" smtClean="0">
                <a:solidFill>
                  <a:schemeClr val="accent1"/>
                </a:solidFill>
              </a:rPr>
              <a:t>PERCHE’ FAVORIRE L’ISTRUZIONE  IN PICCOLI GRUPPI</a:t>
            </a:r>
            <a:r>
              <a:rPr lang="it-IT" sz="400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6423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/>
              <a:t>In questo tipo d’istruzione c’è spesso un’enfasi sulla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chemeClr val="accent1"/>
                </a:solidFill>
              </a:rPr>
              <a:t>diversità</a:t>
            </a:r>
            <a:r>
              <a:rPr lang="it-IT" sz="2400" b="1" dirty="0"/>
              <a:t> </a:t>
            </a:r>
            <a:r>
              <a:rPr lang="it-IT" sz="2400" dirty="0"/>
              <a:t>dell’istruzione piuttosto che sull</a:t>
            </a:r>
            <a:r>
              <a:rPr lang="it-IT" sz="2400" dirty="0">
                <a:solidFill>
                  <a:schemeClr val="accent1"/>
                </a:solidFill>
              </a:rPr>
              <a:t>’</a:t>
            </a:r>
            <a:r>
              <a:rPr lang="it-IT" sz="2400" b="1" dirty="0">
                <a:solidFill>
                  <a:schemeClr val="accent1"/>
                </a:solidFill>
              </a:rPr>
              <a:t>uniformità</a:t>
            </a:r>
            <a:r>
              <a:rPr lang="it-IT" sz="2400" dirty="0"/>
              <a:t> dell’istruzione. 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L’insegnante può dare una singola, breve spiegazione alla classe come un tutto  o dare un’istruzione diversa a ciascun gruppo. 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L’insegnante può  assegnare lo stesso compito ad ogni gruppo o variare il compito da gruppo a gruppo. 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Nell’istruzione a piccoli gruppi l’aiuto del compagno è spesso incoraggiato per promuovere l’apprendimento dello studente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68313" y="1192213"/>
            <a:ext cx="8207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/>
              <a:t>L’enfasi su un apprendimento mediato dai compagni significa che l’insegnante può avere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più tempo per assicurare assistenza agli studenti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dirty="0"/>
              <a:t>che trovano qualche difficoltà o per </a:t>
            </a:r>
            <a:r>
              <a:rPr lang="it-IT" sz="2400" b="1" dirty="0">
                <a:solidFill>
                  <a:schemeClr val="accent1"/>
                </a:solidFill>
              </a:rPr>
              <a:t>introdurre attività di arricchimento per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/>
              <a:t>coloro che hanno già acquisito buoni livelli del contenuto prescritto.</a:t>
            </a:r>
          </a:p>
          <a:p>
            <a:pPr algn="ctr">
              <a:spcBef>
                <a:spcPct val="50000"/>
              </a:spcBef>
            </a:pPr>
            <a:endParaRPr lang="it-IT" sz="2400" dirty="0"/>
          </a:p>
          <a:p>
            <a:pPr algn="ctr">
              <a:spcBef>
                <a:spcPct val="50000"/>
              </a:spcBef>
            </a:pPr>
            <a:r>
              <a:rPr lang="it-IT" sz="2400" dirty="0"/>
              <a:t>Usare i gruppi nella classe significa disporre di un margine di </a:t>
            </a:r>
            <a:r>
              <a:rPr lang="it-IT" sz="2400" b="1" dirty="0">
                <a:solidFill>
                  <a:schemeClr val="accent1"/>
                </a:solidFill>
              </a:rPr>
              <a:t>flessibilità</a:t>
            </a:r>
            <a:r>
              <a:rPr lang="it-IT" sz="2400" dirty="0"/>
              <a:t> maggiore per adattare gli obiettivi di apprendimento e ritmare l’istruzione in modo da incontrare i bisogni di </a:t>
            </a:r>
            <a:r>
              <a:rPr lang="it-IT" sz="2400" b="1" i="1" dirty="0">
                <a:solidFill>
                  <a:schemeClr val="accent1"/>
                </a:solidFill>
              </a:rPr>
              <a:t>apprendimento individuali</a:t>
            </a:r>
            <a:r>
              <a:rPr lang="it-IT" sz="2400" b="1" dirty="0"/>
              <a:t>.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23850" y="955675"/>
            <a:ext cx="80645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/>
              <a:t>Gli studenti in piccoli gruppi possono impegnarsi in attività come ripetere oralmente i contenuti, spiegare i materiali ad altri, scoprire soluzioni, dibattere e discutere contenuti e  problemi procedurali </a:t>
            </a:r>
          </a:p>
          <a:p>
            <a:pPr>
              <a:spcBef>
                <a:spcPct val="50000"/>
              </a:spcBef>
            </a:pPr>
            <a:endParaRPr lang="it-IT" sz="2800"/>
          </a:p>
        </p:txBody>
      </p:sp>
      <p:pic>
        <p:nvPicPr>
          <p:cNvPr id="67587" name="Picture 2" descr="http://www.corriereuniv.it/cms/wp-content/uploads/2009/01/studi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0" y="3149600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alamouse.corrieredelveneto.corriere.it/articoli/teacher-doris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1412875"/>
            <a:ext cx="4397376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1412875"/>
            <a:ext cx="4783137" cy="43195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sz="2800" dirty="0" smtClean="0"/>
              <a:t>Il ruolo dell’insegnante nell’apprendimento cooperativo cambia radicalmente. </a:t>
            </a:r>
            <a:br>
              <a:rPr lang="it-IT" sz="2800" dirty="0" smtClean="0"/>
            </a:br>
            <a:r>
              <a:rPr lang="it-IT" sz="2800" dirty="0" smtClean="0"/>
              <a:t>L’apprendimento deve derivare soprattutto da un lavoro comune cooperativo e sempre meno dalla relazione insegnanti – alunni.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iovalgo.com/wp-content/uploads/2011/02/stress-insegna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3141663"/>
            <a:ext cx="44132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Definisce gli obiettivi in termini di abilità scolastiche e sociali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Decide le dimensioni dei gruppi  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Decide la composizione del gruppo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Assegna i ruoli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Sistema l’aula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Organizza i materiali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accent1"/>
                </a:solidFill>
              </a:rPr>
              <a:t>L’INSEGNANTE PRENDE  LE DECISIONI PRELIMINARI: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819400" y="714356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Ciò che i bambini sanno fare insieme oggi, domani sapranno farlo da soli (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Vygotskji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 dirty="0">
                <a:solidFill>
                  <a:srgbClr val="800080"/>
                </a:solidFill>
                <a:latin typeface="Verdana" pitchFamily="34" charset="0"/>
              </a:rPr>
              <a:t>Da tradizionale</a:t>
            </a:r>
            <a:endParaRPr lang="it-IT" sz="3200" b="1" dirty="0">
              <a:solidFill>
                <a:srgbClr val="800080"/>
              </a:solidFill>
              <a:latin typeface="Verdan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62400" y="2362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>
                <a:solidFill>
                  <a:srgbClr val="800080"/>
                </a:solidFill>
                <a:latin typeface="Lucida Sans" pitchFamily="34" charset="0"/>
              </a:rPr>
              <a:t>A cooperativo</a:t>
            </a:r>
            <a:endParaRPr lang="it-IT" sz="2800" b="1">
              <a:solidFill>
                <a:srgbClr val="800080"/>
              </a:solidFill>
              <a:latin typeface="Lucida Sans" pitchFamily="34" charset="0"/>
            </a:endParaRPr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257176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Il </a:t>
            </a:r>
            <a:r>
              <a:rPr lang="it-IT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gruppo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1905000"/>
            <a:ext cx="2743200" cy="685800"/>
            <a:chOff x="480" y="1200"/>
            <a:chExt cx="1728" cy="1680"/>
          </a:xfrm>
        </p:grpSpPr>
        <p:sp>
          <p:nvSpPr>
            <p:cNvPr id="70665" name="Line 7"/>
            <p:cNvSpPr>
              <a:spLocks noChangeShapeType="1"/>
            </p:cNvSpPr>
            <p:nvPr/>
          </p:nvSpPr>
          <p:spPr bwMode="auto">
            <a:xfrm>
              <a:off x="480" y="1200"/>
              <a:ext cx="0" cy="168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0666" name="Line 8"/>
            <p:cNvSpPr>
              <a:spLocks noChangeShapeType="1"/>
            </p:cNvSpPr>
            <p:nvPr/>
          </p:nvSpPr>
          <p:spPr bwMode="auto">
            <a:xfrm>
              <a:off x="528" y="2880"/>
              <a:ext cx="1680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9750" y="2924175"/>
            <a:ext cx="7315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Condivisione di: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obiettivi 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compiti: chiari e gestibili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regole e metodi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</a:rPr>
              <a:t>ruoli precisi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valutazione del prodotto e del metodo</a:t>
            </a:r>
            <a:endParaRPr lang="it-IT" b="1" dirty="0">
              <a:solidFill>
                <a:srgbClr val="9900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339975" y="5084763"/>
            <a:ext cx="65532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I gruppi cooperativi possono essere: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Informali </a:t>
            </a:r>
            <a:r>
              <a:rPr lang="it-IT" b="1" dirty="0">
                <a:solidFill>
                  <a:schemeClr val="accent2"/>
                </a:solidFill>
                <a:latin typeface="Verdana" pitchFamily="34" charset="0"/>
              </a:rPr>
              <a:t>                         </a:t>
            </a:r>
            <a:r>
              <a:rPr lang="it-IT" b="1" dirty="0">
                <a:solidFill>
                  <a:srgbClr val="002060"/>
                </a:solidFill>
                <a:latin typeface="Verdana" pitchFamily="34" charset="0"/>
              </a:rPr>
              <a:t>- Omogenei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Formali</a:t>
            </a:r>
            <a:r>
              <a:rPr lang="it-IT" b="1" dirty="0">
                <a:solidFill>
                  <a:schemeClr val="accent2"/>
                </a:solidFill>
                <a:latin typeface="Verdana" pitchFamily="34" charset="0"/>
              </a:rPr>
              <a:t>                             </a:t>
            </a:r>
            <a:r>
              <a:rPr lang="it-IT" b="1" dirty="0">
                <a:solidFill>
                  <a:srgbClr val="002060"/>
                </a:solidFill>
                <a:latin typeface="Verdana" pitchFamily="34" charset="0"/>
              </a:rPr>
              <a:t>- Eterogenei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Di 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build="p" autoUpdateAnimBg="0"/>
      <p:bldP spid="30729" grpId="0" build="p" autoUpdateAnimBg="0"/>
      <p:bldP spid="307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 rot="-1691794">
            <a:off x="0" y="1371600"/>
            <a:ext cx="58674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708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ruoli specifici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562600" y="2667000"/>
            <a:ext cx="2590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1000"/>
              </a:lnSpc>
              <a:spcBef>
                <a:spcPct val="50000"/>
              </a:spcBef>
            </a:pPr>
            <a:r>
              <a:rPr lang="it-IT" b="1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Verbalizzatore</a:t>
            </a:r>
          </a:p>
          <a:p>
            <a:pPr eaLnBrk="0" hangingPunct="0">
              <a:lnSpc>
                <a:spcPts val="1000"/>
              </a:lnSpc>
              <a:spcBef>
                <a:spcPct val="50000"/>
              </a:spcBef>
              <a:buFontTx/>
              <a:buChar char="•"/>
            </a:pPr>
            <a:r>
              <a:rPr lang="it-IT" sz="1600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ricapitola il lavoro</a:t>
            </a:r>
          </a:p>
          <a:p>
            <a:pPr eaLnBrk="0" hangingPunct="0">
              <a:lnSpc>
                <a:spcPts val="1000"/>
              </a:lnSpc>
              <a:spcBef>
                <a:spcPct val="50000"/>
              </a:spcBef>
              <a:buFontTx/>
              <a:buChar char="•"/>
            </a:pPr>
            <a:r>
              <a:rPr lang="it-IT" sz="1600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elenca le difficoltà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95800" y="4724400"/>
            <a:ext cx="3124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it-IT" b="1">
                <a:solidFill>
                  <a:srgbClr val="CC00CC"/>
                </a:solidFill>
                <a:latin typeface="Verdana" pitchFamily="34" charset="0"/>
              </a:rPr>
              <a:t>Facilitatore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</a:rPr>
              <a:t>favorisce la partecipazione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aiuta chi è in difficoltà</a:t>
            </a:r>
            <a:r>
              <a:rPr lang="it-IT" sz="1600" b="1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it-IT" sz="1600">
              <a:solidFill>
                <a:srgbClr val="CC00CC"/>
              </a:solidFill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048000"/>
            <a:ext cx="2819400" cy="1692275"/>
            <a:chOff x="144" y="1920"/>
            <a:chExt cx="1776" cy="106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24" y="1920"/>
              <a:ext cx="1296" cy="1066"/>
              <a:chOff x="624" y="1920"/>
              <a:chExt cx="1296" cy="1066"/>
            </a:xfrm>
          </p:grpSpPr>
          <p:sp>
            <p:nvSpPr>
              <p:cNvPr id="36871" name="Text Box 7"/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12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it-IT" sz="2000" b="1">
                    <a:solidFill>
                      <a:srgbClr val="9900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Gestionali</a:t>
                </a:r>
                <a:endParaRPr lang="it-IT" sz="1600" b="1">
                  <a:solidFill>
                    <a:srgbClr val="99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71701" name="Line 8"/>
              <p:cNvSpPr>
                <a:spLocks noChangeShapeType="1"/>
              </p:cNvSpPr>
              <p:nvPr/>
            </p:nvSpPr>
            <p:spPr bwMode="auto">
              <a:xfrm flipV="1">
                <a:off x="624" y="1920"/>
                <a:ext cx="1152" cy="624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44" y="1968"/>
              <a:ext cx="480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sz="8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-</a:t>
              </a:r>
              <a:endParaRPr lang="it-IT" sz="8800" b="1">
                <a:solidFill>
                  <a:srgbClr val="990099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867400" y="0"/>
            <a:ext cx="3276600" cy="1433513"/>
            <a:chOff x="3696" y="0"/>
            <a:chExt cx="2064" cy="903"/>
          </a:xfrm>
        </p:grpSpPr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4464" y="672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Di stimolo</a:t>
              </a: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3696" y="0"/>
              <a:ext cx="72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sz="6600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+</a:t>
              </a:r>
              <a:endParaRPr lang="it-IT" sz="6600" b="1">
                <a:solidFill>
                  <a:srgbClr val="990099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895600" y="1981200"/>
            <a:ext cx="2057400" cy="1509713"/>
            <a:chOff x="1824" y="1248"/>
            <a:chExt cx="1296" cy="951"/>
          </a:xfrm>
        </p:grpSpPr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1824" y="1968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Funzionali</a:t>
              </a:r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 flipV="1">
              <a:off x="1824" y="1248"/>
              <a:ext cx="1152" cy="624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876800" y="838200"/>
            <a:ext cx="2362200" cy="1784350"/>
            <a:chOff x="3072" y="528"/>
            <a:chExt cx="1488" cy="1124"/>
          </a:xfrm>
        </p:grpSpPr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3168" y="1248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Di apprendimento</a:t>
              </a:r>
            </a:p>
          </p:txBody>
        </p:sp>
        <p:sp>
          <p:nvSpPr>
            <p:cNvPr id="71693" name="Line 18"/>
            <p:cNvSpPr>
              <a:spLocks noChangeShapeType="1"/>
            </p:cNvSpPr>
            <p:nvPr/>
          </p:nvSpPr>
          <p:spPr bwMode="auto">
            <a:xfrm flipV="1">
              <a:off x="3072" y="528"/>
              <a:ext cx="1152" cy="624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71689" name="Rectangle 19"/>
          <p:cNvSpPr>
            <a:spLocks noChangeArrowheads="1"/>
          </p:cNvSpPr>
          <p:nvPr/>
        </p:nvSpPr>
        <p:spPr bwMode="auto">
          <a:xfrm>
            <a:off x="762000" y="4876800"/>
            <a:ext cx="3124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eaLnBrk="0" hangingPunct="0"/>
            <a:r>
              <a:rPr lang="it-IT" b="1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Controllore</a:t>
            </a: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controlla il tono di voce</a:t>
            </a:r>
            <a:endParaRPr lang="it-IT" sz="1600">
              <a:solidFill>
                <a:srgbClr val="800080"/>
              </a:solidFill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attribuisce la parola</a:t>
            </a:r>
            <a:endParaRPr lang="it-IT" sz="1600">
              <a:solidFill>
                <a:srgbClr val="800080"/>
              </a:solidFill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fa attenzione ai tempi</a:t>
            </a:r>
          </a:p>
        </p:txBody>
      </p:sp>
      <p:sp>
        <p:nvSpPr>
          <p:cNvPr id="71690" name="Rectangle 20"/>
          <p:cNvSpPr>
            <a:spLocks noChangeArrowheads="1"/>
          </p:cNvSpPr>
          <p:nvPr/>
        </p:nvSpPr>
        <p:spPr bwMode="auto">
          <a:xfrm>
            <a:off x="3352800" y="3581400"/>
            <a:ext cx="3124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it-IT" b="1">
                <a:solidFill>
                  <a:srgbClr val="CC00CC"/>
                </a:solidFill>
                <a:latin typeface="Verdana" pitchFamily="34" charset="0"/>
              </a:rPr>
              <a:t>guida </a:t>
            </a:r>
          </a:p>
          <a:p>
            <a:pPr eaLnBrk="0" hangingPunct="0"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ricorda le istruzioni</a:t>
            </a:r>
          </a:p>
          <a:p>
            <a:pPr eaLnBrk="0" hangingPunct="0"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fornisce suggerimenti</a:t>
            </a:r>
          </a:p>
          <a:p>
            <a:pPr eaLnBrk="0" hangingPunct="0"/>
            <a:endParaRPr lang="it-IT" sz="1600" b="1">
              <a:solidFill>
                <a:srgbClr val="CC00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691" name="WordArt 21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1685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Il gruppo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20857896">
            <a:off x="1047178" y="1650836"/>
            <a:ext cx="62776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Alcuni esempi</a:t>
            </a:r>
          </a:p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 strutture</a:t>
            </a:r>
          </a:p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cooperative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4994" name="Picture 2" descr="http://www.sanraffaele.it/uploads/articles/images/article_cooperativelearning_201210291206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14818"/>
            <a:ext cx="41910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80645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/>
              <a:t>Quale struttura possiamo applicare se vogliamo ripassare un argomento di studio stimolando contemporaneamente la capacità di prendere la parola in una discussione di gruppo, di ascoltare e di  rispettare le opinioni degli altri membri del gruppo?</a:t>
            </a:r>
          </a:p>
        </p:txBody>
      </p:sp>
      <p:pic>
        <p:nvPicPr>
          <p:cNvPr id="73731" name="Picture 2" descr="http://www.balcanicaucaso.org/var/obc/storage/images/articoli-da-pubblicare/georgia-cercasi-insegnanti-di-lingua-italiana/517762-1-ita-IT/Georgia-cercasi-insegnanti-di-lingua-italiana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052888"/>
            <a:ext cx="32400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2"/>
          <p:cNvSpPr txBox="1">
            <a:spLocks noChangeArrowheads="1"/>
          </p:cNvSpPr>
          <p:nvPr/>
        </p:nvSpPr>
        <p:spPr bwMode="auto">
          <a:xfrm>
            <a:off x="857250" y="1785938"/>
            <a:ext cx="778668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onstantia" pitchFamily="18" charset="0"/>
              </a:rPr>
              <a:t>La competenza è un saper fare personalizzato basato su </a:t>
            </a:r>
          </a:p>
          <a:p>
            <a:pPr algn="ctr"/>
            <a:r>
              <a:rPr lang="it-IT" sz="3200">
                <a:latin typeface="Constantia" pitchFamily="18" charset="0"/>
              </a:rPr>
              <a:t>conoscenze e abilità,</a:t>
            </a:r>
          </a:p>
          <a:p>
            <a:pPr algn="ctr"/>
            <a:r>
              <a:rPr lang="it-IT" sz="3200">
                <a:latin typeface="Constantia" pitchFamily="18" charset="0"/>
              </a:rPr>
              <a:t>applicata a compiti unitari in situazione</a:t>
            </a:r>
          </a:p>
          <a:p>
            <a:endParaRPr lang="it-IT">
              <a:latin typeface="Constantia" pitchFamily="18" charset="0"/>
            </a:endParaRPr>
          </a:p>
          <a:p>
            <a:endParaRPr lang="it-IT">
              <a:latin typeface="Constantia" pitchFamily="18" charset="0"/>
            </a:endParaRPr>
          </a:p>
          <a:p>
            <a:pPr algn="r"/>
            <a:r>
              <a:rPr lang="it-IT">
                <a:latin typeface="Constantia" pitchFamily="18" charset="0"/>
              </a:rPr>
              <a:t>(E.Puricelli,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MAPPA NEL MEZZO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Gli studenti organizzati in gruppi di 4 si dispongono attorno a un tavolo sul quale si trova un foglio formato A3 suddiviso secondo  il modello</a:t>
            </a:r>
            <a:r>
              <a:rPr lang="it-IT" sz="2000" b="1"/>
              <a:t> </a:t>
            </a:r>
            <a:r>
              <a:rPr lang="it-IT" sz="2000"/>
              <a:t>presentato.</a:t>
            </a:r>
            <a:endParaRPr lang="it-IT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276475"/>
            <a:ext cx="36718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/>
              <a:t> Ogni componente del gruppo scrive, in un quadrante, la propria opinione in merito a un tema proposto</a:t>
            </a:r>
          </a:p>
          <a:p>
            <a:pPr>
              <a:buFontTx/>
              <a:buChar char="•"/>
            </a:pPr>
            <a:r>
              <a:rPr lang="it-IT" sz="2000"/>
              <a:t>I componenti del gruppo condividono quanto scritto e ne fanno una sintesi, “un precipitato”, che riportano nell’ovale centrale.</a:t>
            </a:r>
          </a:p>
          <a:p>
            <a:pPr>
              <a:buFontTx/>
              <a:buChar char="•"/>
            </a:pPr>
            <a:r>
              <a:rPr lang="it-IT" sz="2000"/>
              <a:t>Il precipitato può lasciare spazio alla creatività: uno slogan, un disegno, uno schema, una mappa...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FINESTRE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Gli studenti organizzati in gruppi di 4 si dispongono attorno a un tavolo sul quale si trova un foglio formato A3 suddiviso secondo  il modello presentato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2060575"/>
            <a:ext cx="2663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03238" y="4076700"/>
            <a:ext cx="81359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/>
              <a:t>    Ogni componente del gruppo, a rotazione, esprime la propria opinione in merito a un tema proposto</a:t>
            </a:r>
          </a:p>
          <a:p>
            <a:pPr>
              <a:buFontTx/>
              <a:buChar char="•"/>
            </a:pPr>
            <a:r>
              <a:rPr lang="it-IT" sz="2000"/>
              <a:t>Le opinioni dei singoli andranno riportate negli spazi numerati a seconda del livello di condivisione del gruppo (</a:t>
            </a:r>
            <a:r>
              <a:rPr lang="it-IT" sz="2000" i="1"/>
              <a:t>Se solo due persone concordano con l’opinione espressa, questa verrà riportata nello spazio contrassegnato con il numero 2;...)</a:t>
            </a:r>
            <a:endParaRPr lang="it-IT" sz="2000"/>
          </a:p>
          <a:p>
            <a:pPr>
              <a:buFontTx/>
              <a:buChar char="•"/>
            </a:pPr>
            <a:r>
              <a:rPr lang="it-IT" sz="2000"/>
              <a:t>Lo spazio centrale dovrà contenere una sintesi delle diverse opinioni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-387350"/>
            <a:ext cx="6781800" cy="1600200"/>
          </a:xfrm>
        </p:spPr>
        <p:txBody>
          <a:bodyPr/>
          <a:lstStyle/>
          <a:p>
            <a:pPr algn="ctr" eaLnBrk="1" hangingPunct="1"/>
            <a:r>
              <a:rPr lang="it-IT" dirty="0" smtClean="0">
                <a:solidFill>
                  <a:schemeClr val="accent1"/>
                </a:solidFill>
              </a:rPr>
              <a:t/>
            </a:r>
            <a:br>
              <a:rPr lang="it-IT" dirty="0" smtClean="0">
                <a:solidFill>
                  <a:schemeClr val="accent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THINK PAIR SQUARE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04813" y="1268413"/>
            <a:ext cx="83534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400"/>
              <a:t>Ogni persona pensa a livello individuale la risposta alla  domanda posta</a:t>
            </a:r>
          </a:p>
          <a:p>
            <a:endParaRPr lang="it-IT" sz="2400"/>
          </a:p>
          <a:p>
            <a:pPr>
              <a:buFontTx/>
              <a:buChar char="•"/>
            </a:pPr>
            <a:r>
              <a:rPr lang="it-IT" sz="2400"/>
              <a:t>In coppia si confrontano le risposte individuali e si discute. Si può giungere ad una risposta condivisa da entrambi i membri che tenga conto dei contributi di entrambi.</a:t>
            </a:r>
          </a:p>
          <a:p>
            <a:endParaRPr lang="it-IT" sz="2400"/>
          </a:p>
          <a:p>
            <a:pPr>
              <a:buFontTx/>
              <a:buChar char="•"/>
            </a:pPr>
            <a:r>
              <a:rPr lang="it-IT" sz="2400"/>
              <a:t>Ogni coppia si confronta con un’altra coppia vicina e il gruppo cerca di arrivare a una risposta condivisa e argomentata.</a:t>
            </a:r>
          </a:p>
          <a:p>
            <a:endParaRPr lang="it-IT" sz="2400"/>
          </a:p>
          <a:p>
            <a:pPr>
              <a:buFontTx/>
              <a:buChar char="•"/>
            </a:pPr>
            <a:r>
              <a:rPr lang="it-IT" sz="2400"/>
              <a:t> Un membro del gruppo , chiamato a caso (responsabilità individuale), condivide con tutta l’assemblea la risposta elaborata.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52538" y="392113"/>
            <a:ext cx="6781800" cy="1236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Teste numerate insieme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83518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I membri del gruppo si assegnano un numero, per esempio da 1 a 4, senza che l’insegnante senta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L’insegnante individua il gruppo che deve rispondere e chiama a esporre un numero a caso: 1, 2....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L’insegnante valuta l’esposizione dell’alunno e attribuisce il voto a tutti i membri del gruppo.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565150" y="4929188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chemeClr val="accent1"/>
                </a:solidFill>
              </a:rPr>
              <a:t>Interdipendenza di valutazione</a:t>
            </a:r>
          </a:p>
        </p:txBody>
      </p:sp>
      <p:pic>
        <p:nvPicPr>
          <p:cNvPr id="77829" name="Picture 2" descr="http://us.123rf.com/400wm/400/400/mipan/mipan1002/mipan100200289/6516497-dadi-ros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0349">
            <a:off x="6156325" y="4449763"/>
            <a:ext cx="24987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03238" y="1557338"/>
            <a:ext cx="8135937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it-IT" sz="2400"/>
              <a:t>Compito: ripasso e approfondimento di un argomento disciplinare</a:t>
            </a:r>
          </a:p>
          <a:p>
            <a:pPr algn="ctr"/>
            <a:endParaRPr lang="it-IT" sz="2400"/>
          </a:p>
          <a:p>
            <a:pPr algn="ctr"/>
            <a:r>
              <a:rPr lang="it-IT">
                <a:solidFill>
                  <a:schemeClr val="accent1"/>
                </a:solidFill>
              </a:rPr>
              <a:t> </a:t>
            </a:r>
            <a:r>
              <a:rPr lang="it-IT" sz="2000">
                <a:solidFill>
                  <a:schemeClr val="accent1"/>
                </a:solidFill>
              </a:rPr>
              <a:t>Passi della struttura:</a:t>
            </a:r>
          </a:p>
          <a:p>
            <a:pPr algn="ctr"/>
            <a:endParaRPr lang="it-IT" sz="20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it-IT" sz="2000"/>
              <a:t>Formazione di  gruppi di 4 persone </a:t>
            </a:r>
          </a:p>
          <a:p>
            <a:pPr>
              <a:buFontTx/>
              <a:buChar char="•"/>
            </a:pPr>
            <a:r>
              <a:rPr lang="it-IT" sz="2000"/>
              <a:t>Assegnazione dei ruoli</a:t>
            </a:r>
          </a:p>
          <a:p>
            <a:pPr lvl="1">
              <a:buFontTx/>
              <a:buChar char="•"/>
            </a:pPr>
            <a:r>
              <a:rPr lang="it-IT" sz="2000" b="1"/>
              <a:t> D</a:t>
            </a:r>
            <a:r>
              <a:rPr lang="it-IT" sz="2000"/>
              <a:t> = pone una domande</a:t>
            </a:r>
          </a:p>
          <a:p>
            <a:pPr lvl="1">
              <a:buFontTx/>
              <a:buChar char="•"/>
            </a:pPr>
            <a:r>
              <a:rPr lang="it-IT" sz="2000"/>
              <a:t> </a:t>
            </a:r>
            <a:r>
              <a:rPr lang="it-IT" sz="2000" b="1"/>
              <a:t>R</a:t>
            </a:r>
            <a:r>
              <a:rPr lang="it-IT" sz="2000"/>
              <a:t> = risponde alla domanda </a:t>
            </a:r>
          </a:p>
          <a:p>
            <a:pPr lvl="1">
              <a:buFontTx/>
              <a:buChar char="•"/>
            </a:pPr>
            <a:r>
              <a:rPr lang="it-IT" sz="2000" b="1"/>
              <a:t>A</a:t>
            </a:r>
            <a:r>
              <a:rPr lang="it-IT" sz="2000"/>
              <a:t> = aggiunge alla risposta di </a:t>
            </a:r>
            <a:r>
              <a:rPr lang="it-IT" sz="2000" b="1"/>
              <a:t>R</a:t>
            </a:r>
            <a:endParaRPr lang="it-IT" sz="2000"/>
          </a:p>
          <a:p>
            <a:pPr lvl="1">
              <a:buFontTx/>
              <a:buChar char="•"/>
            </a:pPr>
            <a:r>
              <a:rPr lang="it-IT" sz="2000" b="1"/>
              <a:t> P </a:t>
            </a:r>
            <a:r>
              <a:rPr lang="it-IT" sz="2000"/>
              <a:t>= raccoglie la domanda e le risposte in una parafrasi</a:t>
            </a:r>
          </a:p>
          <a:p>
            <a:pPr>
              <a:buFontTx/>
              <a:buChar char="•"/>
            </a:pPr>
            <a:r>
              <a:rPr lang="it-IT" sz="2000"/>
              <a:t>Rotazione dei ruoli</a:t>
            </a:r>
          </a:p>
          <a:p>
            <a:pPr>
              <a:buFontTx/>
              <a:buChar char="•"/>
            </a:pPr>
            <a:r>
              <a:rPr lang="it-IT" sz="2000"/>
              <a:t>Prodotto atteso: sintesi scritte delle riflessioni del gruppo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411163"/>
            <a:ext cx="6781800" cy="1001712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Un’altra ipotesi: DRAP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omagnamamma.it/wp-content/uploads/2012/12/scuolapie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85" y="1843073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59832" y="120746"/>
            <a:ext cx="575987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it-IT" altLang="it-IT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PRENDERE NOTE A COPPIE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L’insegnante divide in porzioni parziale la spiegazione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Individualmente ciascuno prende appunti sul proprio quaderno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Alla fine di ciascuna porzione di spiegazione a coppie gli alunni confrontano gli appunti presi e redigono una nuova stesura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L’insegnante riprende la spiegazione fornendo la seconda porzione di contenuto e alla fine di questa parte viene ripetuto il confronto e la coppia e la redazione di una nuova stesura.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L’attività si chiude con il completamento di tutti le parti di spiegazione.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L’insegnante ritira ed esamina le stesure redatte dalle coppie.</a:t>
            </a:r>
          </a:p>
        </p:txBody>
      </p:sp>
    </p:spTree>
    <p:extLst>
      <p:ext uri="{BB962C8B-B14F-4D97-AF65-F5344CB8AC3E}">
        <p14:creationId xmlns:p14="http://schemas.microsoft.com/office/powerpoint/2010/main" xmlns="" val="75928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59832" y="116632"/>
            <a:ext cx="6050523" cy="67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it-IT" altLang="it-IT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L’insegnante struttura la spiegazione in modo da fare interruzioni ogni 5’.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Durante la spiegazione l’insegnante invita i partecipanti a prendere appunti e ad ogni interruzione rivolge una domanda relativa al contenuto spiegato.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Ciascuno risponde individualmente alla domanda in 3’. (Responsabilità individuale)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L’insegnante forma delle coppie in modo casuale e all’interno di ciascuna coppia si cerca la formulazione migliore da dare alla risposta, scrivendo una risposta originale e non scegliendola tra quelle individuali. (Interdipendenza positiva)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Al termine della spiegazione l’insegnante ascolta due coppie scelte a caso su ciascuna domanda e dà un feedback alle risposte di coppia.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L’insegnante raccoglie le risposte di tutte le coppie per una valutazione finale.</a:t>
            </a:r>
          </a:p>
          <a:p>
            <a:pPr>
              <a:buFontTx/>
              <a:buAutoNum type="arabicPeriod"/>
              <a:defRPr/>
            </a:pPr>
            <a:endParaRPr lang="it-IT" altLang="it-IT" dirty="0" smtClean="0"/>
          </a:p>
          <a:p>
            <a:pPr algn="ctr">
              <a:lnSpc>
                <a:spcPct val="120000"/>
              </a:lnSpc>
              <a:defRPr/>
            </a:pPr>
            <a:endParaRPr lang="it-IT" altLang="it-IT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3407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INTERMITTENZA </a:t>
            </a:r>
          </a:p>
          <a:p>
            <a:endParaRPr lang="it-IT" dirty="0"/>
          </a:p>
        </p:txBody>
      </p:sp>
      <p:pic>
        <p:nvPicPr>
          <p:cNvPr id="7170" name="Picture 2" descr="http://www.varbak.com/immagine/foto-lampadina-maniche-corte-nb17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35" y="2780928"/>
            <a:ext cx="27894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07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Il </a:t>
            </a:r>
            <a:r>
              <a:rPr lang="it-IT" dirty="0" err="1" smtClean="0">
                <a:solidFill>
                  <a:schemeClr val="accent1"/>
                </a:solidFill>
              </a:rPr>
              <a:t>Jigsaw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820150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dirty="0" smtClean="0"/>
              <a:t>Il </a:t>
            </a:r>
            <a:r>
              <a:rPr lang="it-IT" dirty="0" err="1" smtClean="0"/>
              <a:t>Jigsaw</a:t>
            </a:r>
            <a:r>
              <a:rPr lang="it-IT" dirty="0" smtClean="0"/>
              <a:t> è una struttura molto utilizzata nel Cooperative </a:t>
            </a:r>
            <a:r>
              <a:rPr lang="it-IT" dirty="0" err="1" smtClean="0"/>
              <a:t>Learning</a:t>
            </a:r>
            <a:r>
              <a:rPr lang="it-IT" dirty="0" smtClean="0"/>
              <a:t> quando un argomento da apprendere può essere suddiviso in parti in modo che ognuna non esiga la conoscenza delle altre per essere appresa.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dirty="0" smtClean="0"/>
              <a:t>La Procedura di applicazione della struttura consiste in tre fasi: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Nella prima fase si formano gruppi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gruppi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casa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) nei quali i singoli membri assumono la responsabilità di approfondire la conoscenza di una parte dell’argomento da apprendere. 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Nella seconda fase si riuniscono e lavorano insieme i membri che devono approfondire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gruppi esperti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la stessa parte. 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Nella terza fase, questi ultimi, che sono divenuti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“esperti”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nella loro parte, ritornano al gruppo iniziale e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“insegnano”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ciò che hanno appreso agli altri membri.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285037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Esempi di possibili argomenti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543800" cy="3886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 smtClean="0"/>
              <a:t>Un autore o un personaggio storico: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Biografia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Opere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Il contesto </a:t>
            </a:r>
          </a:p>
          <a:p>
            <a:pPr marL="273685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600" b="1" dirty="0" smtClean="0"/>
              <a:t>La biodiversità: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Le teorie sull’origine della vita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Fossili e concetto di tempo geologico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L’evoluzione dei viventi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L’evoluzione dell’uomo</a:t>
            </a:r>
          </a:p>
        </p:txBody>
      </p:sp>
      <p:pic>
        <p:nvPicPr>
          <p:cNvPr id="80900" name="Picture 6" descr="http://upload.wikimedia.org/wikipedia/commons/thumb/0/02/Francesco_Hayez_040.jpg/250px-Francesco_Hayez_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0297">
            <a:off x="7386050" y="2374638"/>
            <a:ext cx="1558173" cy="206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57290" y="2143116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Mappe e frame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7586" name="Picture 2" descr="http://www.htcblog.com/wp-content/uploads/2010/10/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3714776" cy="28479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5813" y="1785938"/>
            <a:ext cx="7858125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 </a:t>
            </a:r>
            <a:r>
              <a:rPr lang="it-IT" i="1" dirty="0">
                <a:latin typeface="+mn-lt"/>
                <a:cs typeface="+mn-cs"/>
              </a:rPr>
              <a:t>“</a:t>
            </a:r>
            <a:r>
              <a:rPr lang="it-IT" sz="2400" i="1" dirty="0">
                <a:latin typeface="+mn-lt"/>
                <a:cs typeface="+mn-cs"/>
              </a:rPr>
              <a:t>La competenza è essenzialmente ciò che una persona dimostra di saper fare (anche intellettualmente) in modo efficace, in relazione ad un determinato obbiettivo, compito o attività in un determinato ambito disciplinare o professionale. Il risultato dimostrabile ed osservabile di questo comportamento competente è la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prestazione </a:t>
            </a:r>
            <a:r>
              <a:rPr lang="it-IT" sz="2400" i="1" dirty="0">
                <a:latin typeface="+mn-lt"/>
                <a:cs typeface="+mn-cs"/>
              </a:rPr>
              <a:t>o la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performance</a:t>
            </a:r>
            <a:r>
              <a:rPr lang="it-IT" sz="2400" i="1" dirty="0">
                <a:latin typeface="+mn-lt"/>
                <a:cs typeface="+mn-cs"/>
              </a:rPr>
              <a:t>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 (La nuova maturità – Rosario Drago –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Centro studi </a:t>
            </a:r>
            <a:r>
              <a:rPr lang="it-IT" dirty="0" err="1">
                <a:latin typeface="+mn-lt"/>
                <a:cs typeface="+mn-cs"/>
              </a:rPr>
              <a:t>Erickson</a:t>
            </a:r>
            <a:r>
              <a:rPr lang="it-IT" dirty="0">
                <a:latin typeface="+mn-lt"/>
                <a:cs typeface="+mn-cs"/>
              </a:rPr>
              <a:t> – Aggiornamento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125538"/>
            <a:ext cx="7402513" cy="4524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800" dirty="0" smtClean="0"/>
              <a:t>Ogni individuo organizza le proprie conoscenze ed i propri vissuti in un insieme di costrutti mentali fortemente interconnessi, costituiti da reti concettuali, procedurali e semantiche che strutturano le informazioni possedute sugli eventi e sugli oggetti, le teorie implicite ed ingenue accanto ai saperi maggiormente strutturati, i ricordi, le immagini e le emozioni ad essi correlate.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765175"/>
            <a:ext cx="6781800" cy="1079500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Mappe Concettuali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229600" cy="3455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3200" smtClean="0"/>
              <a:t>Le mappe concettuali nascono principalmente per rappresentare il quadro concettuale dei ragazzi prima e dopo una sequenza di lavoro scolastico e per osservarne le modifiche strutturali.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77050" y="594995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J.D. Novak,</a:t>
            </a:r>
            <a:r>
              <a:rPr lang="it-IT" i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200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La base di partenza per la costruzione e l’attribuzione di valori quantitativi alle mappe è la </a:t>
            </a:r>
            <a:r>
              <a:rPr lang="it-IT" sz="2400" u="sng"/>
              <a:t>teoria cognitiva dell’apprendimento di Ausubel </a:t>
            </a:r>
            <a:r>
              <a:rPr lang="it-IT" sz="2400"/>
              <a:t>ed in particolare tre idee del suo modello: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3850" y="2276475"/>
            <a:ext cx="8424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/>
              <a:t>Organizzazione gerarchica: </a:t>
            </a:r>
            <a:r>
              <a:rPr lang="it-IT" sz="2000"/>
              <a:t>secondo la quale concetti e proposizioni più semplici sono inclusi in concetti e proposizioni più generali e perciò sovraordinati.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4213" y="3573463"/>
            <a:ext cx="7920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/>
              <a:t>Differenziazione progressiva: </a:t>
            </a:r>
            <a:r>
              <a:rPr lang="it-IT" sz="2000"/>
              <a:t>secondo cui vengono via via riconosciute la maggiore specificità o la maggiore inclusività delle regolarità degli oggetti o degli eventi e vengono inoltre individuati i legami proposizionali con altri concetti.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55650" y="5084763"/>
            <a:ext cx="8066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/>
              <a:t>Conciliazione integrativa:</a:t>
            </a:r>
            <a:r>
              <a:rPr lang="it-IT" sz="2000" u="sng"/>
              <a:t> </a:t>
            </a:r>
            <a:r>
              <a:rPr lang="it-IT" sz="2000"/>
              <a:t>quando si riconosce che due o più concetti sono “relazionabili” attraverso la formulazione di nuovi significati proposizionali, o anche quando significati precedentemente in conflitto vengono risolti in una nuova espressione.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28728" y="1357298"/>
            <a:ext cx="6800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Una mappa:</a:t>
            </a:r>
          </a:p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Tante attività!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9394" name="Picture 2" descr="http://www.didatticachimica.it/wp-content/uploads/2013/12/mappa-concettuale-300x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71942"/>
            <a:ext cx="3357915" cy="24288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9848"/>
          </a:xfrm>
        </p:spPr>
        <p:txBody>
          <a:bodyPr/>
          <a:lstStyle/>
          <a:p>
            <a:pPr algn="ctr"/>
            <a:r>
              <a:rPr lang="it-IT" dirty="0" smtClean="0"/>
              <a:t>Dal testo alla mappa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50017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Due circonferenze, nel piano, possono assumere diverse posizioni reciproche:esterne, interne, concentriche, tangenti, secanti …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00166" y="2786058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INDIVIDUAZIONE DELLE PAROLE CHIAVE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9290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Due </a:t>
            </a:r>
            <a:r>
              <a:rPr lang="it-IT" sz="2400" u="sng" dirty="0" smtClean="0"/>
              <a:t>CIRCONFERENZE</a:t>
            </a:r>
            <a:r>
              <a:rPr lang="it-IT" sz="2400" dirty="0" smtClean="0"/>
              <a:t>, nel piano, possono assumere diverse posizioni reciproche:</a:t>
            </a:r>
            <a:r>
              <a:rPr lang="it-IT" sz="2400" u="sng" dirty="0" smtClean="0"/>
              <a:t>ESTERNE,  INTERNE</a:t>
            </a:r>
            <a:r>
              <a:rPr lang="it-IT" sz="2400" dirty="0" smtClean="0"/>
              <a:t>, </a:t>
            </a:r>
            <a:r>
              <a:rPr lang="it-IT" sz="2400" u="sng" dirty="0" smtClean="0"/>
              <a:t>CONCENTRICHE</a:t>
            </a:r>
            <a:r>
              <a:rPr lang="it-IT" sz="2400" dirty="0" smtClean="0"/>
              <a:t>, </a:t>
            </a:r>
            <a:r>
              <a:rPr lang="it-IT" sz="2400" u="sng" dirty="0" smtClean="0"/>
              <a:t>TANGENTI</a:t>
            </a:r>
            <a:r>
              <a:rPr lang="it-IT" sz="2400" dirty="0" smtClean="0"/>
              <a:t>, </a:t>
            </a:r>
            <a:r>
              <a:rPr lang="it-IT" sz="2400" u="sng" dirty="0" smtClean="0"/>
              <a:t>SECANTI </a:t>
            </a:r>
            <a:r>
              <a:rPr lang="it-IT" sz="2400" dirty="0" smtClean="0"/>
              <a:t>…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14480" y="550070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LA MAPPA PRIMITIVA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4768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85786" y="528638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AGGIUNGIAMO INFORMAZIONI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SIZIONE CIRCONFERENZ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514"/>
            <a:ext cx="9144000" cy="64949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rot="20477840">
            <a:off x="1282477" y="2967335"/>
            <a:ext cx="5586786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COSTRUIAMO </a:t>
            </a:r>
          </a:p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 TESTO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266961" cy="22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3000364" y="1071546"/>
            <a:ext cx="57864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 piano due circonferenze possono assumere diverse posizioni reciproche: esterne, tangenti … </a:t>
            </a:r>
          </a:p>
          <a:p>
            <a:endParaRPr lang="it-IT" sz="2000" dirty="0" smtClean="0"/>
          </a:p>
          <a:p>
            <a:r>
              <a:rPr lang="it-IT" sz="2000" dirty="0" smtClean="0"/>
              <a:t>… utilizzando il software </a:t>
            </a:r>
            <a:r>
              <a:rPr lang="it-IT" sz="2000" dirty="0" err="1" smtClean="0"/>
              <a:t>geogebra</a:t>
            </a:r>
            <a:r>
              <a:rPr lang="it-IT" sz="2000" dirty="0" smtClean="0"/>
              <a:t> possiamo costruire circonferenze usando diversi strumenti …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2910" y="3857628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 software </a:t>
            </a:r>
            <a:r>
              <a:rPr lang="it-IT" sz="2000" dirty="0" err="1" smtClean="0"/>
              <a:t>geogebra</a:t>
            </a:r>
            <a:r>
              <a:rPr lang="it-IT" sz="2000" dirty="0" smtClean="0"/>
              <a:t> per visualizzare la posizione di due circonferenze posso utilizzare lo strumento  </a:t>
            </a:r>
            <a:r>
              <a:rPr lang="it-IT" sz="2000" dirty="0" err="1" smtClean="0"/>
              <a:t>slider</a:t>
            </a:r>
            <a:r>
              <a:rPr lang="it-IT" sz="2000" dirty="0" smtClean="0"/>
              <a:t> che mi permette di porre delle condizioni.</a:t>
            </a:r>
          </a:p>
          <a:p>
            <a:endParaRPr lang="it-IT" sz="2000" dirty="0" smtClean="0"/>
          </a:p>
          <a:p>
            <a:r>
              <a:rPr lang="it-IT" sz="2000" dirty="0" smtClean="0"/>
              <a:t>Se la 1^ circonferenza ha raggio = 3 e la 2^ circonferenza ha raggio = 1, risultano esterne quando lo </a:t>
            </a:r>
            <a:r>
              <a:rPr lang="it-IT" sz="2000" dirty="0" err="1" smtClean="0"/>
              <a:t>slider</a:t>
            </a:r>
            <a:r>
              <a:rPr lang="it-IT" sz="2000" dirty="0" smtClean="0"/>
              <a:t> è …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57445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357290" y="64291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Acquisire informazioni dalla mappa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rot="20506936">
            <a:off x="2961242" y="3804292"/>
            <a:ext cx="428628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Dove vivevano gli Egizi?</a:t>
            </a:r>
          </a:p>
          <a:p>
            <a:r>
              <a:rPr lang="it-IT" sz="2000" dirty="0" smtClean="0"/>
              <a:t>Che tipo di scrittura utilizzavano?</a:t>
            </a:r>
          </a:p>
          <a:p>
            <a:r>
              <a:rPr lang="it-IT" sz="2000" dirty="0" smtClean="0"/>
              <a:t>….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6000750" cy="42576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52227" name="Picture 2" descr="cl8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489075"/>
            <a:ext cx="5976938" cy="50339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 rot="21021453">
            <a:off x="1285852" y="2143116"/>
            <a:ext cx="50006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Un orologio serve a  misurare il tempo e può essere analogico o digitale.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50" y="714375"/>
            <a:ext cx="8501063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  <a:cs typeface="+mn-cs"/>
              </a:rPr>
              <a:t>Secondo 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Daniel </a:t>
            </a:r>
            <a:r>
              <a:rPr lang="it-IT" sz="2400" b="1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Goleman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it-IT" sz="2400" dirty="0">
                <a:latin typeface="+mn-lt"/>
                <a:cs typeface="+mn-cs"/>
              </a:rPr>
              <a:t>la vera competenza si basa sull’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intelligenza emotiva </a:t>
            </a:r>
            <a:r>
              <a:rPr lang="it-IT" sz="2400" dirty="0">
                <a:latin typeface="+mn-lt"/>
                <a:cs typeface="+mn-cs"/>
              </a:rPr>
              <a:t>che si fonda su due tipi di competenza: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 una personale  connessa al modo in cui controlliamo noi stessi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 una sociale, legata al modo in cui gestiamo le relazioni sociali con gli altri.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Essere competenti o agire con competenza, significa quindi  per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Goleman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essere in grado di far fronte a situazioni complesse, mobilitando e fondendo in maniera pertinente una grande quantità di risorse personali, sociali oltre che a risorse del tipo tecnico specialistiche.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27088" y="322263"/>
            <a:ext cx="70437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65" tIns="40032" rIns="80065" bIns="40032">
            <a:spAutoFit/>
          </a:bodyPr>
          <a:lstStyle/>
          <a:p>
            <a:pPr algn="ctr" defTabSz="800100"/>
            <a:r>
              <a:rPr lang="it-IT" sz="3800">
                <a:solidFill>
                  <a:srgbClr val="000000"/>
                </a:solidFill>
                <a:latin typeface="Arial - 44"/>
              </a:rPr>
              <a:t>La mappa come prova di verifica </a:t>
            </a:r>
          </a:p>
        </p:txBody>
      </p:sp>
      <p:pic>
        <p:nvPicPr>
          <p:cNvPr id="54276" name="Picture 4" descr="tmpNBK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66445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ixabay.com/static/uploads/photo/2013/03/03/09/53/frame-89486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7858180" cy="4572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714612" y="2500306"/>
            <a:ext cx="3647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Il frame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cognitivo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82089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latin typeface="Verdana" pitchFamily="34" charset="0"/>
              </a:rPr>
              <a:t>Il </a:t>
            </a:r>
            <a:r>
              <a:rPr lang="it-IT" sz="2400" b="1" dirty="0">
                <a:latin typeface="Verdana" pitchFamily="34" charset="0"/>
              </a:rPr>
              <a:t>frame cognitivo </a:t>
            </a:r>
            <a:r>
              <a:rPr lang="it-IT" sz="2400" dirty="0">
                <a:latin typeface="Verdana" pitchFamily="34" charset="0"/>
              </a:rPr>
              <a:t>, o cornice di riferimento, (</a:t>
            </a:r>
            <a:r>
              <a:rPr lang="it-IT" sz="2400" dirty="0" err="1">
                <a:latin typeface="Verdana" pitchFamily="34" charset="0"/>
              </a:rPr>
              <a:t>Piaget</a:t>
            </a:r>
            <a:r>
              <a:rPr lang="it-IT" sz="2400" dirty="0">
                <a:latin typeface="Verdana" pitchFamily="34" charset="0"/>
              </a:rPr>
              <a:t> 1979, Nelson 1982) considera le conoscenze, sia autobiografiche che scientifico-professionali, che ruotano attorno ad un concetto; la loro interconnessione ed organizzazione attribuisce significati diversi alle conoscenze possedute dall'individuo.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14282" y="3213100"/>
            <a:ext cx="853443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La sua rappresentazione grafica,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permette di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modellizzare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le conoscenze dichiarative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di un soggetto o di un gruppo. 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Il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suo uso didattico facilita l'analisi e la definizione di un concetto mediante domande-guida e la sua costruzione cooperativa favorisce lo scambio e la riflessione sui propri processi di pensiero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371600" y="296863"/>
            <a:ext cx="1628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  <a:latin typeface="Tempus Sans ITC" pitchFamily="82" charset="0"/>
              </a:rPr>
              <a:t>Il frame</a:t>
            </a: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304800" y="3810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16585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9302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9875" algn="just"/>
            <a:r>
              <a:rPr lang="it-IT">
                <a:latin typeface="Comic Sans MS" pitchFamily="66" charset="0"/>
              </a:rPr>
              <a:t>è un modello formale che interroga le conoscenze personali in modo piuttosto rigido e, proprio per questo, facilita i processi di pensiero che portano alla costruzione e all'espansione dei concetti oggetto.</a:t>
            </a:r>
            <a:endParaRPr lang="it-IT">
              <a:latin typeface="Comic Sans MS" pitchFamily="66" charset="0"/>
              <a:cs typeface="Times New Roman" pitchFamily="18" charset="0"/>
            </a:endParaRPr>
          </a:p>
          <a:p>
            <a:pPr indent="269875" eaLnBrk="0" hangingPunct="0"/>
            <a:endParaRPr lang="it-IT">
              <a:latin typeface="Comic Sans MS" pitchFamily="66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539273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pitchFamily="66" charset="0"/>
                <a:cs typeface="Times New Roman" pitchFamily="18" charset="0"/>
              </a:rPr>
              <a:t/>
            </a:r>
            <a:br>
              <a:rPr lang="it-IT">
                <a:latin typeface="Comic Sans MS" pitchFamily="66" charset="0"/>
                <a:cs typeface="Times New Roman" pitchFamily="18" charset="0"/>
              </a:rPr>
            </a:br>
            <a:r>
              <a:rPr lang="it-IT">
                <a:latin typeface="Comic Sans MS" pitchFamily="66" charset="0"/>
                <a:cs typeface="Times New Roman" pitchFamily="18" charset="0"/>
              </a:rPr>
              <a:t>Al </a:t>
            </a:r>
            <a:r>
              <a:rPr lang="it-IT">
                <a:latin typeface="Comic Sans MS" pitchFamily="66" charset="0"/>
              </a:rPr>
              <a:t>centro viene posto il concetto in esame, nei quattro quadranti ne vengono analizzate funzioni, struttura e relazioni, iniziando dal primo quadrante in alto a sinistra e procedendo in senso antiorario.</a:t>
            </a:r>
            <a:endParaRPr lang="it-IT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it-IT">
              <a:latin typeface="Comic Sans MS" pitchFamily="66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380288" y="6308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A. Carletti,</a:t>
            </a:r>
            <a:r>
              <a:rPr lang="it-IT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utoUpdateAnimBg="0"/>
      <p:bldP spid="74758" grpId="0" autoUpdateAnimBg="0"/>
      <p:bldP spid="7475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572000"/>
            <a:ext cx="4038600" cy="2286000"/>
            <a:chOff x="0" y="2880"/>
            <a:chExt cx="2544" cy="1440"/>
          </a:xfrm>
        </p:grpSpPr>
        <p:sp>
          <p:nvSpPr>
            <p:cNvPr id="64528" name="Rectangle 3"/>
            <p:cNvSpPr>
              <a:spLocks noChangeArrowheads="1"/>
            </p:cNvSpPr>
            <p:nvPr/>
          </p:nvSpPr>
          <p:spPr bwMode="auto">
            <a:xfrm>
              <a:off x="0" y="2880"/>
              <a:ext cx="101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ATTRIBUTI</a:t>
              </a:r>
              <a:endParaRPr lang="it-IT" sz="1400" b="1">
                <a:solidFill>
                  <a:srgbClr val="CC00CC"/>
                </a:solidFill>
                <a:latin typeface="Tahoma" pitchFamily="34" charset="0"/>
              </a:endParaRPr>
            </a:p>
          </p:txBody>
        </p:sp>
        <p:sp>
          <p:nvSpPr>
            <p:cNvPr id="64529" name="Rectangle 4"/>
            <p:cNvSpPr>
              <a:spLocks noChangeArrowheads="1"/>
            </p:cNvSpPr>
            <p:nvPr/>
          </p:nvSpPr>
          <p:spPr bwMode="auto">
            <a:xfrm>
              <a:off x="96" y="3083"/>
              <a:ext cx="1770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Da che parti è fatta?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Da atomi di idrogeno e di ossigeno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 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64530" name="Rectangle 5"/>
            <p:cNvSpPr>
              <a:spLocks noChangeArrowheads="1"/>
            </p:cNvSpPr>
            <p:nvPr/>
          </p:nvSpPr>
          <p:spPr bwMode="auto">
            <a:xfrm>
              <a:off x="96" y="3371"/>
              <a:ext cx="2448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pPr algn="just"/>
              <a:r>
                <a:rPr lang="it-IT" sz="1200" b="1" i="1">
                  <a:latin typeface="Verdana" pitchFamily="34" charset="0"/>
                </a:rPr>
                <a:t>Che colore,forma e dimensioni ha?</a:t>
              </a:r>
              <a:endParaRPr lang="it-IT" sz="1200" b="1" i="1">
                <a:latin typeface="Verdana" pitchFamily="34" charset="0"/>
                <a:cs typeface="Times New Roman" pitchFamily="18" charset="0"/>
              </a:endParaRPr>
            </a:p>
            <a:p>
              <a:pPr algn="just"/>
              <a:r>
                <a:rPr lang="it-IT" sz="1200" i="1">
                  <a:latin typeface="Verdana" pitchFamily="34" charset="0"/>
                  <a:cs typeface="Times New Roman" pitchFamily="18" charset="0"/>
                </a:rPr>
                <a:t>In</a:t>
              </a:r>
              <a:r>
                <a:rPr lang="it-IT" sz="1200">
                  <a:latin typeface="Verdana" pitchFamily="34" charset="0"/>
                  <a:cs typeface="Times New Roman" pitchFamily="18" charset="0"/>
                </a:rPr>
                <a:t>c</a:t>
              </a:r>
              <a:r>
                <a:rPr lang="it-IT" sz="1200">
                  <a:latin typeface="Verdana" pitchFamily="34" charset="0"/>
                </a:rPr>
                <a:t>olore, allo stato liquido prende la forma del recipiente che la contiene;allo stato gassoso non ha forma.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Da che materia è fatta?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Da gas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endParaRPr lang="it-IT" sz="2400"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273675" y="3886200"/>
            <a:ext cx="3870325" cy="2819400"/>
            <a:chOff x="3322" y="2448"/>
            <a:chExt cx="2438" cy="1776"/>
          </a:xfrm>
        </p:grpSpPr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4217" y="2448"/>
              <a:ext cx="154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pPr algn="r"/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CARATTERISTICHE</a:t>
              </a:r>
              <a:endParaRPr lang="it-IT" sz="1400" b="1">
                <a:solidFill>
                  <a:srgbClr val="CC00CC"/>
                </a:solidFill>
                <a:latin typeface="Tahoma" pitchFamily="34" charset="0"/>
              </a:endParaRPr>
            </a:p>
          </p:txBody>
        </p:sp>
        <p:sp>
          <p:nvSpPr>
            <p:cNvPr id="64524" name="Rectangle 8"/>
            <p:cNvSpPr>
              <a:spLocks noChangeArrowheads="1"/>
            </p:cNvSpPr>
            <p:nvPr/>
          </p:nvSpPr>
          <p:spPr bwMode="auto">
            <a:xfrm>
              <a:off x="3322" y="2602"/>
              <a:ext cx="2000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endParaRPr lang="it-IT" sz="1200" b="1" i="1">
                <a:latin typeface="Tahoma" pitchFamily="34" charset="0"/>
                <a:cs typeface="Tahoma" pitchFamily="34" charset="0"/>
              </a:endParaRPr>
            </a:p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Com’e?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Incolore, inodore, priva di forma propria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quando si presenta allo stato liquido.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 b="1">
                  <a:latin typeface="Tahoma" pitchFamily="34" charset="0"/>
                  <a:cs typeface="Tahoma" pitchFamily="34" charset="0"/>
                </a:rPr>
                <a:t> </a:t>
              </a:r>
              <a:endParaRPr lang="it-IT" sz="1200" b="1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endParaRPr lang="it-IT" sz="1200" b="1">
                <a:latin typeface="Tahoma" pitchFamily="34" charset="0"/>
              </a:endParaRPr>
            </a:p>
          </p:txBody>
        </p:sp>
        <p:sp>
          <p:nvSpPr>
            <p:cNvPr id="64525" name="Rectangle 9"/>
            <p:cNvSpPr>
              <a:spLocks noChangeArrowheads="1"/>
            </p:cNvSpPr>
            <p:nvPr/>
          </p:nvSpPr>
          <p:spPr bwMode="auto">
            <a:xfrm>
              <a:off x="3322" y="3130"/>
              <a:ext cx="2342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123786" bIns="0">
              <a:spAutoFit/>
            </a:bodyPr>
            <a:lstStyle/>
            <a:p>
              <a:endParaRPr lang="it-IT" sz="1200" b="1" i="1">
                <a:latin typeface="Tahoma" pitchFamily="34" charset="0"/>
                <a:cs typeface="Tahoma" pitchFamily="34" charset="0"/>
              </a:endParaRPr>
            </a:p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Come potrebbe essere?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Solida, aeriforme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Salata, dolce, termale, distillata, inquinata, minerale,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profumata, fresca, calda, limpida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endParaRPr lang="it-IT" sz="1200">
                <a:latin typeface="Tahoma" pitchFamily="34" charset="0"/>
              </a:endParaRPr>
            </a:p>
          </p:txBody>
        </p:sp>
        <p:sp>
          <p:nvSpPr>
            <p:cNvPr id="64526" name="Rectangle 10"/>
            <p:cNvSpPr>
              <a:spLocks noChangeArrowheads="1"/>
            </p:cNvSpPr>
            <p:nvPr/>
          </p:nvSpPr>
          <p:spPr bwMode="auto">
            <a:xfrm>
              <a:off x="3322" y="3850"/>
              <a:ext cx="154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pPr algn="r"/>
              <a:endParaRPr lang="it-IT" sz="1200" b="1" i="1">
                <a:latin typeface="Tahoma" pitchFamily="34" charset="0"/>
                <a:cs typeface="Tahoma" pitchFamily="34" charset="0"/>
              </a:endParaRPr>
            </a:p>
            <a:p>
              <a:pPr algn="r"/>
              <a:r>
                <a:rPr lang="it-IT" sz="1200" b="1" i="1">
                  <a:latin typeface="Tahoma" pitchFamily="34" charset="0"/>
                  <a:cs typeface="Tahoma" pitchFamily="34" charset="0"/>
                </a:rPr>
                <a:t>Che parti potrebbe avere?</a:t>
              </a:r>
            </a:p>
            <a:p>
              <a:pPr algn="r" eaLnBrk="0" hangingPunct="0"/>
              <a:endParaRPr lang="it-IT" sz="1200" b="1">
                <a:latin typeface="Tahoma" pitchFamily="34" charset="0"/>
              </a:endParaRPr>
            </a:p>
          </p:txBody>
        </p:sp>
        <p:sp>
          <p:nvSpPr>
            <p:cNvPr id="64527" name="Rectangle 11"/>
            <p:cNvSpPr>
              <a:spLocks noChangeArrowheads="1"/>
            </p:cNvSpPr>
            <p:nvPr/>
          </p:nvSpPr>
          <p:spPr bwMode="auto">
            <a:xfrm>
              <a:off x="3322" y="3792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>
              <a:spAutoFit/>
            </a:bodyPr>
            <a:lstStyle/>
            <a:p>
              <a:r>
                <a:rPr lang="it-IT" sz="1200">
                  <a:latin typeface="Tahoma" pitchFamily="34" charset="0"/>
                  <a:cs typeface="Tahoma" pitchFamily="34" charset="0"/>
                </a:rPr>
                <a:t>Sali minerali</a:t>
              </a:r>
              <a:r>
                <a:rPr lang="it-IT" sz="1200"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886200" y="3581400"/>
            <a:ext cx="11112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600" b="1">
                <a:solidFill>
                  <a:srgbClr val="990099"/>
                </a:solidFill>
                <a:latin typeface="Times New Roman" pitchFamily="18" charset="0"/>
              </a:rPr>
              <a:t>ACQUA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4876800" cy="4595813"/>
            <a:chOff x="0" y="0"/>
            <a:chExt cx="3072" cy="2895"/>
          </a:xfrm>
        </p:grpSpPr>
        <p:sp>
          <p:nvSpPr>
            <p:cNvPr id="64521" name="Rectangle 14"/>
            <p:cNvSpPr>
              <a:spLocks noChangeArrowheads="1"/>
            </p:cNvSpPr>
            <p:nvPr/>
          </p:nvSpPr>
          <p:spPr bwMode="auto">
            <a:xfrm>
              <a:off x="72" y="192"/>
              <a:ext cx="3000" cy="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>
              <a:spAutoFit/>
            </a:bodyPr>
            <a:lstStyle/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Cosa fa?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imes New Roman" pitchFamily="18" charset="0"/>
                </a:rPr>
                <a:t>Da la vita agli esseri viventi: animali piante e uomo</a:t>
              </a:r>
              <a:r>
                <a:rPr lang="it-IT" sz="1200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Determina il principio dei vasi comunicanti,, l’osmosi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esercita una pressione idrostatica. E una pressione superficiale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Evapora dai fiumi, mari ….. forma il vapore acqueo che condensando origina le nubi che danno luogo alle precipitazioni, quindi compie un ciclo.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Verdana" pitchFamily="34" charset="0"/>
                </a:rPr>
                <a:t>Trasporta le sostanze in soluzione,contribuisce al sostegno delle parti molli,per esempio nei petali dei fiori o nella medusa.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 </a:t>
              </a:r>
              <a:r>
                <a:rPr lang="it-IT" sz="1200" b="1" i="1">
                  <a:latin typeface="Tahoma" pitchFamily="34" charset="0"/>
                  <a:cs typeface="Tahoma" pitchFamily="34" charset="0"/>
                </a:rPr>
                <a:t>Dove?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Nell’atmosfera, o</a:t>
              </a:r>
              <a:r>
                <a:rPr lang="it-IT" sz="1200">
                  <a:latin typeface="Verdana" pitchFamily="34" charset="0"/>
                </a:rPr>
                <a:t>ccupa il 70% della superficie terrestre e il 60% del nostro corpo. In generale è presente con elevata percentuale in tutti gli esseri viventi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 b="1" i="1">
                  <a:latin typeface="Tahoma" pitchFamily="34" charset="0"/>
                  <a:cs typeface="Tahoma" pitchFamily="34" charset="0"/>
                </a:rPr>
                <a:t>A che cosa serve?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Alla vita degli organismi, alla determinazione del tipo di clima, all’agricoltura, alla navigazione</a:t>
              </a:r>
            </a:p>
            <a:p>
              <a:pPr eaLnBrk="0" hangingPunct="0"/>
              <a:r>
                <a:rPr lang="it-IT" sz="1200">
                  <a:cs typeface="Times New Roman" pitchFamily="18" charset="0"/>
                </a:rPr>
                <a:t>A</a:t>
              </a:r>
              <a:r>
                <a:rPr lang="it-IT" sz="1200">
                  <a:latin typeface="Verdana" pitchFamily="34" charset="0"/>
                </a:rPr>
                <a:t>bbassa la temperatura di congelamento</a:t>
              </a:r>
              <a:r>
                <a:rPr lang="it-IT" sz="1200">
                  <a:latin typeface="Verdana" pitchFamily="34" charset="0"/>
                  <a:cs typeface="Tahoma" pitchFamily="34" charset="0"/>
                </a:rPr>
                <a:t> 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 b="1" i="1">
                  <a:latin typeface="Tahoma" pitchFamily="34" charset="0"/>
                  <a:cs typeface="Tahoma" pitchFamily="34" charset="0"/>
                </a:rPr>
                <a:t>Che cosa faccio con….</a:t>
              </a:r>
              <a:endParaRPr lang="it-IT" sz="1200" b="1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Bevo, nuoto, gioco, mi lavo, innaffio, cucino</a:t>
              </a:r>
              <a:endParaRPr lang="it-IT" sz="2400">
                <a:latin typeface="Times New Roman" pitchFamily="18" charset="0"/>
              </a:endParaRPr>
            </a:p>
            <a:p>
              <a:pPr eaLnBrk="0" hangingPunct="0"/>
              <a:r>
                <a:rPr lang="it-IT" sz="1200" b="1">
                  <a:latin typeface="Verdana" pitchFamily="34" charset="0"/>
                </a:rPr>
                <a:t>Quali sono le conseguenze della sua attività?</a:t>
              </a:r>
            </a:p>
            <a:p>
              <a:pPr eaLnBrk="0" hangingPunct="0"/>
              <a:r>
                <a:rPr lang="it-IT" sz="1200">
                  <a:latin typeface="Verdana" pitchFamily="34" charset="0"/>
                </a:rPr>
                <a:t>Fenomeni  atmosferici, maremoti, straripamenti, inondazioni, </a:t>
              </a:r>
            </a:p>
          </p:txBody>
        </p:sp>
        <p:sp>
          <p:nvSpPr>
            <p:cNvPr id="6452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10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/>
            <a:lstStyle/>
            <a:p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FUNZIONI</a:t>
              </a:r>
            </a:p>
            <a:p>
              <a:pPr eaLnBrk="0" hangingPunct="0"/>
              <a:endParaRPr lang="it-IT" sz="1400" b="1">
                <a:solidFill>
                  <a:srgbClr val="CC00CC"/>
                </a:solidFill>
                <a:latin typeface="Tahoma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859338" y="152400"/>
            <a:ext cx="4284662" cy="3276600"/>
            <a:chOff x="3360" y="96"/>
            <a:chExt cx="2400" cy="1812"/>
          </a:xfrm>
        </p:grpSpPr>
        <p:sp>
          <p:nvSpPr>
            <p:cNvPr id="64519" name="Rectangle 17"/>
            <p:cNvSpPr>
              <a:spLocks noChangeArrowheads="1"/>
            </p:cNvSpPr>
            <p:nvPr/>
          </p:nvSpPr>
          <p:spPr bwMode="auto">
            <a:xfrm>
              <a:off x="3360" y="384"/>
              <a:ext cx="2256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/>
            <a:lstStyle/>
            <a:p>
              <a:pPr indent="-228600">
                <a:tabLst>
                  <a:tab pos="685800" algn="l"/>
                </a:tabLst>
              </a:pPr>
              <a:r>
                <a:rPr lang="it-IT" sz="1200" b="1" i="1">
                  <a:latin typeface="Tahoma" pitchFamily="34" charset="0"/>
                  <a:cs typeface="Tahoma" pitchFamily="34" charset="0"/>
                </a:rPr>
                <a:t>E’ un………</a:t>
              </a: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Composto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Solvente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Soluzione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Isolante termico</a:t>
              </a:r>
              <a:r>
                <a:rPr lang="it-IT" sz="1200">
                  <a:latin typeface="Tahoma" pitchFamily="34" charset="0"/>
                  <a:cs typeface="Times New Roman" pitchFamily="18" charset="0"/>
                </a:rPr>
                <a:t>     </a:t>
              </a:r>
            </a:p>
            <a:p>
              <a:pPr indent="-228600" eaLnBrk="0" hangingPunct="0">
                <a:tabLst>
                  <a:tab pos="685800" algn="l"/>
                </a:tabLst>
              </a:pPr>
              <a:r>
                <a:rPr lang="it-IT" sz="1200" b="1" i="1">
                  <a:latin typeface="Tahoma" pitchFamily="34" charset="0"/>
                  <a:cs typeface="Tahoma" pitchFamily="34" charset="0"/>
                </a:rPr>
                <a:t>Altri tipi di…….</a:t>
              </a:r>
              <a:endParaRPr lang="it-IT" sz="1200" b="1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imes New Roman" pitchFamily="18" charset="0"/>
                </a:rPr>
                <a:t> </a:t>
              </a:r>
              <a:r>
                <a:rPr lang="it-IT" sz="1200">
                  <a:latin typeface="Tahoma" pitchFamily="34" charset="0"/>
                  <a:cs typeface="Tahoma" pitchFamily="34" charset="0"/>
                </a:rPr>
                <a:t>Anidride carbonica, ammoniaca, metano……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Acetone, trielina, acquaragia……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Caffè zuccherato, caffelatte, acqua e vino……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Sughero, polistirolo…..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tabLst>
                  <a:tab pos="685800" algn="l"/>
                </a:tabLst>
              </a:pPr>
              <a:r>
                <a:rPr lang="it-IT" sz="1200" b="1">
                  <a:latin typeface="Tahoma" pitchFamily="34" charset="0"/>
                </a:rPr>
                <a:t>A quali concetti lo puoi collegare?</a:t>
              </a:r>
              <a:endParaRPr lang="it-IT" sz="1200" b="1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imes New Roman" pitchFamily="18" charset="0"/>
                </a:rPr>
                <a:t>ografia: lo scioglimento dei ghiacci </a:t>
              </a: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</a:rPr>
                <a:t>Scienze: il ciclo dell’acqua, l’inquinamento, i fenomeni climatici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</a:rPr>
                <a:t>Storia: irrigazione dei campi</a:t>
              </a:r>
              <a:endParaRPr lang="it-IT" sz="1200" u="sng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endParaRPr lang="it-IT" sz="1200">
                <a:latin typeface="Tahoma" pitchFamily="34" charset="0"/>
              </a:endParaRPr>
            </a:p>
          </p:txBody>
        </p:sp>
        <p:sp>
          <p:nvSpPr>
            <p:cNvPr id="64520" name="Rectangle 18"/>
            <p:cNvSpPr>
              <a:spLocks noChangeArrowheads="1"/>
            </p:cNvSpPr>
            <p:nvPr/>
          </p:nvSpPr>
          <p:spPr bwMode="auto">
            <a:xfrm>
              <a:off x="4608" y="96"/>
              <a:ext cx="115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RELAZIONI</a:t>
              </a:r>
              <a:r>
                <a:rPr lang="it-IT" sz="1400" b="1">
                  <a:solidFill>
                    <a:srgbClr val="CC00CC"/>
                  </a:solidFill>
                  <a:latin typeface="Tahoma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28600" y="342900"/>
            <a:ext cx="4457700" cy="24003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FUNZIONI: </a:t>
            </a:r>
            <a:r>
              <a:rPr lang="it-IT" sz="1200" b="1" i="1">
                <a:solidFill>
                  <a:srgbClr val="0000FF"/>
                </a:solidFill>
                <a:cs typeface="Times New Roman" pitchFamily="18" charset="0"/>
              </a:rPr>
              <a:t>a cosa serve?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Sostiene i muscoli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Permette il movimento attraverso le articolazioni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Protegge gli organi interni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Produce le cellule del sangue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Costituisce un deposito di sali minerali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Regola la quantità di sali nel circolo sanguigno</a:t>
            </a:r>
            <a:endParaRPr lang="it-IT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686300" y="342900"/>
            <a:ext cx="4278313" cy="24003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it-IT" sz="1200" b="1">
                <a:solidFill>
                  <a:srgbClr val="003300"/>
                </a:solidFill>
                <a:cs typeface="Times New Roman" pitchFamily="18" charset="0"/>
              </a:rPr>
              <a:t>RELAZIONI: </a:t>
            </a:r>
            <a:r>
              <a:rPr lang="it-IT" sz="1200" b="1" i="1">
                <a:solidFill>
                  <a:srgbClr val="003300"/>
                </a:solidFill>
                <a:cs typeface="Times New Roman" pitchFamily="18" charset="0"/>
              </a:rPr>
              <a:t>con cosa è collegato?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È formato da 206 ossa nell’adulto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È formato da circa 300 ossa nel neonato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3300"/>
                </a:solidFill>
                <a:cs typeface="Times New Roman" pitchFamily="18" charset="0"/>
              </a:rPr>
              <a:t>È collegato con</a:t>
            </a: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: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muscolare attraverso i tendini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circolatorio attraverso i capillari che portano ossigeno e sostanze nutritive e eliminano le sostanze di rifiuto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digerente che fornisce nutrienti e sali minerali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nervoso le cui terminazioni si trovano nelle ossa</a:t>
            </a:r>
            <a:endParaRPr lang="it-IT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28600" y="2514600"/>
            <a:ext cx="4457700" cy="40005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1127125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ATTRIBUTI: </a:t>
            </a:r>
            <a:r>
              <a:rPr lang="it-IT" sz="1200" b="1" i="1">
                <a:solidFill>
                  <a:srgbClr val="FF0000"/>
                </a:solidFill>
                <a:cs typeface="Times New Roman" pitchFamily="18" charset="0"/>
              </a:rPr>
              <a:t>quali parti lo costituiscono?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 Ossa </a:t>
            </a: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Periostio</a:t>
            </a: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Midollo</a:t>
            </a: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</a:t>
            </a: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Tessuto osseo</a:t>
            </a: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Tessuto cartilagineo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  Articolazioni  </a:t>
            </a:r>
            <a:endParaRPr lang="it-IT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686300" y="2514600"/>
            <a:ext cx="4278313" cy="40005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it-IT" sz="1200" b="1">
                <a:cs typeface="Times New Roman" pitchFamily="18" charset="0"/>
              </a:rPr>
              <a:t>                    </a:t>
            </a: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CARATTERISTICHE: </a:t>
            </a:r>
            <a:r>
              <a:rPr lang="it-IT" sz="1200" b="1" i="1">
                <a:solidFill>
                  <a:srgbClr val="FF0000"/>
                </a:solidFill>
                <a:cs typeface="Times New Roman" pitchFamily="18" charset="0"/>
              </a:rPr>
              <a:t>come può essere?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Lunghe, corte e piatte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Nelle ossa lunghe la parte centrale è detta diafisi e le estremità si chiamano epifisi</a:t>
            </a:r>
          </a:p>
          <a:p>
            <a:pPr eaLnBrk="0" hangingPunct="0">
              <a:tabLst>
                <a:tab pos="228600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Costituisce il rivestimento esterno delle ossa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Rosso e giallo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Il midollo rosso è contenuto nelle epifisi e produce le cellule del sangue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Il midollo giallo contenuto nella diafisi  è un deposito di sostanze grasse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Tessuto connettivo costituito da cellule, dette osteociti, da sali minerali e da osseina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Può essere compatto o spugnoso</a:t>
            </a:r>
          </a:p>
          <a:p>
            <a:pPr eaLnBrk="0" hangingPunct="0">
              <a:tabLst>
                <a:tab pos="228600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Tessuto connettivo costituito da cellule dette condrociti immerse in sostanza intercellulare formata prevalentemente da collagene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Costituisce le zone di accrescimento</a:t>
            </a:r>
          </a:p>
          <a:p>
            <a:pPr eaLnBrk="0" hangingPunct="0">
              <a:tabLst>
                <a:tab pos="228600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Possono essere fisse, semimobili e mobili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it-IT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771900" y="2057400"/>
            <a:ext cx="1828800" cy="5715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600">
                <a:cs typeface="Times New Roman" pitchFamily="18" charset="0"/>
              </a:rPr>
              <a:t>SISTEMA</a:t>
            </a:r>
            <a:endParaRPr lang="it-IT" sz="1100">
              <a:latin typeface="Verdana" pitchFamily="34" charset="0"/>
            </a:endParaRPr>
          </a:p>
          <a:p>
            <a:pPr algn="ctr" eaLnBrk="0" hangingPunct="0"/>
            <a:r>
              <a:rPr lang="it-IT" sz="1600">
                <a:cs typeface="Times New Roman" pitchFamily="18" charset="0"/>
              </a:rPr>
              <a:t>SCHELETRICO</a:t>
            </a:r>
            <a:endParaRPr lang="it-IT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2514600" y="2857500"/>
            <a:ext cx="2286000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628900" y="3543300"/>
            <a:ext cx="2171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2628900" y="3657600"/>
            <a:ext cx="2057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2628900" y="3886200"/>
            <a:ext cx="2171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2628900" y="3886200"/>
            <a:ext cx="2171700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3200400" y="46863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3200400" y="4686300"/>
            <a:ext cx="1600200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886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886200" y="5486400"/>
            <a:ext cx="914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3200400" y="62865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2514600" y="2971800"/>
            <a:ext cx="2286000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5250"/>
            <a:ext cx="77057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FF9933"/>
                </a:solidFill>
                <a:latin typeface="Comic Sans MS" pitchFamily="66" charset="0"/>
              </a:rPr>
              <a:t>Il frame per approfondire una mappa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pitchFamily="66" charset="0"/>
                <a:cs typeface="Times New Roman" pitchFamily="18" charset="0"/>
              </a:rPr>
              <a:t>Ecco come la procedura di interrogazione del frame può aiutare ad approfondire quanto si è iniziato ad organizzare in una mappa: </a:t>
            </a:r>
          </a:p>
        </p:txBody>
      </p:sp>
      <p:pic>
        <p:nvPicPr>
          <p:cNvPr id="77828" name="Picture 4" descr="MAPPA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412875"/>
            <a:ext cx="882015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b="11639"/>
          <a:stretch>
            <a:fillRect/>
          </a:stretch>
        </p:blipFill>
        <p:spPr bwMode="auto">
          <a:xfrm>
            <a:off x="2195513" y="188913"/>
            <a:ext cx="57038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 rot="-1363195">
            <a:off x="435057" y="1482557"/>
            <a:ext cx="7436916" cy="2817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7"/>
              </a:avLst>
            </a:prstTxWarp>
          </a:bodyPr>
          <a:lstStyle/>
          <a:p>
            <a:pPr algn="ctr"/>
            <a:r>
              <a:rPr lang="it-IT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3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Grazie a </a:t>
            </a:r>
            <a:r>
              <a:rPr lang="it-IT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3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tutti</a:t>
            </a:r>
            <a:endParaRPr lang="it-IT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3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500034" y="571480"/>
          <a:ext cx="835824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29058" y="4357694"/>
            <a:ext cx="4572000" cy="954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</a:rPr>
              <a:t>Ambiente di apprendimento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5984" y="357166"/>
            <a:ext cx="50006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COMPETENZE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85720" y="2071678"/>
            <a:ext cx="39290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DISCIPLINARI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786314" y="2071678"/>
            <a:ext cx="39290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DI</a:t>
            </a:r>
            <a:r>
              <a:rPr lang="it-IT" sz="2800" dirty="0" smtClean="0"/>
              <a:t> CITTADINANZA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57554" y="3500438"/>
            <a:ext cx="5500726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COSTRUZIONE DEL SE’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Imparare a imparare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Progettare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RELAZIONE CON GLI ALTRI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Collaborare e partecipare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Agire in modo autonomo e responsabile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RAPPORTO CON LA REALTA’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Comunicare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Risolvere problemi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Individuare collegamenti e relazioni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Acquisire e interpretare l’informazione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852" y="2000240"/>
            <a:ext cx="634340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La certificazione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delle </a:t>
            </a: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competenze</a:t>
            </a:r>
            <a:endParaRPr lang="it-IT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3309</Words>
  <Application>Microsoft Office PowerPoint</Application>
  <PresentationFormat>Presentazione su schermo (4:3)</PresentationFormat>
  <Paragraphs>519</Paragraphs>
  <Slides>69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0" baseType="lpstr">
      <vt:lpstr>Equinozio</vt:lpstr>
      <vt:lpstr>Lavorare per competenze</vt:lpstr>
      <vt:lpstr>ARGOMENTI DELL’INCONTRO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Il nuovo modello di certificazione</vt:lpstr>
      <vt:lpstr>Diapositiva 12</vt:lpstr>
      <vt:lpstr>Quali criteri e quali modelli per una buona progettazione?</vt:lpstr>
      <vt:lpstr>La ciclicità dell’azione didattica</vt:lpstr>
      <vt:lpstr>Diapositiva 15</vt:lpstr>
      <vt:lpstr>Diapositiva 16</vt:lpstr>
      <vt:lpstr>Stabilire priorità disciplinari</vt:lpstr>
      <vt:lpstr>Diapositiva 18</vt:lpstr>
      <vt:lpstr>Diapositiva 19</vt:lpstr>
      <vt:lpstr>Diapositiva 20</vt:lpstr>
      <vt:lpstr>Diapositiva 21</vt:lpstr>
      <vt:lpstr>Diapositiva 22</vt:lpstr>
      <vt:lpstr>Caratteristiche della didattica laboratoriale</vt:lpstr>
      <vt:lpstr>Diapositiva 24</vt:lpstr>
      <vt:lpstr>Diapositiva 25</vt:lpstr>
      <vt:lpstr>Diapositiva 26</vt:lpstr>
      <vt:lpstr>Cambiare punto di vista</vt:lpstr>
      <vt:lpstr>Diapositiva 28</vt:lpstr>
      <vt:lpstr>Diapositiva 29</vt:lpstr>
      <vt:lpstr>Diapositiva 30</vt:lpstr>
      <vt:lpstr>PERCHE’ FAVORIRE L’ISTRUZIONE  IN PICCOLI GRUPPI </vt:lpstr>
      <vt:lpstr>Diapositiva 32</vt:lpstr>
      <vt:lpstr>Diapositiva 33</vt:lpstr>
      <vt:lpstr>Il ruolo dell’insegnante nell’apprendimento cooperativo cambia radicalmente.  L’apprendimento deve derivare soprattutto da un lavoro comune cooperativo e sempre meno dalla relazione insegnanti – alunni.</vt:lpstr>
      <vt:lpstr>Diapositiva 35</vt:lpstr>
      <vt:lpstr>Diapositiva 36</vt:lpstr>
      <vt:lpstr>Diapositiva 37</vt:lpstr>
      <vt:lpstr>Diapositiva 38</vt:lpstr>
      <vt:lpstr>Diapositiva 39</vt:lpstr>
      <vt:lpstr>MAPPA NEL MEZZO </vt:lpstr>
      <vt:lpstr>FINESTRE </vt:lpstr>
      <vt:lpstr> THINK PAIR SQUARE</vt:lpstr>
      <vt:lpstr>Teste numerate insieme</vt:lpstr>
      <vt:lpstr>Un’altra ipotesi: DRAP</vt:lpstr>
      <vt:lpstr>Diapositiva 45</vt:lpstr>
      <vt:lpstr>Diapositiva 46</vt:lpstr>
      <vt:lpstr>Il Jigsaw </vt:lpstr>
      <vt:lpstr>Esempi di possibili argomenti</vt:lpstr>
      <vt:lpstr>Diapositiva 49</vt:lpstr>
      <vt:lpstr>Diapositiva 50</vt:lpstr>
      <vt:lpstr>Mappe Concettuali</vt:lpstr>
      <vt:lpstr>Diapositiva 52</vt:lpstr>
      <vt:lpstr>Diapositiva 53</vt:lpstr>
      <vt:lpstr>Dal testo alla mappa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Lavorare per competenze</dc:title>
  <dc:creator>Preload</dc:creator>
  <cp:lastModifiedBy>fede</cp:lastModifiedBy>
  <cp:revision>8</cp:revision>
  <dcterms:created xsi:type="dcterms:W3CDTF">2015-09-06T15:08:33Z</dcterms:created>
  <dcterms:modified xsi:type="dcterms:W3CDTF">2016-12-07T14:33:13Z</dcterms:modified>
</cp:coreProperties>
</file>