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9787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541738"/>
            <a:ext cx="9143999" cy="915711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0"/>
            <a:ext cx="9144000" cy="16001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 rot="-186991">
            <a:off x="1102116" y="2348618"/>
            <a:ext cx="7576304" cy="393946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buNone/>
              <a:defRPr sz="2000"/>
            </a:lvl1pPr>
            <a:lvl2pPr>
              <a:spcBef>
                <a:spcPts val="0"/>
              </a:spcBef>
              <a:buSzPct val="100000"/>
              <a:buNone/>
              <a:defRPr sz="2000"/>
            </a:lvl2pPr>
            <a:lvl3pPr>
              <a:spcBef>
                <a:spcPts val="0"/>
              </a:spcBef>
              <a:buSzPct val="100000"/>
              <a:buNone/>
              <a:defRPr sz="2000"/>
            </a:lvl3pPr>
            <a:lvl4pPr>
              <a:spcBef>
                <a:spcPts val="0"/>
              </a:spcBef>
              <a:buSzPct val="100000"/>
              <a:buNone/>
              <a:defRPr sz="2000"/>
            </a:lvl4pPr>
            <a:lvl5pPr>
              <a:spcBef>
                <a:spcPts val="0"/>
              </a:spcBef>
              <a:buSzPct val="100000"/>
              <a:buNone/>
              <a:defRPr sz="2000"/>
            </a:lvl5pPr>
            <a:lvl6pPr>
              <a:spcBef>
                <a:spcPts val="0"/>
              </a:spcBef>
              <a:buSzPct val="100000"/>
              <a:buNone/>
              <a:defRPr sz="2000"/>
            </a:lvl6pPr>
            <a:lvl7pPr>
              <a:spcBef>
                <a:spcPts val="0"/>
              </a:spcBef>
              <a:buSzPct val="100000"/>
              <a:buNone/>
              <a:defRPr sz="2000"/>
            </a:lvl7pPr>
            <a:lvl8pPr>
              <a:spcBef>
                <a:spcPts val="0"/>
              </a:spcBef>
              <a:buSzPct val="100000"/>
              <a:buNone/>
              <a:defRPr sz="2000"/>
            </a:lvl8pPr>
            <a:lvl9pPr>
              <a:spcBef>
                <a:spcPts val="0"/>
              </a:spcBef>
              <a:buSzPct val="100000"/>
              <a:buNone/>
              <a:defRPr sz="2000"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-180223">
            <a:off x="472457" y="1841105"/>
            <a:ext cx="498084" cy="337146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 rot="-183804">
            <a:off x="1035602" y="1005108"/>
            <a:ext cx="7763693" cy="106799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0" y="2633472"/>
            <a:ext cx="9143999" cy="2511742"/>
          </a:xfrm>
          <a:custGeom>
            <a:avLst/>
            <a:gdLst/>
            <a:ahLst/>
            <a:cxnLst/>
            <a:rect l="0" t="0" r="0" b="0"/>
            <a:pathLst>
              <a:path w="9144000" h="3429000" extrusionOk="0">
                <a:moveTo>
                  <a:pt x="0" y="0"/>
                </a:moveTo>
                <a:lnTo>
                  <a:pt x="0" y="762000"/>
                </a:lnTo>
                <a:lnTo>
                  <a:pt x="0" y="3429000"/>
                </a:lnTo>
                <a:lnTo>
                  <a:pt x="9144000" y="3429000"/>
                </a:lnTo>
                <a:lnTo>
                  <a:pt x="9144000" y="762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13060">
            <a:off x="920480" y="2871570"/>
            <a:ext cx="6010940" cy="216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pPr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>
            <a:off x="0" y="4686300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-85925">
            <a:off x="919151" y="4632406"/>
            <a:ext cx="7394209" cy="220614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0" y="-703"/>
            <a:ext cx="9143999" cy="108655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0800000" flipH="1">
            <a:off x="0" y="0"/>
            <a:ext cx="9143999" cy="1025050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H="1">
            <a:off x="0" y="4745735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-180223">
            <a:off x="701058" y="526655"/>
            <a:ext cx="498084" cy="337146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-85925">
            <a:off x="916433" y="4721779"/>
            <a:ext cx="7394209" cy="237220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pPr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H="1">
            <a:off x="0" y="4686300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85925">
            <a:off x="919151" y="4632406"/>
            <a:ext cx="7394209" cy="220614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10800000" flipH="1">
            <a:off x="0" y="-703"/>
            <a:ext cx="9143999" cy="108655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10800000" flipH="1">
            <a:off x="0" y="0"/>
            <a:ext cx="9143999" cy="1025050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 rot="-180223">
            <a:off x="701058" y="526655"/>
            <a:ext cx="498084" cy="337146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 rot="-85925">
            <a:off x="916433" y="4721779"/>
            <a:ext cx="7394209" cy="237220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0" y="4745735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pPr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flipH="1">
            <a:off x="0" y="4686300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 rot="-85925">
            <a:off x="919151" y="4632406"/>
            <a:ext cx="7394209" cy="220614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 rot="10800000" flipH="1">
            <a:off x="0" y="-703"/>
            <a:ext cx="9143999" cy="108655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rot="10800000" flipH="1">
            <a:off x="0" y="0"/>
            <a:ext cx="9143999" cy="1025050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rot="-180223">
            <a:off x="701058" y="526655"/>
            <a:ext cx="498084" cy="337146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 rot="-85925">
            <a:off x="916433" y="4721779"/>
            <a:ext cx="7394209" cy="237220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0" y="4745735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pPr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flipH="1">
            <a:off x="0" y="4686300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-85925">
            <a:off x="919151" y="4632406"/>
            <a:ext cx="7394209" cy="220614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10800000" flipH="1">
            <a:off x="0" y="-703"/>
            <a:ext cx="9143999" cy="108655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 rot="-90017">
            <a:off x="999515" y="4338182"/>
            <a:ext cx="5568708" cy="35528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 rot="10800000" flipH="1">
            <a:off x="0" y="0"/>
            <a:ext cx="9143999" cy="1025050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-85925">
            <a:off x="916433" y="4721779"/>
            <a:ext cx="7394209" cy="237220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0" y="4745735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pPr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flipH="1">
            <a:off x="0" y="4686300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-85925">
            <a:off x="919151" y="4632406"/>
            <a:ext cx="7394209" cy="220614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10800000" flipH="1">
            <a:off x="0" y="-703"/>
            <a:ext cx="9143999" cy="108655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10800000" flipH="1">
            <a:off x="0" y="0"/>
            <a:ext cx="9143999" cy="1025050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-85925">
            <a:off x="916433" y="4721779"/>
            <a:ext cx="7394209" cy="237220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 flipH="1">
            <a:off x="0" y="4745735"/>
            <a:ext cx="9143999" cy="401193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pPr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0F0F"/>
            </a:gs>
            <a:gs pos="100000">
              <a:srgbClr val="C82009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76200" y="57150"/>
            <a:ext cx="0" cy="5029199"/>
          </a:xfrm>
          <a:prstGeom prst="straightConnector1">
            <a:avLst/>
          </a:prstGeom>
          <a:noFill/>
          <a:ln w="107950" cap="flat" cmpd="sng">
            <a:solidFill>
              <a:srgbClr val="D239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6"/>
          <p:cNvCxnSpPr/>
          <p:nvPr/>
        </p:nvCxnSpPr>
        <p:spPr>
          <a:xfrm>
            <a:off x="9067800" y="57150"/>
            <a:ext cx="0" cy="5029199"/>
          </a:xfrm>
          <a:prstGeom prst="straightConnector1">
            <a:avLst/>
          </a:prstGeom>
          <a:noFill/>
          <a:ln w="114300" cap="flat" cmpd="sng">
            <a:solidFill>
              <a:srgbClr val="D239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7"/>
          <p:cNvCxnSpPr/>
          <p:nvPr/>
        </p:nvCxnSpPr>
        <p:spPr>
          <a:xfrm>
            <a:off x="533399" y="57150"/>
            <a:ext cx="0" cy="5029199"/>
          </a:xfrm>
          <a:prstGeom prst="straightConnector1">
            <a:avLst/>
          </a:prstGeom>
          <a:noFill/>
          <a:ln w="69850" cap="flat" cmpd="sng">
            <a:solidFill>
              <a:srgbClr val="D2392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Shape 8"/>
          <p:cNvCxnSpPr/>
          <p:nvPr/>
        </p:nvCxnSpPr>
        <p:spPr>
          <a:xfrm flipH="1">
            <a:off x="914400" y="57150"/>
            <a:ext cx="152399" cy="4743600"/>
          </a:xfrm>
          <a:prstGeom prst="straightConnector1">
            <a:avLst/>
          </a:prstGeom>
          <a:noFill/>
          <a:ln w="152400" cap="flat" cmpd="sng">
            <a:solidFill>
              <a:srgbClr val="D2392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9"/>
          <p:cNvSpPr/>
          <p:nvPr/>
        </p:nvSpPr>
        <p:spPr>
          <a:xfrm>
            <a:off x="110055" y="57150"/>
            <a:ext cx="1698625" cy="4972047"/>
          </a:xfrm>
          <a:custGeom>
            <a:avLst/>
            <a:gdLst/>
            <a:ahLst/>
            <a:cxnLst/>
            <a:rect l="0" t="0" r="0" b="0"/>
            <a:pathLst>
              <a:path w="1070" h="4154" extrusionOk="0">
                <a:moveTo>
                  <a:pt x="4" y="0"/>
                </a:moveTo>
                <a:lnTo>
                  <a:pt x="4" y="0"/>
                </a:lnTo>
                <a:lnTo>
                  <a:pt x="2" y="74"/>
                </a:lnTo>
                <a:lnTo>
                  <a:pt x="0" y="162"/>
                </a:lnTo>
                <a:lnTo>
                  <a:pt x="0" y="280"/>
                </a:lnTo>
                <a:lnTo>
                  <a:pt x="4" y="426"/>
                </a:lnTo>
                <a:lnTo>
                  <a:pt x="10" y="594"/>
                </a:lnTo>
                <a:lnTo>
                  <a:pt x="16" y="686"/>
                </a:lnTo>
                <a:lnTo>
                  <a:pt x="22" y="782"/>
                </a:lnTo>
                <a:lnTo>
                  <a:pt x="30" y="884"/>
                </a:lnTo>
                <a:lnTo>
                  <a:pt x="42" y="990"/>
                </a:lnTo>
                <a:lnTo>
                  <a:pt x="54" y="1098"/>
                </a:lnTo>
                <a:lnTo>
                  <a:pt x="68" y="1210"/>
                </a:lnTo>
                <a:lnTo>
                  <a:pt x="86" y="1324"/>
                </a:lnTo>
                <a:lnTo>
                  <a:pt x="104" y="1442"/>
                </a:lnTo>
                <a:lnTo>
                  <a:pt x="126" y="1562"/>
                </a:lnTo>
                <a:lnTo>
                  <a:pt x="152" y="1682"/>
                </a:lnTo>
                <a:lnTo>
                  <a:pt x="178" y="1804"/>
                </a:lnTo>
                <a:lnTo>
                  <a:pt x="210" y="1928"/>
                </a:lnTo>
                <a:lnTo>
                  <a:pt x="244" y="2050"/>
                </a:lnTo>
                <a:lnTo>
                  <a:pt x="280" y="2174"/>
                </a:lnTo>
                <a:lnTo>
                  <a:pt x="322" y="2298"/>
                </a:lnTo>
                <a:lnTo>
                  <a:pt x="366" y="2420"/>
                </a:lnTo>
                <a:lnTo>
                  <a:pt x="416" y="2542"/>
                </a:lnTo>
                <a:lnTo>
                  <a:pt x="468" y="2662"/>
                </a:lnTo>
                <a:lnTo>
                  <a:pt x="496" y="2722"/>
                </a:lnTo>
                <a:lnTo>
                  <a:pt x="524" y="2780"/>
                </a:lnTo>
                <a:lnTo>
                  <a:pt x="554" y="2838"/>
                </a:lnTo>
                <a:lnTo>
                  <a:pt x="586" y="2896"/>
                </a:lnTo>
                <a:lnTo>
                  <a:pt x="586" y="2896"/>
                </a:lnTo>
                <a:lnTo>
                  <a:pt x="652" y="3018"/>
                </a:lnTo>
                <a:lnTo>
                  <a:pt x="714" y="3132"/>
                </a:lnTo>
                <a:lnTo>
                  <a:pt x="768" y="3238"/>
                </a:lnTo>
                <a:lnTo>
                  <a:pt x="816" y="3336"/>
                </a:lnTo>
                <a:lnTo>
                  <a:pt x="860" y="3426"/>
                </a:lnTo>
                <a:lnTo>
                  <a:pt x="900" y="3510"/>
                </a:lnTo>
                <a:lnTo>
                  <a:pt x="934" y="3588"/>
                </a:lnTo>
                <a:lnTo>
                  <a:pt x="964" y="3658"/>
                </a:lnTo>
                <a:lnTo>
                  <a:pt x="988" y="3724"/>
                </a:lnTo>
                <a:lnTo>
                  <a:pt x="1010" y="3782"/>
                </a:lnTo>
                <a:lnTo>
                  <a:pt x="1028" y="3836"/>
                </a:lnTo>
                <a:lnTo>
                  <a:pt x="1042" y="3884"/>
                </a:lnTo>
                <a:lnTo>
                  <a:pt x="1052" y="3926"/>
                </a:lnTo>
                <a:lnTo>
                  <a:pt x="1060" y="3964"/>
                </a:lnTo>
                <a:lnTo>
                  <a:pt x="1066" y="3998"/>
                </a:lnTo>
                <a:lnTo>
                  <a:pt x="1068" y="4028"/>
                </a:lnTo>
                <a:lnTo>
                  <a:pt x="1070" y="4054"/>
                </a:lnTo>
                <a:lnTo>
                  <a:pt x="1068" y="4074"/>
                </a:lnTo>
                <a:lnTo>
                  <a:pt x="1066" y="4094"/>
                </a:lnTo>
                <a:lnTo>
                  <a:pt x="1060" y="4108"/>
                </a:lnTo>
                <a:lnTo>
                  <a:pt x="1056" y="4122"/>
                </a:lnTo>
                <a:lnTo>
                  <a:pt x="1050" y="4132"/>
                </a:lnTo>
                <a:lnTo>
                  <a:pt x="1042" y="4138"/>
                </a:lnTo>
                <a:lnTo>
                  <a:pt x="1034" y="4144"/>
                </a:lnTo>
                <a:lnTo>
                  <a:pt x="1028" y="4148"/>
                </a:lnTo>
                <a:lnTo>
                  <a:pt x="1020" y="4152"/>
                </a:lnTo>
                <a:lnTo>
                  <a:pt x="1006" y="4154"/>
                </a:lnTo>
                <a:lnTo>
                  <a:pt x="998" y="4152"/>
                </a:lnTo>
                <a:lnTo>
                  <a:pt x="994" y="4152"/>
                </a:lnTo>
              </a:path>
            </a:pathLst>
          </a:custGeom>
          <a:noFill/>
          <a:ln w="25400" cap="flat" cmpd="sng">
            <a:solidFill>
              <a:srgbClr val="D2392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7839160" y="4114800"/>
            <a:ext cx="1181100" cy="597693"/>
          </a:xfrm>
          <a:custGeom>
            <a:avLst/>
            <a:gdLst/>
            <a:ahLst/>
            <a:cxnLst/>
            <a:rect l="0" t="0" r="0" b="0"/>
            <a:pathLst>
              <a:path w="744" h="502" extrusionOk="0">
                <a:moveTo>
                  <a:pt x="0" y="502"/>
                </a:moveTo>
                <a:lnTo>
                  <a:pt x="0" y="502"/>
                </a:lnTo>
                <a:lnTo>
                  <a:pt x="4" y="482"/>
                </a:lnTo>
                <a:lnTo>
                  <a:pt x="10" y="460"/>
                </a:lnTo>
                <a:lnTo>
                  <a:pt x="20" y="430"/>
                </a:lnTo>
                <a:lnTo>
                  <a:pt x="36" y="396"/>
                </a:lnTo>
                <a:lnTo>
                  <a:pt x="56" y="358"/>
                </a:lnTo>
                <a:lnTo>
                  <a:pt x="84" y="316"/>
                </a:lnTo>
                <a:lnTo>
                  <a:pt x="100" y="294"/>
                </a:lnTo>
                <a:lnTo>
                  <a:pt x="118" y="272"/>
                </a:lnTo>
                <a:lnTo>
                  <a:pt x="138" y="248"/>
                </a:lnTo>
                <a:lnTo>
                  <a:pt x="160" y="226"/>
                </a:lnTo>
                <a:lnTo>
                  <a:pt x="184" y="204"/>
                </a:lnTo>
                <a:lnTo>
                  <a:pt x="212" y="182"/>
                </a:lnTo>
                <a:lnTo>
                  <a:pt x="240" y="162"/>
                </a:lnTo>
                <a:lnTo>
                  <a:pt x="272" y="140"/>
                </a:lnTo>
                <a:lnTo>
                  <a:pt x="306" y="120"/>
                </a:lnTo>
                <a:lnTo>
                  <a:pt x="342" y="102"/>
                </a:lnTo>
                <a:lnTo>
                  <a:pt x="382" y="84"/>
                </a:lnTo>
                <a:lnTo>
                  <a:pt x="424" y="66"/>
                </a:lnTo>
                <a:lnTo>
                  <a:pt x="470" y="52"/>
                </a:lnTo>
                <a:lnTo>
                  <a:pt x="518" y="38"/>
                </a:lnTo>
                <a:lnTo>
                  <a:pt x="570" y="26"/>
                </a:lnTo>
                <a:lnTo>
                  <a:pt x="624" y="16"/>
                </a:lnTo>
                <a:lnTo>
                  <a:pt x="682" y="6"/>
                </a:lnTo>
                <a:lnTo>
                  <a:pt x="744" y="0"/>
                </a:lnTo>
              </a:path>
            </a:pathLst>
          </a:custGeom>
          <a:noFill/>
          <a:ln w="25400" cap="flat" cmpd="sng">
            <a:solidFill>
              <a:srgbClr val="CB28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273122" y="2652712"/>
            <a:ext cx="777875" cy="1955006"/>
          </a:xfrm>
          <a:custGeom>
            <a:avLst/>
            <a:gdLst/>
            <a:ahLst/>
            <a:cxnLst/>
            <a:rect l="0" t="0" r="0" b="0"/>
            <a:pathLst>
              <a:path w="490" h="1642" extrusionOk="0">
                <a:moveTo>
                  <a:pt x="0" y="1642"/>
                </a:moveTo>
                <a:lnTo>
                  <a:pt x="0" y="1642"/>
                </a:lnTo>
                <a:lnTo>
                  <a:pt x="24" y="1624"/>
                </a:lnTo>
                <a:lnTo>
                  <a:pt x="50" y="1600"/>
                </a:lnTo>
                <a:lnTo>
                  <a:pt x="86" y="1564"/>
                </a:lnTo>
                <a:lnTo>
                  <a:pt x="126" y="1518"/>
                </a:lnTo>
                <a:lnTo>
                  <a:pt x="148" y="1490"/>
                </a:lnTo>
                <a:lnTo>
                  <a:pt x="172" y="1458"/>
                </a:lnTo>
                <a:lnTo>
                  <a:pt x="196" y="1424"/>
                </a:lnTo>
                <a:lnTo>
                  <a:pt x="220" y="1384"/>
                </a:lnTo>
                <a:lnTo>
                  <a:pt x="244" y="1344"/>
                </a:lnTo>
                <a:lnTo>
                  <a:pt x="268" y="1298"/>
                </a:lnTo>
                <a:lnTo>
                  <a:pt x="292" y="1248"/>
                </a:lnTo>
                <a:lnTo>
                  <a:pt x="316" y="1196"/>
                </a:lnTo>
                <a:lnTo>
                  <a:pt x="340" y="1138"/>
                </a:lnTo>
                <a:lnTo>
                  <a:pt x="362" y="1078"/>
                </a:lnTo>
                <a:lnTo>
                  <a:pt x="384" y="1014"/>
                </a:lnTo>
                <a:lnTo>
                  <a:pt x="404" y="944"/>
                </a:lnTo>
                <a:lnTo>
                  <a:pt x="422" y="870"/>
                </a:lnTo>
                <a:lnTo>
                  <a:pt x="438" y="792"/>
                </a:lnTo>
                <a:lnTo>
                  <a:pt x="454" y="710"/>
                </a:lnTo>
                <a:lnTo>
                  <a:pt x="466" y="624"/>
                </a:lnTo>
                <a:lnTo>
                  <a:pt x="476" y="532"/>
                </a:lnTo>
                <a:lnTo>
                  <a:pt x="484" y="436"/>
                </a:lnTo>
                <a:lnTo>
                  <a:pt x="488" y="334"/>
                </a:lnTo>
                <a:lnTo>
                  <a:pt x="490" y="228"/>
                </a:lnTo>
                <a:lnTo>
                  <a:pt x="488" y="118"/>
                </a:lnTo>
                <a:lnTo>
                  <a:pt x="484" y="0"/>
                </a:lnTo>
              </a:path>
            </a:pathLst>
          </a:custGeom>
          <a:noFill/>
          <a:ln w="25400" cap="flat" cmpd="sng">
            <a:solidFill>
              <a:srgbClr val="D0331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 rot="-180107">
            <a:off x="1177259" y="-15156"/>
            <a:ext cx="8220779" cy="8590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316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buFont typeface="Trebuchet MS"/>
              <a:defRPr sz="3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buFont typeface="Trebuchet MS"/>
              <a:defRPr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Trebuchet MS"/>
              <a:defRPr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it"/>
              <a:pPr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ccoladammacco.wix.com/teatr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 rot="-183804">
            <a:off x="1006202" y="383715"/>
            <a:ext cx="7763693" cy="16909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it"/>
              <a:t>PROGETTO TEATRO</a:t>
            </a:r>
          </a:p>
          <a:p>
            <a:pPr>
              <a:spcBef>
                <a:spcPts val="0"/>
              </a:spcBef>
              <a:buNone/>
            </a:pPr>
            <a:r>
              <a:rPr lang="it"/>
              <a:t>IL BRUTTO ANATROCCOLO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 rot="-186991">
            <a:off x="783847" y="2348618"/>
            <a:ext cx="7576304" cy="39394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914400" indent="457200">
              <a:spcBef>
                <a:spcPts val="0"/>
              </a:spcBef>
              <a:buNone/>
            </a:pPr>
            <a:r>
              <a:rPr lang="it"/>
              <a:t>CLASSE 2</a:t>
            </a:r>
            <a:r>
              <a:rPr lang="it" baseline="30000"/>
              <a:t>a </a:t>
            </a:r>
            <a:r>
              <a:rPr lang="it"/>
              <a:t>B a.s. 2014/2015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ATTORI E AUTORI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22850" y="1550300"/>
            <a:ext cx="8298299" cy="251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 sz="2400"/>
              <a:t>Il progetto proposto dalla Piccola Compagnia Dammacco (</a:t>
            </a:r>
            <a:r>
              <a:rPr lang="it" sz="2400" u="sng">
                <a:solidFill>
                  <a:schemeClr val="hlink"/>
                </a:solidFill>
                <a:hlinkClick r:id="rId3"/>
              </a:rPr>
              <a:t>http://piccoladammacco.wix.com/teatro</a:t>
            </a:r>
            <a:r>
              <a:rPr lang="it" sz="2400"/>
              <a:t>) prevedeva un percorso creativo che, a partire dalla fiaba di Christian Andersen </a:t>
            </a:r>
            <a:r>
              <a:rPr lang="it" sz="2400" i="1"/>
              <a:t>Il brutto anatroccolo, </a:t>
            </a:r>
            <a:r>
              <a:rPr lang="it" sz="2400"/>
              <a:t>avrebbe reso i bambini attori e autori di un evento teatrale corale da presentare a genitori e insegnanti durante l’ultimo incontro.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-228130">
            <a:off x="646976" y="358448"/>
            <a:ext cx="7880946" cy="98360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0" rtl="0">
              <a:spcBef>
                <a:spcPts val="0"/>
              </a:spcBef>
              <a:buNone/>
            </a:pPr>
            <a:r>
              <a:rPr lang="it" sz="3000"/>
              <a:t>LE FASI DEL LABORATORIO TEATRALE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it" sz="3000"/>
              <a:t>1	IL RACCONTO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48800" y="1710675"/>
            <a:ext cx="8277299" cy="28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AutoNum type="arabicPeriod"/>
            </a:pPr>
            <a:r>
              <a:rPr lang="it" sz="2400"/>
              <a:t> Durante il primo incontro la fiaba </a:t>
            </a:r>
            <a:r>
              <a:rPr lang="it" sz="2400" i="1"/>
              <a:t>Il brutto anatroccolo </a:t>
            </a:r>
            <a:r>
              <a:rPr lang="it" sz="2400"/>
              <a:t>è stata letta ai bambini da Serena. Successivamente è stato chiesto loro di ricostruire oralmente la storia appena ascoltata.Il </a:t>
            </a:r>
            <a:r>
              <a:rPr lang="it" sz="2400" b="1" u="sng"/>
              <a:t>loro</a:t>
            </a:r>
            <a:r>
              <a:rPr lang="it" sz="2400"/>
              <a:t> racconto, scrupolosamente annotato da Stella, è diventato lo schema di partenza per la progettazione delle scene sotto la guida esperta di Mariano.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95536" y="907376"/>
            <a:ext cx="8229600" cy="208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ct val="61111"/>
            </a:pPr>
            <a:r>
              <a:rPr lang="it" sz="1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Dal secondo al nono incontro i bambini sono stati coinvolti direttamente nella costruzione dei personaggi con i loro pensieri, movimenti ed emozioni attraverso l’improvvisazione teatrale, la musica e la danza. Sono così diventati autori di parole, frasi e movimenti e ogni bambino ha ‘scritto’ una battuta teatrale </a:t>
            </a:r>
            <a:r>
              <a:rPr lang="it" sz="1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per. </a:t>
            </a:r>
            <a:r>
              <a:rPr lang="it" sz="1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Tutti infatti hanno sperimentato, a turninterpretare il personaggio del brutto anatroccolo in un diverso momento della fiabao, sia il ruolo del protagonista che quello del coro.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" y="2996575"/>
            <a:ext cx="2921200" cy="1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l="-1491" t="12273" r="8285" b="10434"/>
          <a:stretch/>
        </p:blipFill>
        <p:spPr>
          <a:xfrm>
            <a:off x="5138525" y="2839175"/>
            <a:ext cx="2818726" cy="17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-228134">
            <a:off x="1171308" y="-15523"/>
            <a:ext cx="8215583" cy="63709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2	IL LABORATORIO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3	L’EVENTO FINALE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03900" y="922900"/>
            <a:ext cx="7900799" cy="166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it"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Lo spettacolo finale presentato a genitori, insegnanti e… (sorpresa!) all’assessore alla pubblica istruzione di Sassuolo è stato un importante momento di festosa condivisione del lavoro svolto dal gruppo classe in cui i bambini hanno dato il loro meglio per superare se stessi!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00" y="2472325"/>
            <a:ext cx="2301001" cy="172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t="9388" b="34362"/>
          <a:stretch/>
        </p:blipFill>
        <p:spPr>
          <a:xfrm>
            <a:off x="2923700" y="2757450"/>
            <a:ext cx="2301000" cy="17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2625" y="2603649"/>
            <a:ext cx="2506073" cy="18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9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 rot="-228183">
            <a:off x="1186662" y="53160"/>
            <a:ext cx="6119675" cy="85972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 sz="3000"/>
              <a:t>PIU’ TEATRO PER LA SCUOLA!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98325" y="855350"/>
            <a:ext cx="8229600" cy="405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 sz="1800"/>
              <a:t>L’esperienza di questo percorso è stata estremamente positiva. Nel laboratorio teatrale i bambini hanno vissuto un’attività a metà tra il gioco e il lavoro, coniugando l’energia della creatività e la libertà del giocare con la necessità di seguire delle regole. Tutti i bambini -ognuno col suo temperamento- hanno avuto l’opportunità di confrontarsi con i propri limiti personali e caratteriali, chi con la timidezza, chi con l’esuberanza, chi con la disattenzione, chi con le manie di protagonismo… Mariano e Serena hanno saputo stimolarli all’ascolto degli altri nella direzione di una collaborazione collettiva attraverso il gioco del teatro. Incontro dopo incontro si è costruito un bellissimo dialogo tra bambini ed esperti, fatto di gesti, chiacchierate, sguardi, silenzi e sorrisi. Questa modalità d’intervento extra-ordinaria ha costituito un efficace rafforzamento degli strumenti didattici di insegnamento che vengono quotidianamente  impiegati in ambito scolastico.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086" y="1112875"/>
            <a:ext cx="6417824" cy="36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 rot="-228152">
            <a:off x="1184566" y="-9989"/>
            <a:ext cx="8024966" cy="85972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Grazie Piccola Compagnia Dammacco!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775" y="984800"/>
            <a:ext cx="7056851" cy="396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-228252">
            <a:off x="1188802" y="117660"/>
            <a:ext cx="4173495" cy="85972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...arrivederci!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4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iendly">
  <a:themeElements>
    <a:clrScheme name="Custom 432">
      <a:dk1>
        <a:srgbClr val="CA0001"/>
      </a:dk1>
      <a:lt1>
        <a:srgbClr val="ECE47C"/>
      </a:lt1>
      <a:dk2>
        <a:srgbClr val="000000"/>
      </a:dk2>
      <a:lt2>
        <a:srgbClr val="FFFFFF"/>
      </a:lt2>
      <a:accent1>
        <a:srgbClr val="E26F01"/>
      </a:accent1>
      <a:accent2>
        <a:srgbClr val="723C75"/>
      </a:accent2>
      <a:accent3>
        <a:srgbClr val="69B19F"/>
      </a:accent3>
      <a:accent4>
        <a:srgbClr val="BC5828"/>
      </a:accent4>
      <a:accent5>
        <a:srgbClr val="800000"/>
      </a:accent5>
      <a:accent6>
        <a:srgbClr val="333333"/>
      </a:accent6>
      <a:hlink>
        <a:srgbClr val="ECE47C"/>
      </a:hlink>
      <a:folHlink>
        <a:srgbClr val="FF5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Presentazione su schermo (16:9)</PresentationFormat>
  <Paragraphs>16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friendly</vt:lpstr>
      <vt:lpstr>PROGETTO TEATRO IL BRUTTO ANATROCCOLO</vt:lpstr>
      <vt:lpstr>ATTORI E AUTORI</vt:lpstr>
      <vt:lpstr>LE FASI DEL LABORATORIO TEATRALE 1 IL RACCONTO</vt:lpstr>
      <vt:lpstr>2 IL LABORATORIO</vt:lpstr>
      <vt:lpstr>3 L’EVENTO FINALE</vt:lpstr>
      <vt:lpstr>PIU’ TEATRO PER LA SCUOLA!</vt:lpstr>
      <vt:lpstr>Grazie Piccola Compagnia Dammacco!</vt:lpstr>
      <vt:lpstr>...arrivederci!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TEATRO IL BRUTTO ANATROCCOLO</dc:title>
  <cp:lastModifiedBy>.</cp:lastModifiedBy>
  <cp:revision>1</cp:revision>
  <dcterms:modified xsi:type="dcterms:W3CDTF">2015-06-30T16:18:39Z</dcterms:modified>
</cp:coreProperties>
</file>