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5105-77A8-47C7-8F57-578800F4B33E}" type="datetimeFigureOut">
              <a:rPr lang="it-IT" smtClean="0"/>
              <a:pPr/>
              <a:t>17/10/2015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9FB-7EEF-49B9-B8BF-83AF20B33A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5105-77A8-47C7-8F57-578800F4B33E}" type="datetimeFigureOut">
              <a:rPr lang="it-IT" smtClean="0"/>
              <a:pPr/>
              <a:t>17/10/2015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9FB-7EEF-49B9-B8BF-83AF20B33A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5105-77A8-47C7-8F57-578800F4B33E}" type="datetimeFigureOut">
              <a:rPr lang="it-IT" smtClean="0"/>
              <a:pPr/>
              <a:t>17/10/2015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9FB-7EEF-49B9-B8BF-83AF20B33A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5105-77A8-47C7-8F57-578800F4B33E}" type="datetimeFigureOut">
              <a:rPr lang="it-IT" smtClean="0"/>
              <a:pPr/>
              <a:t>17/10/2015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9FB-7EEF-49B9-B8BF-83AF20B33A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5105-77A8-47C7-8F57-578800F4B33E}" type="datetimeFigureOut">
              <a:rPr lang="it-IT" smtClean="0"/>
              <a:pPr/>
              <a:t>17/10/2015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9FB-7EEF-49B9-B8BF-83AF20B33A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5105-77A8-47C7-8F57-578800F4B33E}" type="datetimeFigureOut">
              <a:rPr lang="it-IT" smtClean="0"/>
              <a:pPr/>
              <a:t>17/10/2015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9FB-7EEF-49B9-B8BF-83AF20B33A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5105-77A8-47C7-8F57-578800F4B33E}" type="datetimeFigureOut">
              <a:rPr lang="it-IT" smtClean="0"/>
              <a:pPr/>
              <a:t>17/10/2015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9FB-7EEF-49B9-B8BF-83AF20B33A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5105-77A8-47C7-8F57-578800F4B33E}" type="datetimeFigureOut">
              <a:rPr lang="it-IT" smtClean="0"/>
              <a:pPr/>
              <a:t>17/10/2015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9FB-7EEF-49B9-B8BF-83AF20B33A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5105-77A8-47C7-8F57-578800F4B33E}" type="datetimeFigureOut">
              <a:rPr lang="it-IT" smtClean="0"/>
              <a:pPr/>
              <a:t>17/10/2015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9FB-7EEF-49B9-B8BF-83AF20B33A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5105-77A8-47C7-8F57-578800F4B33E}" type="datetimeFigureOut">
              <a:rPr lang="it-IT" smtClean="0"/>
              <a:pPr/>
              <a:t>17/10/2015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9FB-7EEF-49B9-B8BF-83AF20B33A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5105-77A8-47C7-8F57-578800F4B33E}" type="datetimeFigureOut">
              <a:rPr lang="it-IT" smtClean="0"/>
              <a:pPr/>
              <a:t>17/10/2015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CB379FB-7EEF-49B9-B8BF-83AF20B33A6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925105-77A8-47C7-8F57-578800F4B33E}" type="datetimeFigureOut">
              <a:rPr lang="it-IT" smtClean="0"/>
              <a:pPr/>
              <a:t>17/10/2015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B379FB-7EEF-49B9-B8BF-83AF20B33A67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L’ACQUA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Di Veronica </a:t>
            </a:r>
            <a:r>
              <a:rPr lang="it-IT" dirty="0" err="1" smtClean="0"/>
              <a:t>Ugolini</a:t>
            </a:r>
            <a:r>
              <a:rPr lang="it-IT" dirty="0" smtClean="0"/>
              <a:t> </a:t>
            </a:r>
          </a:p>
          <a:p>
            <a:r>
              <a:rPr lang="it-IT" dirty="0" smtClean="0"/>
              <a:t>Sebastiano  Bolzoni e </a:t>
            </a:r>
          </a:p>
          <a:p>
            <a:r>
              <a:rPr lang="it-IT" dirty="0" err="1" smtClean="0"/>
              <a:t>Achraf</a:t>
            </a:r>
            <a:r>
              <a:rPr lang="it-IT" dirty="0" smtClean="0"/>
              <a:t> </a:t>
            </a:r>
            <a:r>
              <a:rPr lang="it-IT" dirty="0" err="1" smtClean="0"/>
              <a:t>Faroudi</a:t>
            </a:r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ACQUA PIU’ CARA PER I PIU’ POVERI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Nel mondo proprio i più poveri pagano di più un bene che dovrebbe essere </a:t>
            </a:r>
            <a:r>
              <a:rPr lang="it-IT" dirty="0" smtClean="0">
                <a:solidFill>
                  <a:srgbClr val="FF0000"/>
                </a:solidFill>
              </a:rPr>
              <a:t>un diritto universale</a:t>
            </a:r>
            <a:r>
              <a:rPr lang="it-IT" dirty="0" smtClean="0"/>
              <a:t>. Il rapporto del 2006 evidenzia </a:t>
            </a:r>
            <a:r>
              <a:rPr lang="it-IT" dirty="0" smtClean="0">
                <a:solidFill>
                  <a:srgbClr val="FF0000"/>
                </a:solidFill>
              </a:rPr>
              <a:t>enormi disparità</a:t>
            </a:r>
            <a:r>
              <a:rPr lang="it-IT" dirty="0" smtClean="0"/>
              <a:t>. Il costo dell’ acqua si gonfia con l’ aumento della distanza dalla rete idrica nazionale, con il crescere quindi della </a:t>
            </a:r>
            <a:r>
              <a:rPr lang="it-IT" dirty="0" smtClean="0">
                <a:solidFill>
                  <a:srgbClr val="FF0000"/>
                </a:solidFill>
              </a:rPr>
              <a:t>dipendenza dai rivenditori locali che trasportano l’ acqua a chi non ne ha </a:t>
            </a:r>
            <a:r>
              <a:rPr lang="it-IT" dirty="0" smtClean="0"/>
              <a:t>( cioè 1 persona su 5).</a:t>
            </a:r>
            <a:endParaRPr lang="it-IT" dirty="0"/>
          </a:p>
        </p:txBody>
      </p:sp>
      <p:pic>
        <p:nvPicPr>
          <p:cNvPr id="22530" name="Picture 2" descr="http://www.nauticareport.it/public/images/la%20memoria%20dell'acqua%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085184"/>
            <a:ext cx="2448272" cy="16117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PRESENTAZIONE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L’ ONU nel 2006 ha posto particolare attenzione al </a:t>
            </a:r>
            <a:r>
              <a:rPr lang="it-IT" dirty="0" smtClean="0">
                <a:solidFill>
                  <a:srgbClr val="FF0000"/>
                </a:solidFill>
              </a:rPr>
              <a:t>problema dell’ acqua</a:t>
            </a:r>
            <a:r>
              <a:rPr lang="it-IT" dirty="0" smtClean="0"/>
              <a:t>. L’ acqua non è garantita a tutti gli abitanti del mondo per questo si parla un </a:t>
            </a:r>
            <a:r>
              <a:rPr lang="it-IT" dirty="0" smtClean="0">
                <a:solidFill>
                  <a:srgbClr val="FF0000"/>
                </a:solidFill>
              </a:rPr>
              <a:t>piano d’ azione globale </a:t>
            </a:r>
            <a:r>
              <a:rPr lang="it-IT" dirty="0" smtClean="0"/>
              <a:t>per risolvere questa crisi che fa morire  2 milioni di bambini l’ anno.</a:t>
            </a:r>
            <a:endParaRPr lang="it-IT" dirty="0"/>
          </a:p>
        </p:txBody>
      </p:sp>
      <p:pic>
        <p:nvPicPr>
          <p:cNvPr id="1026" name="Picture 2" descr="http://www.promozioneumana.it/yep-content/media/20120705210721-2012-40767-ND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661251"/>
            <a:ext cx="3456384" cy="319674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28" name="Picture 4" descr="http://www.comune.lesignano-debagni.pr.it/allegato.asp?ID=3562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149080"/>
            <a:ext cx="3659287" cy="24494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dirty="0" smtClean="0"/>
              <a:t>PIANO D’ AZIONE PER IL PROGRESSO UMANO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ELEMENTI CARDINE PER LO SVILUPPO:</a:t>
            </a:r>
          </a:p>
          <a:p>
            <a:r>
              <a:rPr lang="it-IT" dirty="0" smtClean="0"/>
              <a:t>1_</a:t>
            </a:r>
            <a:r>
              <a:rPr lang="it-IT" dirty="0" smtClean="0">
                <a:solidFill>
                  <a:srgbClr val="FF0000"/>
                </a:solidFill>
              </a:rPr>
              <a:t>Distribuzione acqua pulita</a:t>
            </a:r>
          </a:p>
          <a:p>
            <a:r>
              <a:rPr lang="it-IT" dirty="0" smtClean="0"/>
              <a:t>2_</a:t>
            </a:r>
            <a:r>
              <a:rPr lang="it-IT" dirty="0" smtClean="0">
                <a:solidFill>
                  <a:srgbClr val="FF0000"/>
                </a:solidFill>
              </a:rPr>
              <a:t>Smaltimento acque reflue</a:t>
            </a:r>
          </a:p>
          <a:p>
            <a:r>
              <a:rPr lang="it-IT" dirty="0" smtClean="0"/>
              <a:t>3_</a:t>
            </a:r>
            <a:r>
              <a:rPr lang="it-IT" dirty="0" smtClean="0">
                <a:solidFill>
                  <a:srgbClr val="FF0000"/>
                </a:solidFill>
              </a:rPr>
              <a:t>costruzione impianti igienico-sanitari</a:t>
            </a:r>
          </a:p>
          <a:p>
            <a:pPr>
              <a:buNone/>
            </a:pPr>
            <a:r>
              <a:rPr lang="it-IT" dirty="0" smtClean="0"/>
              <a:t> 1,1 miliardi di persone non hanno acqua e 2,6 non hanno servizi igienico-sanitari. Un altro gran numero di persone vive a più di 1 km di distanza da fonti d’ acqua molto spesso anche infette. Un terzo hanno reddito giornaliero di 1 dollaro, ma non è sempre detto che una persona povera non abbia acqua.</a:t>
            </a:r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Distribuzione acqua nel mondo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/>
          </a:p>
        </p:txBody>
      </p:sp>
      <p:pic>
        <p:nvPicPr>
          <p:cNvPr id="2054" name="Picture 6" descr="http://geostoria.weebly.com/uploads/1/5/2/3/15239878/4342547.jpg?5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56942"/>
            <a:ext cx="7200800" cy="480105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Distribuzione d’ acqua dolce metri cubi pro capite annuo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kjh</a:t>
            </a:r>
            <a:endParaRPr lang="it-IT" dirty="0"/>
          </a:p>
        </p:txBody>
      </p:sp>
      <p:pic>
        <p:nvPicPr>
          <p:cNvPr id="20482" name="Picture 2" descr="http://4.bp.blogspot.com/-rGa6HSPDJQE/UKYwm93FnpI/AAAAAAAAAzY/PSHj0BLPpzI/s640/Fig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7252020" cy="47251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OBIETTIVI DA RAGGIUNGERE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1_</a:t>
            </a:r>
            <a:r>
              <a:rPr lang="it-IT" dirty="0" smtClean="0">
                <a:solidFill>
                  <a:srgbClr val="FF0000"/>
                </a:solidFill>
              </a:rPr>
              <a:t>Rendere l’ acqua un diritto umano</a:t>
            </a:r>
          </a:p>
          <a:p>
            <a:pPr>
              <a:buNone/>
            </a:pPr>
            <a:r>
              <a:rPr lang="it-IT" dirty="0" smtClean="0"/>
              <a:t> Ogni singola persona dovrebbe avere almeno </a:t>
            </a:r>
            <a:r>
              <a:rPr lang="it-IT" dirty="0" smtClean="0">
                <a:solidFill>
                  <a:srgbClr val="FF0000"/>
                </a:solidFill>
              </a:rPr>
              <a:t>20 l d’ acqua pulita e non contaminata </a:t>
            </a:r>
            <a:r>
              <a:rPr lang="it-IT" dirty="0" smtClean="0"/>
              <a:t>(i poveri gratuitamente).</a:t>
            </a:r>
            <a:r>
              <a:rPr lang="it-IT" dirty="0" smtClean="0">
                <a:solidFill>
                  <a:srgbClr val="FF0000"/>
                </a:solidFill>
              </a:rPr>
              <a:t> Minimizzare lo spreco </a:t>
            </a:r>
            <a:r>
              <a:rPr lang="it-IT" dirty="0" smtClean="0"/>
              <a:t>(un inglese o americano consumano 50 l solo per il gabinetto).</a:t>
            </a:r>
          </a:p>
          <a:p>
            <a:pPr>
              <a:buNone/>
            </a:pP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1026" name="Picture 2" descr="http://www.targatocn.it/fileadmin/archivio/targatocn/immagini/albese/Bambina_beve_acq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221088"/>
            <a:ext cx="3833199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i.static.linkiesta.it/blobs/full/4/7/4/1/474179ad-9963-49d8-9772-1fa238ecc12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365104"/>
            <a:ext cx="3194132" cy="2132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OBIETTIVI DA RAGGIUNGERE 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2_</a:t>
            </a:r>
            <a:r>
              <a:rPr lang="it-IT" dirty="0" smtClean="0">
                <a:solidFill>
                  <a:srgbClr val="FF0000"/>
                </a:solidFill>
              </a:rPr>
              <a:t>Elaborare strategie nazionali per l’ acqua e servizi igienico-sanitari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I governi dovrebbero spendere una minima percentuale del PIL per l’ acqua e per servizi igienico-sanitari per rendere più equo l’ accesso a essi. Di solito la quota è pari allo 0,5% del PIL.</a:t>
            </a:r>
          </a:p>
        </p:txBody>
      </p:sp>
      <p:pic>
        <p:nvPicPr>
          <p:cNvPr id="18434" name="Picture 2" descr="http://www.expo2015contact.it/wp-content/uploads/2013/12/1020-shutterstock-73168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837657"/>
            <a:ext cx="4539721" cy="3020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OBIETTIVI DA RAGGIUNGERE 3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500" dirty="0" smtClean="0"/>
              <a:t>3_ </a:t>
            </a:r>
            <a:r>
              <a:rPr lang="it-IT" sz="2500" dirty="0" smtClean="0">
                <a:solidFill>
                  <a:srgbClr val="FF0000"/>
                </a:solidFill>
              </a:rPr>
              <a:t>Incrementare gli aiuti internazionali</a:t>
            </a:r>
          </a:p>
          <a:p>
            <a:pPr>
              <a:buNone/>
            </a:pPr>
            <a:r>
              <a:rPr lang="it-IT" sz="2500" dirty="0" smtClean="0"/>
              <a:t> Il </a:t>
            </a:r>
            <a:r>
              <a:rPr lang="it-IT" sz="2500" dirty="0" smtClean="0">
                <a:solidFill>
                  <a:srgbClr val="FF0000"/>
                </a:solidFill>
              </a:rPr>
              <a:t>Rapporto</a:t>
            </a:r>
            <a:r>
              <a:rPr lang="it-IT" sz="2500" dirty="0" smtClean="0"/>
              <a:t> chiede un aumento del 3,4/4 miliardi di dollari per </a:t>
            </a:r>
            <a:r>
              <a:rPr lang="it-IT" sz="2500" dirty="0" smtClean="0">
                <a:solidFill>
                  <a:srgbClr val="FF0000"/>
                </a:solidFill>
              </a:rPr>
              <a:t>aiuti</a:t>
            </a:r>
            <a:r>
              <a:rPr lang="it-IT" sz="2500" dirty="0" smtClean="0"/>
              <a:t> all’ anno. L’ accesso all’ acqua e ai servizi igienico-sanitari farebbero diminuire la spesa sanitaria. Il ritorno economico sarebbe di 8 dollari al giorno per ogni dollaro </a:t>
            </a:r>
            <a:r>
              <a:rPr lang="it-IT" sz="2500" dirty="0" err="1" smtClean="0"/>
              <a:t>investisto</a:t>
            </a:r>
            <a:r>
              <a:rPr lang="it-IT" sz="2500" dirty="0" smtClean="0"/>
              <a:t> nel raggiungimento del traguardo relativo all’ acqua e ai servizi igienico-sanitari.</a:t>
            </a:r>
          </a:p>
          <a:p>
            <a:pPr>
              <a:buNone/>
            </a:pP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19458" name="Picture 2" descr="http://www.mondodonne.com/wp-content/uploads/2014/08/aiutare-il-prossi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867623"/>
            <a:ext cx="3960440" cy="19903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dirty="0" smtClean="0"/>
              <a:t>PRELEVIAMO 100 CONSUMIAMO 55</a:t>
            </a:r>
            <a:endParaRPr 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500" dirty="0" smtClean="0"/>
              <a:t>Negli ultimi tempi la </a:t>
            </a:r>
            <a:r>
              <a:rPr lang="it-IT" sz="2500" dirty="0" smtClean="0">
                <a:solidFill>
                  <a:srgbClr val="FF0000"/>
                </a:solidFill>
              </a:rPr>
              <a:t>tecnologia permette di sfruttare pienamente il ciclo dell’ acqua</a:t>
            </a:r>
            <a:r>
              <a:rPr lang="it-IT" sz="2500" dirty="0" smtClean="0"/>
              <a:t>. Purtroppo questa proprietà ha un costo molto elevato. Le Nazioni Unite pensano che se prosegue l’ aumento dei prelievi tra 20 anni ci saranno zone che vivranno in </a:t>
            </a:r>
            <a:r>
              <a:rPr lang="it-IT" sz="2500" dirty="0" smtClean="0">
                <a:solidFill>
                  <a:srgbClr val="FF0000"/>
                </a:solidFill>
              </a:rPr>
              <a:t>totale stato di penuria d’ acqua </a:t>
            </a:r>
            <a:r>
              <a:rPr lang="it-IT" sz="2500" dirty="0" smtClean="0"/>
              <a:t>(1,8 miliardi d’ umani) e ad altri 5 miliardi a cui sarà difficile rispondere alle necessità.</a:t>
            </a:r>
            <a:endParaRPr lang="it-IT" sz="2500" dirty="0"/>
          </a:p>
        </p:txBody>
      </p:sp>
      <p:pic>
        <p:nvPicPr>
          <p:cNvPr id="21506" name="Picture 2" descr="http://www.coldiretti.it/organismi/ecclesiastici/collegamento/IMMAGINI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797152"/>
            <a:ext cx="3312368" cy="186320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225</TotalTime>
  <Words>487</Words>
  <Application>Microsoft Office PowerPoint</Application>
  <PresentationFormat>Presentazione su schermo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Equinozio</vt:lpstr>
      <vt:lpstr>L’ACQUA</vt:lpstr>
      <vt:lpstr>PRESENTAZIONE</vt:lpstr>
      <vt:lpstr>PIANO D’ AZIONE PER IL PROGRESSO UMANO</vt:lpstr>
      <vt:lpstr>Distribuzione acqua nel mondo</vt:lpstr>
      <vt:lpstr>Distribuzione d’ acqua dolce metri cubi pro capite annuo </vt:lpstr>
      <vt:lpstr>OBIETTIVI DA RAGGIUNGERE</vt:lpstr>
      <vt:lpstr>OBIETTIVI DA RAGGIUNGERE 2</vt:lpstr>
      <vt:lpstr>OBIETTIVI DA RAGGIUNGERE 3</vt:lpstr>
      <vt:lpstr>PRELEVIAMO 100 CONSUMIAMO 55</vt:lpstr>
      <vt:lpstr>ACQUA PIU’ CARA PER I PIU’ POVERI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L’ACQUA</dc:title>
  <dc:creator>Ettore</dc:creator>
  <cp:lastModifiedBy>paola</cp:lastModifiedBy>
  <cp:revision>32</cp:revision>
  <dcterms:created xsi:type="dcterms:W3CDTF">2015-10-14T14:11:09Z</dcterms:created>
  <dcterms:modified xsi:type="dcterms:W3CDTF">2015-10-17T16:13:44Z</dcterms:modified>
</cp:coreProperties>
</file>