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8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Foglio_di_lavoro_di_Microsoft_Office_Excel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title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Cile</c:v>
                </c:pt>
              </c:strCache>
            </c:strRef>
          </c:tx>
          <c:explosion val="25"/>
          <c:cat>
            <c:strRef>
              <c:f>Foglio1!$A$2:$A$4</c:f>
              <c:strCache>
                <c:ptCount val="3"/>
                <c:pt idx="0">
                  <c:v>classe media</c:v>
                </c:pt>
                <c:pt idx="1">
                  <c:v>20% più povero</c:v>
                </c:pt>
                <c:pt idx="2">
                  <c:v>20% più ricco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6.3</c:v>
                </c:pt>
                <c:pt idx="1">
                  <c:v>3.5</c:v>
                </c:pt>
                <c:pt idx="2">
                  <c:v>0.2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title>
      <c:layout/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1.6975308641975315E-2"/>
          <c:y val="0.12729578213520532"/>
          <c:w val="0.74178623505395169"/>
          <c:h val="0.83903182593406089"/>
        </c:manualLayout>
      </c:layout>
      <c:pie3DChart>
        <c:varyColors val="1"/>
        <c:ser>
          <c:idx val="0"/>
          <c:order val="0"/>
          <c:tx>
            <c:strRef>
              <c:f>Foglio1!$B$1</c:f>
              <c:strCache>
                <c:ptCount val="1"/>
                <c:pt idx="0">
                  <c:v>India</c:v>
                </c:pt>
              </c:strCache>
            </c:strRef>
          </c:tx>
          <c:explosion val="25"/>
          <c:cat>
            <c:strRef>
              <c:f>Foglio1!$A$2:$A$4</c:f>
              <c:strCache>
                <c:ptCount val="3"/>
                <c:pt idx="0">
                  <c:v>classe media</c:v>
                </c:pt>
                <c:pt idx="1">
                  <c:v>20% più povero</c:v>
                </c:pt>
                <c:pt idx="2">
                  <c:v>20% più ricco</c:v>
                </c:pt>
              </c:strCache>
            </c:strRef>
          </c:cat>
          <c:val>
            <c:numRef>
              <c:f>Foglio1!$B$2:$B$4</c:f>
              <c:numCache>
                <c:formatCode>General</c:formatCode>
                <c:ptCount val="3"/>
                <c:pt idx="0">
                  <c:v>6</c:v>
                </c:pt>
                <c:pt idx="1">
                  <c:v>1</c:v>
                </c:pt>
                <c:pt idx="2">
                  <c:v>3</c:v>
                </c:pt>
              </c:numCache>
            </c:numRef>
          </c:val>
        </c:ser>
      </c:pie3DChart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Messico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 Colombia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Bolivia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8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Nicaragua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9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El Salvador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11.7</c:v>
                </c:pt>
              </c:numCache>
            </c:numRef>
          </c:val>
        </c:ser>
        <c:ser>
          <c:idx val="5"/>
          <c:order val="5"/>
          <c:tx>
            <c:strRef>
              <c:f>Foglio1!$G$1</c:f>
              <c:strCache>
                <c:ptCount val="1"/>
                <c:pt idx="0">
                  <c:v>Giamaica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Spesa dell'acqua sul totale della spesa familiare in percentuale </c:v>
                </c:pt>
              </c:strCache>
            </c:strRef>
          </c:cat>
          <c:val>
            <c:numRef>
              <c:f>Foglio1!$G$2</c:f>
              <c:numCache>
                <c:formatCode>General</c:formatCode>
                <c:ptCount val="1"/>
                <c:pt idx="0">
                  <c:v>11.7</c:v>
                </c:pt>
              </c:numCache>
            </c:numRef>
          </c:val>
        </c:ser>
        <c:shape val="cylinder"/>
        <c:axId val="194008192"/>
        <c:axId val="194009728"/>
        <c:axId val="0"/>
      </c:bar3DChart>
      <c:catAx>
        <c:axId val="194008192"/>
        <c:scaling>
          <c:orientation val="minMax"/>
        </c:scaling>
        <c:axPos val="l"/>
        <c:tickLblPos val="nextTo"/>
        <c:crossAx val="194009728"/>
        <c:crosses val="autoZero"/>
        <c:auto val="1"/>
        <c:lblAlgn val="ctr"/>
        <c:lblOffset val="100"/>
      </c:catAx>
      <c:valAx>
        <c:axId val="194009728"/>
        <c:scaling>
          <c:orientation val="minMax"/>
        </c:scaling>
        <c:axPos val="b"/>
        <c:majorGridlines/>
        <c:numFmt formatCode="General" sourceLinked="1"/>
        <c:tickLblPos val="nextTo"/>
        <c:crossAx val="194008192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it-IT"/>
  <c:chart>
    <c:plotArea>
      <c:layout/>
      <c:barChart>
        <c:barDir val="bar"/>
        <c:grouping val="clustered"/>
        <c:ser>
          <c:idx val="0"/>
          <c:order val="0"/>
          <c:tx>
            <c:strRef>
              <c:f>Foglio1!$B$1</c:f>
              <c:strCache>
                <c:ptCount val="1"/>
                <c:pt idx="0">
                  <c:v>Serie 1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Prezzo dell 'acqua                                                                   in $ per metro cubo</c:v>
                </c:pt>
              </c:strCache>
            </c:strRef>
          </c:cat>
          <c:val>
            <c:numRef>
              <c:f>Foglio1!$B$2</c:f>
              <c:numCache>
                <c:formatCode>General</c:formatCode>
                <c:ptCount val="1"/>
                <c:pt idx="0">
                  <c:v>0.60000000000000009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Serie 2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Prezzo dell 'acqua                                                                   in $ per metro cubo</c:v>
                </c:pt>
              </c:strCache>
            </c:strRef>
          </c:cat>
          <c:val>
            <c:numRef>
              <c:f>Foglio1!$C$2</c:f>
              <c:numCache>
                <c:formatCode>General</c:formatCode>
                <c:ptCount val="1"/>
                <c:pt idx="0">
                  <c:v>1.7</c:v>
                </c:pt>
              </c:numCache>
            </c:numRef>
          </c:val>
        </c:ser>
        <c:ser>
          <c:idx val="2"/>
          <c:order val="2"/>
          <c:tx>
            <c:strRef>
              <c:f>Foglio1!$D$1</c:f>
              <c:strCache>
                <c:ptCount val="1"/>
                <c:pt idx="0">
                  <c:v>Serie 3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Prezzo dell 'acqua                                                                   in $ per metro cubo</c:v>
                </c:pt>
              </c:strCache>
            </c:strRef>
          </c:cat>
          <c:val>
            <c:numRef>
              <c:f>Foglio1!$D$2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3"/>
          <c:order val="3"/>
          <c:tx>
            <c:strRef>
              <c:f>Foglio1!$E$1</c:f>
              <c:strCache>
                <c:ptCount val="1"/>
                <c:pt idx="0">
                  <c:v>Serie 4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Prezzo dell 'acqua                                                                   in $ per metro cubo</c:v>
                </c:pt>
              </c:strCache>
            </c:strRef>
          </c:cat>
          <c:val>
            <c:numRef>
              <c:f>Foglio1!$E$2</c:f>
              <c:numCache>
                <c:formatCode>General</c:formatCode>
                <c:ptCount val="1"/>
                <c:pt idx="0">
                  <c:v>3.2</c:v>
                </c:pt>
              </c:numCache>
            </c:numRef>
          </c:val>
        </c:ser>
        <c:ser>
          <c:idx val="4"/>
          <c:order val="4"/>
          <c:tx>
            <c:strRef>
              <c:f>Foglio1!$F$1</c:f>
              <c:strCache>
                <c:ptCount val="1"/>
                <c:pt idx="0">
                  <c:v>Serie 5</c:v>
                </c:pt>
              </c:strCache>
            </c:strRef>
          </c:tx>
          <c:cat>
            <c:strRef>
              <c:f>Foglio1!$A$2</c:f>
              <c:strCache>
                <c:ptCount val="1"/>
                <c:pt idx="0">
                  <c:v>Prezzo dell 'acqua                                                                   in $ per metro cubo</c:v>
                </c:pt>
              </c:strCache>
            </c:strRef>
          </c:cat>
          <c:val>
            <c:numRef>
              <c:f>Foglio1!$F$2</c:f>
              <c:numCache>
                <c:formatCode>General</c:formatCode>
                <c:ptCount val="1"/>
                <c:pt idx="0">
                  <c:v>5.5</c:v>
                </c:pt>
              </c:numCache>
            </c:numRef>
          </c:val>
        </c:ser>
        <c:axId val="198593536"/>
        <c:axId val="198615808"/>
      </c:barChart>
      <c:catAx>
        <c:axId val="198593536"/>
        <c:scaling>
          <c:orientation val="minMax"/>
        </c:scaling>
        <c:axPos val="l"/>
        <c:tickLblPos val="nextTo"/>
        <c:crossAx val="198615808"/>
        <c:crosses val="autoZero"/>
        <c:auto val="1"/>
        <c:lblAlgn val="ctr"/>
        <c:lblOffset val="100"/>
      </c:catAx>
      <c:valAx>
        <c:axId val="198615808"/>
        <c:scaling>
          <c:orientation val="minMax"/>
        </c:scaling>
        <c:axPos val="b"/>
        <c:majorGridlines/>
        <c:numFmt formatCode="General" sourceLinked="1"/>
        <c:tickLblPos val="nextTo"/>
        <c:crossAx val="198593536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it-IT"/>
  <c:chart>
    <c:view3D>
      <c:rAngAx val="1"/>
    </c:view3D>
    <c:plotArea>
      <c:layout/>
      <c:bar3DChart>
        <c:barDir val="col"/>
        <c:grouping val="stacked"/>
        <c:ser>
          <c:idx val="0"/>
          <c:order val="0"/>
          <c:tx>
            <c:strRef>
              <c:f>Foglio1!$B$1</c:f>
              <c:strCache>
                <c:ptCount val="1"/>
                <c:pt idx="0">
                  <c:v>Carenza idrica:                                                               meno di 1000                                                  metri cubi pro                                        capite all'anno</c:v>
                </c:pt>
              </c:strCache>
            </c:strRef>
          </c:tx>
          <c:cat>
            <c:numRef>
              <c:f>Foglio1!$A$2:$A$10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2025</c:v>
                </c:pt>
                <c:pt idx="2">
                  <c:v>2050</c:v>
                </c:pt>
                <c:pt idx="3">
                  <c:v>2005</c:v>
                </c:pt>
                <c:pt idx="4">
                  <c:v>2025</c:v>
                </c:pt>
                <c:pt idx="5">
                  <c:v>2050</c:v>
                </c:pt>
                <c:pt idx="6">
                  <c:v>2005</c:v>
                </c:pt>
                <c:pt idx="7">
                  <c:v>2025</c:v>
                </c:pt>
                <c:pt idx="8">
                  <c:v>2050</c:v>
                </c:pt>
              </c:numCache>
            </c:numRef>
          </c:cat>
          <c:val>
            <c:numRef>
              <c:f>Foglio1!$B$2:$B$10</c:f>
              <c:numCache>
                <c:formatCode>General</c:formatCode>
                <c:ptCount val="9"/>
                <c:pt idx="0">
                  <c:v>0</c:v>
                </c:pt>
                <c:pt idx="1">
                  <c:v>0.25</c:v>
                </c:pt>
                <c:pt idx="2">
                  <c:v>0.37000000000000005</c:v>
                </c:pt>
                <c:pt idx="3">
                  <c:v>0.15000000000000002</c:v>
                </c:pt>
                <c:pt idx="4">
                  <c:v>0.15000000000000002</c:v>
                </c:pt>
                <c:pt idx="5">
                  <c:v>0.75000000000000011</c:v>
                </c:pt>
                <c:pt idx="6">
                  <c:v>0.25</c:v>
                </c:pt>
                <c:pt idx="7">
                  <c:v>0.30000000000000004</c:v>
                </c:pt>
                <c:pt idx="8">
                  <c:v>0.5</c:v>
                </c:pt>
              </c:numCache>
            </c:numRef>
          </c:val>
        </c:ser>
        <c:ser>
          <c:idx val="1"/>
          <c:order val="1"/>
          <c:tx>
            <c:strRef>
              <c:f>Foglio1!$C$1</c:f>
              <c:strCache>
                <c:ptCount val="1"/>
                <c:pt idx="0">
                  <c:v>Stress idrico: meno                                                                                         di 1700 metri cubi                                                                                      pro capite all'anno</c:v>
                </c:pt>
              </c:strCache>
            </c:strRef>
          </c:tx>
          <c:cat>
            <c:numRef>
              <c:f>Foglio1!$A$2:$A$10</c:f>
              <c:numCache>
                <c:formatCode>General</c:formatCode>
                <c:ptCount val="9"/>
                <c:pt idx="0">
                  <c:v>2005</c:v>
                </c:pt>
                <c:pt idx="1">
                  <c:v>2025</c:v>
                </c:pt>
                <c:pt idx="2">
                  <c:v>2050</c:v>
                </c:pt>
                <c:pt idx="3">
                  <c:v>2005</c:v>
                </c:pt>
                <c:pt idx="4">
                  <c:v>2025</c:v>
                </c:pt>
                <c:pt idx="5">
                  <c:v>2050</c:v>
                </c:pt>
                <c:pt idx="6">
                  <c:v>2005</c:v>
                </c:pt>
                <c:pt idx="7">
                  <c:v>2025</c:v>
                </c:pt>
                <c:pt idx="8">
                  <c:v>2050</c:v>
                </c:pt>
              </c:numCache>
            </c:numRef>
          </c:cat>
          <c:val>
            <c:numRef>
              <c:f>Foglio1!$C$2:$C$10</c:f>
              <c:numCache>
                <c:formatCode>General</c:formatCode>
                <c:ptCount val="9"/>
                <c:pt idx="0">
                  <c:v>0.2</c:v>
                </c:pt>
                <c:pt idx="1">
                  <c:v>1.75</c:v>
                </c:pt>
                <c:pt idx="2">
                  <c:v>2.13</c:v>
                </c:pt>
                <c:pt idx="3">
                  <c:v>0.15000000000000002</c:v>
                </c:pt>
                <c:pt idx="4">
                  <c:v>0.5</c:v>
                </c:pt>
                <c:pt idx="5">
                  <c:v>1</c:v>
                </c:pt>
                <c:pt idx="6">
                  <c:v>0.25</c:v>
                </c:pt>
                <c:pt idx="7">
                  <c:v>0.5</c:v>
                </c:pt>
                <c:pt idx="8">
                  <c:v>1</c:v>
                </c:pt>
              </c:numCache>
            </c:numRef>
          </c:val>
        </c:ser>
        <c:shape val="cylinder"/>
        <c:axId val="194200704"/>
        <c:axId val="194202240"/>
        <c:axId val="0"/>
      </c:bar3DChart>
      <c:catAx>
        <c:axId val="194200704"/>
        <c:scaling>
          <c:orientation val="minMax"/>
        </c:scaling>
        <c:axPos val="b"/>
        <c:numFmt formatCode="General" sourceLinked="1"/>
        <c:tickLblPos val="nextTo"/>
        <c:crossAx val="194202240"/>
        <c:crosses val="autoZero"/>
        <c:auto val="1"/>
        <c:lblAlgn val="ctr"/>
        <c:lblOffset val="100"/>
      </c:catAx>
      <c:valAx>
        <c:axId val="194202240"/>
        <c:scaling>
          <c:orientation val="minMax"/>
          <c:max val="2.5"/>
          <c:min val="0"/>
        </c:scaling>
        <c:axPos val="l"/>
        <c:majorGridlines/>
        <c:numFmt formatCode="General" sourceLinked="0"/>
        <c:tickLblPos val="nextTo"/>
        <c:crossAx val="194200704"/>
        <c:crosses val="autoZero"/>
        <c:crossBetween val="between"/>
        <c:majorUnit val="0.5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it-IT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FAE6DE-09CD-48E7-87E8-6D1306988F4B}" type="datetimeFigureOut">
              <a:rPr lang="it-IT" smtClean="0"/>
              <a:pPr/>
              <a:t>17/10/2015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EDAF1B-C186-42A3-AC1A-05CFFF790589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txBody>
          <a:bodyPr>
            <a:normAutofit/>
          </a:bodyPr>
          <a:lstStyle/>
          <a:p>
            <a:r>
              <a:rPr lang="it-IT" sz="8800" dirty="0" smtClean="0">
                <a:solidFill>
                  <a:srgbClr val="FF0000"/>
                </a:solidFill>
              </a:rPr>
              <a:t>L’ACQUA</a:t>
            </a:r>
            <a:endParaRPr lang="it-IT" sz="8800" dirty="0">
              <a:solidFill>
                <a:srgbClr val="FF0000"/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31640" y="4365104"/>
            <a:ext cx="6400800" cy="1752600"/>
          </a:xfrm>
        </p:spPr>
        <p:txBody>
          <a:bodyPr>
            <a:normAutofit/>
          </a:bodyPr>
          <a:lstStyle/>
          <a:p>
            <a:r>
              <a:rPr lang="it-IT" sz="4000" dirty="0" smtClean="0">
                <a:solidFill>
                  <a:srgbClr val="0000FF"/>
                </a:solidFill>
              </a:rPr>
              <a:t>Mancanza d’acqua e povertà:</a:t>
            </a:r>
          </a:p>
          <a:p>
            <a:r>
              <a:rPr lang="it-IT" sz="4000" dirty="0" smtClean="0">
                <a:solidFill>
                  <a:srgbClr val="0000FF"/>
                </a:solidFill>
              </a:rPr>
              <a:t>due problemi legati tra loro?</a:t>
            </a:r>
            <a:endParaRPr lang="it-IT" sz="4000" dirty="0">
              <a:solidFill>
                <a:srgbClr val="0000FF"/>
              </a:solidFill>
            </a:endParaRPr>
          </a:p>
        </p:txBody>
      </p:sp>
      <p:pic>
        <p:nvPicPr>
          <p:cNvPr id="2050" name="Picture 2" descr="C:\Users\LUCA\Desktop\PAOLO\UNICEF_Pakistan_2010-275_M.Ramoned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5" y="1988840"/>
            <a:ext cx="3338157" cy="2160240"/>
          </a:xfrm>
          <a:prstGeom prst="rect">
            <a:avLst/>
          </a:prstGeom>
          <a:noFill/>
        </p:spPr>
      </p:pic>
      <p:pic>
        <p:nvPicPr>
          <p:cNvPr id="2051" name="Picture 3" descr="C:\Users\LUCA\Desktop\PAOLO\goccia_big-640x335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060848"/>
            <a:ext cx="3672408" cy="192227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6000"/>
                            </p:stCondLst>
                            <p:childTnLst>
                              <p:par>
                                <p:cTn id="2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0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it-IT" dirty="0" smtClean="0">
                <a:solidFill>
                  <a:srgbClr val="009900"/>
                </a:solidFill>
              </a:rPr>
              <a:t>Distribuzione dell’acqua</a:t>
            </a:r>
            <a:endParaRPr lang="it-IT" dirty="0">
              <a:solidFill>
                <a:srgbClr val="0099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052736"/>
            <a:ext cx="8229600" cy="5400600"/>
          </a:xfrm>
        </p:spPr>
        <p:txBody>
          <a:bodyPr>
            <a:noAutofit/>
          </a:bodyPr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Nel mondo tutte le persone dovrebbero avere a disposizione almeno 20 litri di acqua pulita a testa. Purtroppo per alcuni non è possibile, nel mondo vi sono realtà sconvolgenti e molto preoccupanti. Una persona che vive nel Regno Unito o in USA utilizza circa 50 l di acqua al giorno;molte persone meno fortunate sopravvivono con meno di 5 l di acqua contaminata al giorno. Proprio per questo i governi dovrebbero investire una percentuale sul fenomeno della distribuzione dell’acqua e dei servizi igienico-sanitari per fare un banale esempio, in Etiopia, il budget della difesa militare e dieci volte più alto dei fondi per il problema dell’ acqua e del sistema igienico sanitario. In Pakistan è addirittura 47 volte più alto.                                                                                Gli scienziati che seguono il                                                                              problema chiedono un aumento                                                                           che varia dai 3 ai 4 miliardi di $ per                                                                      cercare di riparare i danni. Questo                                                                         aiuto farebbe anche diminuire i costi                                                                               sanitari e di conseguenza ci sarebbe                                                                        un guadagno per tutti.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C:\Users\LUCA\Desktop\PAOLO\434254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32040" y="4221088"/>
            <a:ext cx="3366021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DISTRIBUZIONE DEI CONTRIBUTI PER L’ACCESSO ALL’ACQUA,PER FASCE </a:t>
            </a:r>
            <a:r>
              <a:rPr lang="it-IT" dirty="0" err="1" smtClean="0"/>
              <a:t>DI</a:t>
            </a:r>
            <a:r>
              <a:rPr lang="it-IT" dirty="0" smtClean="0"/>
              <a:t> REDDITO IN PERCENTUALE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2205038"/>
          <a:ext cx="8229600" cy="3921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olo 5"/>
          <p:cNvSpPr>
            <a:spLocks noGrp="1"/>
          </p:cNvSpPr>
          <p:nvPr>
            <p:ph type="title"/>
          </p:nvPr>
        </p:nvSpPr>
        <p:spPr>
          <a:xfrm>
            <a:off x="395536" y="4653136"/>
            <a:ext cx="8229600" cy="1143000"/>
          </a:xfrm>
        </p:spPr>
        <p:txBody>
          <a:bodyPr>
            <a:noAutofit/>
          </a:bodyPr>
          <a:lstStyle/>
          <a:p>
            <a:r>
              <a:rPr lang="it-IT" sz="2800" dirty="0" smtClean="0"/>
              <a:t>Questi grafici ci informano che la fascia che versa più contributi per l’accesso all’acqua è ovviamente la classe media.</a:t>
            </a:r>
            <a:endParaRPr lang="it-IT" sz="2800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23528" y="404664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0000FF"/>
                </a:solidFill>
              </a:rPr>
              <a:t>CONSUMO DELL’ACQUA</a:t>
            </a:r>
            <a:endParaRPr lang="it-IT" dirty="0">
              <a:solidFill>
                <a:srgbClr val="0000FF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L’agricoltura è l’attività in cui viene sprecata la maggior quantità d’acqua. Molta però viene sprecata negli usi domestici e industriali. Noi sprechiamo molta acqua naturale ma in realtà disponiamo anche di acqua salata o già utilizzata una volta che si può depurare e utilizzare tranquillamente. Alcuni studi hanno dimostrato che se questo spreco continuerà tra non molto tempo molte persone vivranno in zone con carenza d’acqua e sarà impossibile rispondere alle necessità di tutti. A esempio un australiano consuma circa 1000 l di acqua potabile al giorno </a:t>
            </a:r>
          </a:p>
          <a:p>
            <a:pPr>
              <a:buNone/>
            </a:pPr>
            <a:r>
              <a:rPr lang="it-IT" sz="2000" dirty="0"/>
              <a:t> </a:t>
            </a:r>
            <a:r>
              <a:rPr lang="it-IT" sz="2000" dirty="0" smtClean="0"/>
              <a:t>    </a:t>
            </a:r>
            <a:endParaRPr lang="it-IT" sz="2000" dirty="0"/>
          </a:p>
        </p:txBody>
      </p:sp>
      <p:pic>
        <p:nvPicPr>
          <p:cNvPr id="4" name="Picture 2" descr="C:\Users\LUCA\Desktop\PAOLO\0910_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4149080"/>
            <a:ext cx="2857500" cy="2095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 POVERI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2000" dirty="0" smtClean="0">
                <a:latin typeface="Times New Roman" pitchFamily="18" charset="0"/>
                <a:cs typeface="Times New Roman" pitchFamily="18" charset="0"/>
              </a:rPr>
              <a:t>I più poveri pagano di più un bene che dovrebbe essere garantito a tutti. Gli abitanti più poveri spendono una percentuale più alta dei ricchi per avere l’acqua. Nelle bidonville della Colombia il prezzo dell’acqua è il triplo del prezzo a Londra. Non stupisce quindi che l’acqua sia una delle cose più costose per le famiglie a basso reddito degli stati più poveri del mondo.</a:t>
            </a:r>
            <a:endParaRPr lang="it-IT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Grafico 4"/>
          <p:cNvGraphicFramePr/>
          <p:nvPr/>
        </p:nvGraphicFramePr>
        <p:xfrm>
          <a:off x="755576" y="3356992"/>
          <a:ext cx="763284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it-IT" dirty="0" smtClean="0"/>
              <a:t>I diversi prezzi di uno stesso metro cubo di acqua per diverse città del mondo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395536" y="2204864"/>
          <a:ext cx="8229600" cy="4137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LO STRESS IDRICO</a:t>
            </a:r>
            <a:endParaRPr lang="it-IT" dirty="0"/>
          </a:p>
        </p:txBody>
      </p:sp>
      <p:graphicFrame>
        <p:nvGraphicFramePr>
          <p:cNvPr id="4" name="Segnaposto contenuto 3"/>
          <p:cNvGraphicFramePr>
            <a:graphicFrameLocks noGrp="1"/>
          </p:cNvGraphicFramePr>
          <p:nvPr>
            <p:ph idx="1"/>
          </p:nvPr>
        </p:nvGraphicFramePr>
        <p:xfrm>
          <a:off x="457200" y="1844824"/>
          <a:ext cx="8229600" cy="428133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asellaDiTesto 4"/>
          <p:cNvSpPr txBox="1"/>
          <p:nvPr/>
        </p:nvSpPr>
        <p:spPr>
          <a:xfrm>
            <a:off x="1331640" y="1412776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Asia meridionale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15816" y="1412776"/>
            <a:ext cx="15841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Africa </a:t>
            </a:r>
            <a:r>
              <a:rPr lang="it-IT" sz="2000" dirty="0" err="1" smtClean="0"/>
              <a:t>subsahariana</a:t>
            </a:r>
            <a:endParaRPr lang="it-IT" sz="2000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4644008" y="1628800"/>
            <a:ext cx="14401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 smtClean="0"/>
              <a:t>Stati arabi</a:t>
            </a:r>
            <a:endParaRPr lang="it-IT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Sporcizia e malattie</a:t>
            </a:r>
            <a:endParaRPr lang="it-IT" dirty="0">
              <a:solidFill>
                <a:srgbClr val="FF0000"/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5069160"/>
          </a:xfrm>
        </p:spPr>
        <p:txBody>
          <a:bodyPr>
            <a:normAutofit/>
          </a:bodyPr>
          <a:lstStyle/>
          <a:p>
            <a:r>
              <a:rPr lang="it-IT" sz="2000" dirty="0" smtClean="0"/>
              <a:t>Il diritto di accesso all’acqua non è garantito a tutti gli abitanti del mondi. Crisi idrica e igienica sono sempre più gravi e provocano la morte di 2 milioni di bambini l’anno. In città molto povere la gente defeca in buste di plastica che poi vengono buttate in fogne a cielo aperto per le strade delle città. Queste buste di plastica vengono chiamate “toilette volanti”. Spesso il fenomeno di povertà e carenza di acqua si presentano insieme anche se non sono sempre collegati.</a:t>
            </a:r>
            <a:endParaRPr lang="it-IT" sz="2000" dirty="0"/>
          </a:p>
        </p:txBody>
      </p:sp>
      <p:pic>
        <p:nvPicPr>
          <p:cNvPr id="3074" name="Picture 2" descr="C:\Users\LUCA\Desktop\PAOLO\Giornata-contro-spreco-acqu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3645024"/>
            <a:ext cx="3602451" cy="249289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757</TotalTime>
  <Words>499</Words>
  <Application>Microsoft Office PowerPoint</Application>
  <PresentationFormat>Presentazione su schermo (4:3)</PresentationFormat>
  <Paragraphs>21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L’ACQUA</vt:lpstr>
      <vt:lpstr>Distribuzione dell’acqua</vt:lpstr>
      <vt:lpstr>DISTRIBUZIONE DEI CONTRIBUTI PER L’ACCESSO ALL’ACQUA,PER FASCE DI REDDITO IN PERCENTUALE</vt:lpstr>
      <vt:lpstr>Questi grafici ci informano che la fascia che versa più contributi per l’accesso all’acqua è ovviamente la classe media.</vt:lpstr>
      <vt:lpstr>CONSUMO DELL’ACQUA</vt:lpstr>
      <vt:lpstr>I POVERI</vt:lpstr>
      <vt:lpstr>I diversi prezzi di uno stesso metro cubo di acqua per diverse città del mondo</vt:lpstr>
      <vt:lpstr>LO STRESS IDRICO</vt:lpstr>
      <vt:lpstr>Sporcizia e malattie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LUCA</dc:creator>
  <cp:lastModifiedBy>paola</cp:lastModifiedBy>
  <cp:revision>36</cp:revision>
  <dcterms:created xsi:type="dcterms:W3CDTF">2015-10-15T11:52:36Z</dcterms:created>
  <dcterms:modified xsi:type="dcterms:W3CDTF">2015-10-17T16:10:13Z</dcterms:modified>
</cp:coreProperties>
</file>