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57" r:id="rId2"/>
    <p:sldId id="261" r:id="rId3"/>
    <p:sldId id="264" r:id="rId4"/>
    <p:sldId id="265" r:id="rId5"/>
    <p:sldId id="259" r:id="rId6"/>
    <p:sldId id="258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214" autoAdjust="0"/>
    <p:restoredTop sz="86364" autoAdjust="0"/>
  </p:normalViewPr>
  <p:slideViewPr>
    <p:cSldViewPr>
      <p:cViewPr varScale="1">
        <p:scale>
          <a:sx n="93" d="100"/>
          <a:sy n="93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A6838-8D43-4F82-BB76-5ECDA3173FF5}" type="datetimeFigureOut">
              <a:rPr lang="it-IT" smtClean="0"/>
              <a:pPr/>
              <a:t>04/05/2016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EF5E1-72BE-4E3E-96FB-FA8EA4C205E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EF5E1-72BE-4E3E-96FB-FA8EA4C205EC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EF5E1-72BE-4E3E-96FB-FA8EA4C205EC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EF5E1-72BE-4E3E-96FB-FA8EA4C205EC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EF5E1-72BE-4E3E-96FB-FA8EA4C205EC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5/4/2016</a:t>
            </a:fld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5/4/2016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5/4/2016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5/4/2016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5/4/2016</a:t>
            </a:fld>
            <a:endParaRPr lang="en-US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5/4/2016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5/4/2016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5/4/2016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5/4/2016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5/4/2016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5/4/2016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5/4/2016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15370" cy="1071546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   </a:t>
            </a:r>
            <a:r>
              <a:rPr lang="it-IT" dirty="0" smtClean="0">
                <a:solidFill>
                  <a:srgbClr val="FF0000"/>
                </a:solidFill>
              </a:rPr>
              <a:t>   </a:t>
            </a:r>
            <a:r>
              <a:rPr lang="it-IT" sz="4800" dirty="0" smtClean="0">
                <a:solidFill>
                  <a:srgbClr val="FF0000"/>
                </a:solidFill>
              </a:rPr>
              <a:t>I BAMBINI IN BRASILE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0" y="1214422"/>
            <a:ext cx="8229600" cy="35719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q"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     </a:t>
            </a:r>
            <a:r>
              <a:rPr lang="it-IT" sz="4000" dirty="0" smtClean="0"/>
              <a:t>In Brasile i bambini abbandonati sono conosciuti come </a:t>
            </a:r>
            <a:r>
              <a:rPr lang="it-IT" sz="4000" dirty="0" err="1">
                <a:solidFill>
                  <a:srgbClr val="FF0000"/>
                </a:solidFill>
              </a:rPr>
              <a:t>M</a:t>
            </a:r>
            <a:r>
              <a:rPr lang="it-IT" sz="4000" dirty="0" err="1" smtClean="0">
                <a:solidFill>
                  <a:srgbClr val="FF0000"/>
                </a:solidFill>
              </a:rPr>
              <a:t>eninos</a:t>
            </a:r>
            <a:r>
              <a:rPr lang="it-IT" sz="4000" dirty="0" smtClean="0">
                <a:solidFill>
                  <a:srgbClr val="FF0000"/>
                </a:solidFill>
              </a:rPr>
              <a:t> de </a:t>
            </a:r>
            <a:r>
              <a:rPr lang="it-IT" sz="4000" dirty="0" err="1" smtClean="0">
                <a:solidFill>
                  <a:srgbClr val="FF0000"/>
                </a:solidFill>
              </a:rPr>
              <a:t>rua</a:t>
            </a:r>
            <a:r>
              <a:rPr lang="it-IT" sz="4000" dirty="0" smtClean="0"/>
              <a:t>. nelle città colombiane i bambini di strada vengono chiamati </a:t>
            </a:r>
            <a:r>
              <a:rPr lang="it-IT" sz="4000" dirty="0" err="1">
                <a:solidFill>
                  <a:srgbClr val="C00000"/>
                </a:solidFill>
              </a:rPr>
              <a:t>g</a:t>
            </a:r>
            <a:r>
              <a:rPr lang="it-IT" sz="4000" dirty="0" err="1" smtClean="0">
                <a:solidFill>
                  <a:srgbClr val="C00000"/>
                </a:solidFill>
              </a:rPr>
              <a:t>amìn</a:t>
            </a:r>
            <a:r>
              <a:rPr lang="it-IT" sz="4000" dirty="0" smtClean="0"/>
              <a:t>;e vivono spesso in bande organizzate. I bambini di strada son privi di appoggi psicologici e affettivi senza istruzione o con alti tassi di diserzione del sistema scolastico ;privi della possibilità  di accedere servizi di tutela della salute senza integrazione sociale,soltanto 1\100 dei bambini di strada riceve qualche aiuto per i propri bisogni primari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1026" name="Picture 2" descr="C:\Users\Utilizzatore\Documents\imy e wissy\3886325751_f1214118f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429132"/>
            <a:ext cx="2714644" cy="2022469"/>
          </a:xfrm>
          <a:prstGeom prst="rect">
            <a:avLst/>
          </a:prstGeom>
          <a:noFill/>
        </p:spPr>
      </p:pic>
      <p:pic>
        <p:nvPicPr>
          <p:cNvPr id="1027" name="Picture 3" descr="C:\Users\Utilizzatore\Documents\imy e wissy\bambina_lavoratrice_530x400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4286256"/>
            <a:ext cx="3143238" cy="2357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7030A0"/>
                </a:solidFill>
              </a:rPr>
              <a:t>COME VIVONO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183880" cy="3929090"/>
          </a:xfrm>
        </p:spPr>
        <p:txBody>
          <a:bodyPr>
            <a:normAutofit/>
          </a:bodyPr>
          <a:lstStyle/>
          <a:p>
            <a:r>
              <a:rPr lang="it-IT" dirty="0" smtClean="0"/>
              <a:t>I bambini e i ragazzi di </a:t>
            </a:r>
            <a:r>
              <a:rPr lang="it-IT" dirty="0" smtClean="0"/>
              <a:t>strada </a:t>
            </a:r>
            <a:r>
              <a:rPr lang="it-IT" dirty="0" smtClean="0"/>
              <a:t>sono fanciulli in grave stato di abbandono  dei bambini  che vivono soli nelle strade  sia  tra 100 e 150 </a:t>
            </a:r>
            <a:r>
              <a:rPr lang="it-IT" dirty="0" smtClean="0"/>
              <a:t>milioni. </a:t>
            </a:r>
            <a:r>
              <a:rPr lang="it-IT" dirty="0" smtClean="0"/>
              <a:t>Le ragioni per le quali questi piccoli  abbandonano  le loro case sono  molteplici ,soprattutto  la povertà estrema  acuti conflitti familiari, abusi e negligenza</a:t>
            </a:r>
            <a:r>
              <a:rPr lang="it-IT" dirty="0" smtClean="0">
                <a:solidFill>
                  <a:srgbClr val="FFFF00"/>
                </a:solidFill>
              </a:rPr>
              <a:t> </a:t>
            </a:r>
            <a:r>
              <a:rPr lang="it-IT" dirty="0" smtClean="0"/>
              <a:t>oppure la dipendenza dei genitori  dell’alcol e degli stupefacenti . Ma sono una realtà particolarmente evidente nelle grandi città dell’America Latina </a:t>
            </a:r>
            <a:endParaRPr lang="it-IT" b="1" dirty="0" smtClean="0"/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214422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7030A0"/>
                </a:solidFill>
              </a:rPr>
              <a:t>I BAMBINI CHE LAVORANO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2050" name="Picture 2" descr="C:\Users\Utilizzatore\Documents\imy e wissy\bolivia-lavoro-minorile-56620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00174"/>
            <a:ext cx="7447886" cy="39703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I BAMBINI </a:t>
            </a:r>
            <a:r>
              <a:rPr lang="it-IT" dirty="0" err="1" smtClean="0">
                <a:solidFill>
                  <a:srgbClr val="00B050"/>
                </a:solidFill>
              </a:rPr>
              <a:t>DI</a:t>
            </a:r>
            <a:r>
              <a:rPr lang="it-IT" dirty="0" smtClean="0">
                <a:solidFill>
                  <a:srgbClr val="00B050"/>
                </a:solidFill>
              </a:rPr>
              <a:t> STRADA </a:t>
            </a:r>
            <a:endParaRPr lang="it-IT" dirty="0">
              <a:solidFill>
                <a:srgbClr val="00B050"/>
              </a:solidFill>
            </a:endParaRPr>
          </a:p>
        </p:txBody>
      </p:sp>
      <p:pic>
        <p:nvPicPr>
          <p:cNvPr id="3074" name="Picture 2" descr="C:\Users\Utilizzatore\Documents\imy e wissy\download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43050"/>
            <a:ext cx="3571900" cy="2500330"/>
          </a:xfrm>
          <a:prstGeom prst="rect">
            <a:avLst/>
          </a:prstGeom>
          <a:noFill/>
        </p:spPr>
      </p:pic>
      <p:pic>
        <p:nvPicPr>
          <p:cNvPr id="3075" name="Picture 3" descr="C:\Users\Utilizzatore\Documents\imy e wissy\downloa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500306"/>
            <a:ext cx="3357586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Il grande ruolo della solidarietà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00034" y="1571612"/>
            <a:ext cx="8183880" cy="3571900"/>
          </a:xfrm>
        </p:spPr>
        <p:txBody>
          <a:bodyPr/>
          <a:lstStyle/>
          <a:p>
            <a:pPr algn="just"/>
            <a:r>
              <a:rPr lang="it-IT" dirty="0" smtClean="0"/>
              <a:t>Ragazzi </a:t>
            </a:r>
            <a:r>
              <a:rPr lang="it-IT" dirty="0" smtClean="0"/>
              <a:t>e adulti </a:t>
            </a:r>
            <a:r>
              <a:rPr lang="it-IT" dirty="0" smtClean="0"/>
              <a:t>si impegnano,col fine di offrire </a:t>
            </a:r>
            <a:r>
              <a:rPr lang="it-IT" dirty="0" smtClean="0"/>
              <a:t>agli esclusi una prospettiva emancipazione sociale: l’appoggio </a:t>
            </a:r>
            <a:r>
              <a:rPr lang="it-IT" dirty="0" smtClean="0"/>
              <a:t>, </a:t>
            </a:r>
            <a:r>
              <a:rPr lang="it-IT" dirty="0" smtClean="0"/>
              <a:t>l’informazione,l’istruzione. </a:t>
            </a:r>
            <a:r>
              <a:rPr lang="it-IT" dirty="0" smtClean="0"/>
              <a:t>Il loro impegno è per il miglioramento delle condizioni di vita di bambini e giovani vittime delle disuguaglianze sociali 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298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solidFill>
                  <a:srgbClr val="FF0000"/>
                </a:solidFill>
              </a:rPr>
              <a:t>COME MUOIONO</a:t>
            </a:r>
            <a:r>
              <a:rPr lang="it-IT" dirty="0">
                <a:solidFill>
                  <a:srgbClr val="FF0000"/>
                </a:solidFill>
              </a:rPr>
              <a:t/>
            </a:r>
            <a:br>
              <a:rPr lang="it-IT" dirty="0">
                <a:solidFill>
                  <a:srgbClr val="FF0000"/>
                </a:solidFill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Questi bambini possono diventare soggetti di abuso psicologico violenza fisica o </a:t>
            </a:r>
            <a:r>
              <a:rPr lang="it-IT" dirty="0" smtClean="0"/>
              <a:t>sessuale, negligenza </a:t>
            </a:r>
            <a:r>
              <a:rPr lang="it-IT" dirty="0" smtClean="0"/>
              <a:t>educativa e </a:t>
            </a:r>
            <a:r>
              <a:rPr lang="it-IT" dirty="0" smtClean="0"/>
              <a:t>sanitari, sfruttamento </a:t>
            </a:r>
            <a:r>
              <a:rPr lang="it-IT" dirty="0" smtClean="0"/>
              <a:t>economico e </a:t>
            </a:r>
            <a:r>
              <a:rPr lang="it-IT" dirty="0" smtClean="0"/>
              <a:t>lavorativo, uso </a:t>
            </a:r>
            <a:r>
              <a:rPr lang="it-IT" dirty="0" smtClean="0"/>
              <a:t>di droga. Tuttavia non muoiono di fame :i bambini di strada muoiono per il consumo di </a:t>
            </a:r>
            <a:r>
              <a:rPr lang="it-IT" dirty="0" smtClean="0"/>
              <a:t>droga, muoiono </a:t>
            </a:r>
            <a:r>
              <a:rPr lang="it-IT" dirty="0" smtClean="0"/>
              <a:t>in mezzo alle sparatorie tra le gang o uccisi dalla polizia. </a:t>
            </a:r>
            <a:r>
              <a:rPr lang="it-IT" dirty="0" err="1" smtClean="0"/>
              <a:t>Meninos</a:t>
            </a:r>
            <a:r>
              <a:rPr lang="it-IT" dirty="0" smtClean="0"/>
              <a:t> de </a:t>
            </a:r>
            <a:r>
              <a:rPr lang="it-IT" dirty="0" err="1" smtClean="0"/>
              <a:t>rua</a:t>
            </a:r>
            <a:r>
              <a:rPr lang="it-IT" dirty="0" smtClean="0"/>
              <a:t> sono considerati pericoli per la società perché </a:t>
            </a:r>
            <a:r>
              <a:rPr lang="it-IT" dirty="0" smtClean="0"/>
              <a:t>rubano, </a:t>
            </a:r>
            <a:r>
              <a:rPr lang="it-IT" dirty="0" smtClean="0"/>
              <a:t>assaltano i </a:t>
            </a:r>
            <a:r>
              <a:rPr lang="it-IT" dirty="0" smtClean="0"/>
              <a:t>turisti, ostacolano </a:t>
            </a:r>
            <a:r>
              <a:rPr lang="it-IT" dirty="0" smtClean="0"/>
              <a:t>il </a:t>
            </a:r>
            <a:r>
              <a:rPr lang="it-IT" dirty="0" smtClean="0"/>
              <a:t>commercio, si </a:t>
            </a:r>
            <a:r>
              <a:rPr lang="it-IT" dirty="0" smtClean="0"/>
              <a:t>organizzano in gruppi e sono un alto costo sociale per la grande  presenza di forze </a:t>
            </a:r>
            <a:r>
              <a:rPr lang="it-IT" dirty="0" smtClean="0"/>
              <a:t>dell</a:t>
            </a:r>
            <a:r>
              <a:rPr lang="it-IT" dirty="0" smtClean="0"/>
              <a:t>’</a:t>
            </a:r>
            <a:r>
              <a:rPr lang="it-IT" dirty="0" smtClean="0"/>
              <a:t>ordine che impongono.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La  strada intrapresa dal Brasile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Nel 1990 è stato approvato l’</a:t>
            </a:r>
            <a:r>
              <a:rPr lang="it-IT" dirty="0" err="1" smtClean="0"/>
              <a:t>Estatuto</a:t>
            </a:r>
            <a:r>
              <a:rPr lang="it-IT" dirty="0" smtClean="0"/>
              <a:t> da </a:t>
            </a:r>
            <a:r>
              <a:rPr lang="it-IT" dirty="0" err="1" smtClean="0"/>
              <a:t>Crianca</a:t>
            </a:r>
            <a:r>
              <a:rPr lang="it-IT" dirty="0" smtClean="0"/>
              <a:t> </a:t>
            </a:r>
            <a:r>
              <a:rPr lang="it-IT" dirty="0" smtClean="0"/>
              <a:t>, </a:t>
            </a:r>
            <a:r>
              <a:rPr lang="it-IT" dirty="0" smtClean="0"/>
              <a:t>una legge a tutela dell’infanzia e dell’adolescenza considerata dall’UNICEF come la normativa più avanzata al mondo in tema di protezione </a:t>
            </a:r>
            <a:r>
              <a:rPr lang="it-IT" dirty="0" smtClean="0"/>
              <a:t>dell’infanzia. Questa </a:t>
            </a:r>
            <a:r>
              <a:rPr lang="it-IT" dirty="0" smtClean="0"/>
              <a:t>legge ha prodotto risultatati ,ma la risoluzione del problema è ancora lontano anche se è stato importante  aver posto l’attenzione in sede legislativa . </a:t>
            </a:r>
            <a:r>
              <a:rPr lang="it-IT" dirty="0" smtClean="0"/>
              <a:t>Le </a:t>
            </a:r>
            <a:r>
              <a:rPr lang="it-IT" dirty="0" smtClean="0"/>
              <a:t>politiche devono privilegiare il sorgere di una solidarietà </a:t>
            </a:r>
            <a:r>
              <a:rPr lang="it-IT" dirty="0" smtClean="0"/>
              <a:t>locale, devono </a:t>
            </a:r>
            <a:r>
              <a:rPr lang="it-IT" dirty="0" smtClean="0"/>
              <a:t>basarsi sul rafforzamento dei legami familiari  che possono produrre r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elazioni 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stabili: devono 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puntare sulle istituzioni  come la 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scuola, fattore 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importantissimo per lo sviluppo del 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bambino; devono 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aprire spazi di sensibilizzazione e promozione giovanile.</a:t>
            </a:r>
            <a:endParaRPr lang="it-IT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COSA MANGIANO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bambini di strada spesso si nutrono rovistando fra le immondizie e gli scarti delle </a:t>
            </a:r>
            <a:r>
              <a:rPr lang="it-IT" dirty="0" smtClean="0"/>
              <a:t>megalopoli, esponendosi </a:t>
            </a:r>
            <a:r>
              <a:rPr lang="it-IT" dirty="0" smtClean="0"/>
              <a:t>alle  malattie e alla malnutrizione .le famiglie di provenienza dei </a:t>
            </a:r>
            <a:r>
              <a:rPr lang="it-IT" dirty="0" err="1" smtClean="0"/>
              <a:t>meninos</a:t>
            </a:r>
            <a:r>
              <a:rPr lang="it-IT" dirty="0" smtClean="0"/>
              <a:t> de </a:t>
            </a:r>
            <a:r>
              <a:rPr lang="it-IT" dirty="0" err="1" smtClean="0"/>
              <a:t>rua</a:t>
            </a:r>
            <a:r>
              <a:rPr lang="it-IT" dirty="0" smtClean="0"/>
              <a:t> vivono in genere nelle </a:t>
            </a:r>
            <a:r>
              <a:rPr lang="it-IT" dirty="0" smtClean="0"/>
              <a:t>favelas, baraccopoli </a:t>
            </a:r>
            <a:r>
              <a:rPr lang="it-IT" dirty="0" smtClean="0"/>
              <a:t>alle periferie delle megalopoli dei paesi in via di </a:t>
            </a:r>
            <a:r>
              <a:rPr lang="it-IT" dirty="0" smtClean="0"/>
              <a:t>sviluppo, prive </a:t>
            </a:r>
            <a:r>
              <a:rPr lang="it-IT" dirty="0" smtClean="0"/>
              <a:t>di servizi  igienici e talvolta anche di elettricità.</a:t>
            </a:r>
            <a:endParaRPr lang="it-IT" dirty="0"/>
          </a:p>
        </p:txBody>
      </p:sp>
    </p:spTree>
  </p:cSld>
  <p:clrMapOvr>
    <a:masterClrMapping/>
  </p:clrMapOvr>
  <p:transition>
    <p:cut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195</TotalTime>
  <Words>487</Words>
  <Application>Microsoft Office PowerPoint</Application>
  <PresentationFormat>Presentazione su schermo (4:3)</PresentationFormat>
  <Paragraphs>27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Città</vt:lpstr>
      <vt:lpstr>      I BAMBINI IN BRASILE </vt:lpstr>
      <vt:lpstr>COME VIVONO</vt:lpstr>
      <vt:lpstr>I BAMBINI CHE LAVORANO </vt:lpstr>
      <vt:lpstr>I BAMBINI DI STRADA </vt:lpstr>
      <vt:lpstr>Il grande ruolo della solidarietà</vt:lpstr>
      <vt:lpstr>  COME MUOIONO </vt:lpstr>
      <vt:lpstr>La  strada intrapresa dal Brasile</vt:lpstr>
      <vt:lpstr>COSA MANGIANO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Utilizzatore</dc:creator>
  <cp:lastModifiedBy>Utilizzatore</cp:lastModifiedBy>
  <cp:revision>31</cp:revision>
  <dcterms:created xsi:type="dcterms:W3CDTF">2016-03-23T08:09:25Z</dcterms:created>
  <dcterms:modified xsi:type="dcterms:W3CDTF">2016-05-04T07:41:50Z</dcterms:modified>
</cp:coreProperties>
</file>