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713EB-DE32-40FF-A138-E68C2E3D1AC7}" type="datetimeFigureOut">
              <a:rPr lang="it-IT" smtClean="0"/>
              <a:pPr/>
              <a:t>04/05/2016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4C06-C400-4596-9A71-959EFC29F11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786874" cy="1143007"/>
          </a:xfrm>
        </p:spPr>
        <p:txBody>
          <a:bodyPr>
            <a:normAutofit fontScale="90000"/>
          </a:bodyPr>
          <a:lstStyle/>
          <a:p>
            <a:pPr algn="l"/>
            <a:r>
              <a:rPr lang="it-IT" b="1" i="1" dirty="0" smtClean="0">
                <a:solidFill>
                  <a:srgbClr val="FF0000"/>
                </a:solidFill>
              </a:rPr>
              <a:t>Che cosa significa povertà estrema?</a:t>
            </a:r>
            <a:br>
              <a:rPr lang="it-IT" b="1" i="1" dirty="0" smtClean="0">
                <a:solidFill>
                  <a:srgbClr val="FF0000"/>
                </a:solidFill>
              </a:rPr>
            </a:b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44" y="1142984"/>
            <a:ext cx="8786874" cy="5214974"/>
          </a:xfrm>
        </p:spPr>
        <p:txBody>
          <a:bodyPr/>
          <a:lstStyle/>
          <a:p>
            <a:pPr algn="just"/>
            <a:r>
              <a:rPr lang="it-IT" b="1" i="1" dirty="0" smtClean="0">
                <a:solidFill>
                  <a:srgbClr val="0070C0"/>
                </a:solidFill>
              </a:rPr>
              <a:t>Al di </a:t>
            </a:r>
            <a:r>
              <a:rPr lang="it-IT" b="1" i="1" dirty="0" smtClean="0">
                <a:solidFill>
                  <a:srgbClr val="0070C0"/>
                </a:solidFill>
              </a:rPr>
              <a:t>là </a:t>
            </a:r>
            <a:r>
              <a:rPr lang="it-IT" b="1" i="1" dirty="0" smtClean="0">
                <a:solidFill>
                  <a:srgbClr val="0070C0"/>
                </a:solidFill>
              </a:rPr>
              <a:t>delle fredde  indicazioni numeriche povertà estrema  per una famiglia significa  soffrire  la fame, </a:t>
            </a:r>
            <a:r>
              <a:rPr lang="it-IT" b="1" i="1" dirty="0" smtClean="0">
                <a:solidFill>
                  <a:srgbClr val="0070C0"/>
                </a:solidFill>
              </a:rPr>
              <a:t>essere </a:t>
            </a:r>
            <a:r>
              <a:rPr lang="it-IT" b="1" i="1" dirty="0" smtClean="0">
                <a:solidFill>
                  <a:srgbClr val="0070C0"/>
                </a:solidFill>
              </a:rPr>
              <a:t>senza  casa  o vivere in una baracca  priva di luce </a:t>
            </a:r>
            <a:r>
              <a:rPr lang="it-IT" b="1" i="1" dirty="0" smtClean="0">
                <a:solidFill>
                  <a:srgbClr val="0070C0"/>
                </a:solidFill>
              </a:rPr>
              <a:t>o </a:t>
            </a:r>
            <a:r>
              <a:rPr lang="it-IT" b="1" i="1" dirty="0" smtClean="0">
                <a:solidFill>
                  <a:srgbClr val="0070C0"/>
                </a:solidFill>
              </a:rPr>
              <a:t>acqua,non </a:t>
            </a:r>
            <a:r>
              <a:rPr lang="it-IT" b="1" i="1" dirty="0" smtClean="0">
                <a:solidFill>
                  <a:srgbClr val="0070C0"/>
                </a:solidFill>
              </a:rPr>
              <a:t>poter </a:t>
            </a:r>
            <a:r>
              <a:rPr lang="it-IT" b="1" i="1" dirty="0" smtClean="0">
                <a:solidFill>
                  <a:srgbClr val="0070C0"/>
                </a:solidFill>
              </a:rPr>
              <a:t>mandare  i figli a scuola, vivere  in una situazione di costante pericolo e insicurezza.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5" name="Immagine 4" descr="banca-mondiale-poverta-estrema-scendera-sotto-dieci-per-cento-orig_m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4071942"/>
            <a:ext cx="3852867" cy="25666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La mortalità infantile nel mondo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i="1" dirty="0" smtClean="0">
                <a:solidFill>
                  <a:srgbClr val="0070C0"/>
                </a:solidFill>
              </a:rPr>
              <a:t>Secondo </a:t>
            </a:r>
            <a:r>
              <a:rPr lang="it-IT" b="1" i="1" dirty="0" smtClean="0">
                <a:solidFill>
                  <a:srgbClr val="0070C0"/>
                </a:solidFill>
              </a:rPr>
              <a:t>l’</a:t>
            </a:r>
            <a:r>
              <a:rPr lang="it-IT" b="1" i="1" dirty="0" smtClean="0">
                <a:solidFill>
                  <a:srgbClr val="0070C0"/>
                </a:solidFill>
              </a:rPr>
              <a:t>U</a:t>
            </a:r>
            <a:r>
              <a:rPr lang="it-IT" b="1" i="1" dirty="0" smtClean="0">
                <a:solidFill>
                  <a:srgbClr val="0070C0"/>
                </a:solidFill>
              </a:rPr>
              <a:t>nicef</a:t>
            </a:r>
            <a:r>
              <a:rPr lang="it-IT" b="1" i="1" dirty="0" smtClean="0">
                <a:solidFill>
                  <a:srgbClr val="0070C0"/>
                </a:solidFill>
              </a:rPr>
              <a:t>, malattie infettive e </a:t>
            </a:r>
            <a:r>
              <a:rPr lang="it-IT" b="1" i="1" dirty="0" smtClean="0">
                <a:solidFill>
                  <a:srgbClr val="0070C0"/>
                </a:solidFill>
              </a:rPr>
              <a:t>parassitarie,unite </a:t>
            </a:r>
            <a:r>
              <a:rPr lang="it-IT" b="1" i="1" dirty="0" smtClean="0">
                <a:solidFill>
                  <a:srgbClr val="0070C0"/>
                </a:solidFill>
              </a:rPr>
              <a:t>alla sottoalimentazione e alla scarsa igiene, provocano ogni giorno la morte di  circa 26.000 bambini al di sotto dei 5 anni. L’8% di queste morti e concentrata nell’Africa </a:t>
            </a:r>
            <a:r>
              <a:rPr lang="it-IT" b="1" i="1" dirty="0" err="1" smtClean="0">
                <a:solidFill>
                  <a:srgbClr val="0070C0"/>
                </a:solidFill>
              </a:rPr>
              <a:t>subsahariana</a:t>
            </a:r>
            <a:r>
              <a:rPr lang="it-IT" b="1" i="1" dirty="0" smtClean="0">
                <a:solidFill>
                  <a:srgbClr val="0070C0"/>
                </a:solidFill>
              </a:rPr>
              <a:t> e nell’</a:t>
            </a:r>
            <a:r>
              <a:rPr lang="it-IT" b="1" i="1" dirty="0">
                <a:solidFill>
                  <a:srgbClr val="0070C0"/>
                </a:solidFill>
              </a:rPr>
              <a:t>A</a:t>
            </a:r>
            <a:r>
              <a:rPr lang="it-IT" b="1" i="1" dirty="0" smtClean="0">
                <a:solidFill>
                  <a:srgbClr val="0070C0"/>
                </a:solidFill>
              </a:rPr>
              <a:t>sia meridionale.   </a:t>
            </a:r>
            <a:endParaRPr lang="it-IT" b="1" i="1" dirty="0">
              <a:solidFill>
                <a:srgbClr val="0070C0"/>
              </a:solidFill>
            </a:endParaRPr>
          </a:p>
        </p:txBody>
      </p:sp>
      <p:pic>
        <p:nvPicPr>
          <p:cNvPr id="5" name="Immagine 4" descr="sal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857760"/>
            <a:ext cx="3422306" cy="1738314"/>
          </a:xfrm>
          <a:prstGeom prst="rect">
            <a:avLst/>
          </a:prstGeom>
        </p:spPr>
      </p:pic>
      <p:pic>
        <p:nvPicPr>
          <p:cNvPr id="6" name="Immagine 5" descr="AFG_PNL_2010-09_KabulPanshir-(11)-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4786322"/>
            <a:ext cx="2250297" cy="15001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Il dramma delle mine antiuomo 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i="1" dirty="0" smtClean="0">
                <a:solidFill>
                  <a:srgbClr val="0070C0"/>
                </a:solidFill>
              </a:rPr>
              <a:t>Prodotte in molti paesi </a:t>
            </a:r>
            <a:r>
              <a:rPr lang="it-IT" b="1" i="1" dirty="0" smtClean="0">
                <a:solidFill>
                  <a:srgbClr val="0070C0"/>
                </a:solidFill>
              </a:rPr>
              <a:t>,</a:t>
            </a:r>
            <a:r>
              <a:rPr lang="it-IT" b="1" i="1" dirty="0" smtClean="0">
                <a:solidFill>
                  <a:srgbClr val="0070C0"/>
                </a:solidFill>
              </a:rPr>
              <a:t>I</a:t>
            </a:r>
            <a:r>
              <a:rPr lang="it-IT" b="1" i="1" dirty="0" smtClean="0">
                <a:solidFill>
                  <a:srgbClr val="0070C0"/>
                </a:solidFill>
              </a:rPr>
              <a:t>talia </a:t>
            </a:r>
            <a:r>
              <a:rPr lang="it-IT" b="1" i="1" dirty="0" smtClean="0">
                <a:solidFill>
                  <a:srgbClr val="0070C0"/>
                </a:solidFill>
              </a:rPr>
              <a:t>compresa, sono particolarmente odiose perché continuano ad uccidere anche a guerra finita e mietono vittime soprattutto tra i civili,spesso bambini</a:t>
            </a:r>
            <a:r>
              <a:rPr lang="it-IT" dirty="0" smtClean="0">
                <a:solidFill>
                  <a:srgbClr val="0070C0"/>
                </a:solidFill>
              </a:rPr>
              <a:t>. 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4" name="Immagine 3" descr="wiss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857628"/>
            <a:ext cx="4572032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FF0000"/>
                </a:solidFill>
              </a:rPr>
              <a:t>Salute e cultura 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i="1" dirty="0" smtClean="0">
                <a:solidFill>
                  <a:srgbClr val="0070C0"/>
                </a:solidFill>
              </a:rPr>
              <a:t>Il ricorso alle vaccinazioni, fondamentale per debellare molte gravi malattie, non può prescindere dalla consapevolezza della loro utilità, consapevolezza che a sua volta richiede un minuto di istruzione da parte delle famiglie. Per questo salute e istruzione sono strettamente  connesse</a:t>
            </a:r>
            <a:r>
              <a:rPr lang="it-IT" b="1" i="1" dirty="0">
                <a:solidFill>
                  <a:srgbClr val="0070C0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182</Words>
  <Application>Microsoft Office PowerPoint</Application>
  <PresentationFormat>Presentazione su schermo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Che cosa significa povertà estrema? </vt:lpstr>
      <vt:lpstr>La mortalità infantile nel mondo</vt:lpstr>
      <vt:lpstr>Il dramma delle mine antiuomo </vt:lpstr>
      <vt:lpstr>Salute e cultura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 cosa signfica povertà estrema</dc:title>
  <dc:creator>Utilizzatore</dc:creator>
  <cp:lastModifiedBy>Utilizzatore</cp:lastModifiedBy>
  <cp:revision>7</cp:revision>
  <dcterms:created xsi:type="dcterms:W3CDTF">2016-04-20T07:09:14Z</dcterms:created>
  <dcterms:modified xsi:type="dcterms:W3CDTF">2016-05-04T07:24:55Z</dcterms:modified>
</cp:coreProperties>
</file>