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33CCFF"/>
    <a:srgbClr val="CC00FF"/>
    <a:srgbClr val="00FF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717" autoAdjust="0"/>
  </p:normalViewPr>
  <p:slideViewPr>
    <p:cSldViewPr>
      <p:cViewPr varScale="1">
        <p:scale>
          <a:sx n="99" d="100"/>
          <a:sy n="99" d="100"/>
        </p:scale>
        <p:origin x="-2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A90919EF-023B-4F30-898D-FCCB254D0DD1}" type="datetimeFigureOut">
              <a:rPr lang="it-IT" smtClean="0"/>
              <a:pPr/>
              <a:t>27/04/2016</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F934A7F5-0E02-473B-9098-BE9D0C75FBA5}"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90919EF-023B-4F30-898D-FCCB254D0DD1}" type="datetimeFigureOut">
              <a:rPr lang="it-IT" smtClean="0"/>
              <a:pPr/>
              <a:t>27/04/2016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34A7F5-0E02-473B-9098-BE9D0C75FBA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90919EF-023B-4F30-898D-FCCB254D0DD1}" type="datetimeFigureOut">
              <a:rPr lang="it-IT" smtClean="0"/>
              <a:pPr/>
              <a:t>27/04/2016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34A7F5-0E02-473B-9098-BE9D0C75FBA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A90919EF-023B-4F30-898D-FCCB254D0DD1}" type="datetimeFigureOut">
              <a:rPr lang="it-IT" smtClean="0"/>
              <a:pPr/>
              <a:t>27/04/2016</a:t>
            </a:fld>
            <a:endParaRPr lang="it-IT"/>
          </a:p>
        </p:txBody>
      </p:sp>
      <p:sp>
        <p:nvSpPr>
          <p:cNvPr id="9" name="Segnaposto numero diapositiva 8"/>
          <p:cNvSpPr>
            <a:spLocks noGrp="1"/>
          </p:cNvSpPr>
          <p:nvPr>
            <p:ph type="sldNum" sz="quarter" idx="15"/>
          </p:nvPr>
        </p:nvSpPr>
        <p:spPr/>
        <p:txBody>
          <a:bodyPr rtlCol="0"/>
          <a:lstStyle/>
          <a:p>
            <a:fld id="{F934A7F5-0E02-473B-9098-BE9D0C75FBA5}"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A90919EF-023B-4F30-898D-FCCB254D0DD1}" type="datetimeFigureOut">
              <a:rPr lang="it-IT" smtClean="0"/>
              <a:pPr/>
              <a:t>27/04/2016</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F934A7F5-0E02-473B-9098-BE9D0C75FBA5}"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90919EF-023B-4F30-898D-FCCB254D0DD1}" type="datetimeFigureOut">
              <a:rPr lang="it-IT" smtClean="0"/>
              <a:pPr/>
              <a:t>27/04/2016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34A7F5-0E02-473B-9098-BE9D0C75FBA5}"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A90919EF-023B-4F30-898D-FCCB254D0DD1}" type="datetimeFigureOut">
              <a:rPr lang="it-IT" smtClean="0"/>
              <a:pPr/>
              <a:t>27/04/2016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934A7F5-0E02-473B-9098-BE9D0C75FBA5}"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A90919EF-023B-4F30-898D-FCCB254D0DD1}" type="datetimeFigureOut">
              <a:rPr lang="it-IT" smtClean="0"/>
              <a:pPr/>
              <a:t>27/04/2016</a:t>
            </a:fld>
            <a:endParaRPr lang="it-IT"/>
          </a:p>
        </p:txBody>
      </p:sp>
      <p:sp>
        <p:nvSpPr>
          <p:cNvPr id="7" name="Segnaposto numero diapositiva 6"/>
          <p:cNvSpPr>
            <a:spLocks noGrp="1"/>
          </p:cNvSpPr>
          <p:nvPr>
            <p:ph type="sldNum" sz="quarter" idx="11"/>
          </p:nvPr>
        </p:nvSpPr>
        <p:spPr/>
        <p:txBody>
          <a:bodyPr rtlCol="0"/>
          <a:lstStyle/>
          <a:p>
            <a:fld id="{F934A7F5-0E02-473B-9098-BE9D0C75FBA5}"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90919EF-023B-4F30-898D-FCCB254D0DD1}" type="datetimeFigureOut">
              <a:rPr lang="it-IT" smtClean="0"/>
              <a:pPr/>
              <a:t>27/04/2016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934A7F5-0E02-473B-9098-BE9D0C75FBA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A90919EF-023B-4F30-898D-FCCB254D0DD1}" type="datetimeFigureOut">
              <a:rPr lang="it-IT" smtClean="0"/>
              <a:pPr/>
              <a:t>27/04/2016</a:t>
            </a:fld>
            <a:endParaRPr lang="it-IT"/>
          </a:p>
        </p:txBody>
      </p:sp>
      <p:sp>
        <p:nvSpPr>
          <p:cNvPr id="22" name="Segnaposto numero diapositiva 21"/>
          <p:cNvSpPr>
            <a:spLocks noGrp="1"/>
          </p:cNvSpPr>
          <p:nvPr>
            <p:ph type="sldNum" sz="quarter" idx="15"/>
          </p:nvPr>
        </p:nvSpPr>
        <p:spPr/>
        <p:txBody>
          <a:bodyPr rtlCol="0"/>
          <a:lstStyle/>
          <a:p>
            <a:fld id="{F934A7F5-0E02-473B-9098-BE9D0C75FBA5}"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A90919EF-023B-4F30-898D-FCCB254D0DD1}" type="datetimeFigureOut">
              <a:rPr lang="it-IT" smtClean="0"/>
              <a:pPr/>
              <a:t>27/04/2016</a:t>
            </a:fld>
            <a:endParaRPr lang="it-IT"/>
          </a:p>
        </p:txBody>
      </p:sp>
      <p:sp>
        <p:nvSpPr>
          <p:cNvPr id="18" name="Segnaposto numero diapositiva 17"/>
          <p:cNvSpPr>
            <a:spLocks noGrp="1"/>
          </p:cNvSpPr>
          <p:nvPr>
            <p:ph type="sldNum" sz="quarter" idx="11"/>
          </p:nvPr>
        </p:nvSpPr>
        <p:spPr/>
        <p:txBody>
          <a:bodyPr rtlCol="0"/>
          <a:lstStyle/>
          <a:p>
            <a:fld id="{F934A7F5-0E02-473B-9098-BE9D0C75FBA5}"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90919EF-023B-4F30-898D-FCCB254D0DD1}" type="datetimeFigureOut">
              <a:rPr lang="it-IT" smtClean="0"/>
              <a:pPr/>
              <a:t>27/04/2016</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934A7F5-0E02-473B-9098-BE9D0C75FBA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500042"/>
          </a:xfrm>
        </p:spPr>
        <p:txBody>
          <a:bodyPr>
            <a:normAutofit fontScale="90000"/>
          </a:bodyPr>
          <a:lstStyle/>
          <a:p>
            <a:r>
              <a:rPr lang="it-IT" dirty="0" smtClean="0">
                <a:solidFill>
                  <a:srgbClr val="FF0000"/>
                </a:solidFill>
              </a:rPr>
              <a:t>                         </a:t>
            </a:r>
            <a:r>
              <a:rPr lang="it-IT" b="1" dirty="0" smtClean="0">
                <a:solidFill>
                  <a:srgbClr val="FF0000"/>
                </a:solidFill>
              </a:rPr>
              <a:t>LE </a:t>
            </a:r>
            <a:r>
              <a:rPr lang="it-IT" b="1" dirty="0" smtClean="0">
                <a:solidFill>
                  <a:srgbClr val="FF0000"/>
                </a:solidFill>
              </a:rPr>
              <a:t>MIGRAZIONI</a:t>
            </a:r>
            <a:endParaRPr lang="it-IT" b="1" dirty="0"/>
          </a:p>
        </p:txBody>
      </p:sp>
      <p:sp>
        <p:nvSpPr>
          <p:cNvPr id="5" name="Segnaposto contenuto 4"/>
          <p:cNvSpPr>
            <a:spLocks noGrp="1"/>
          </p:cNvSpPr>
          <p:nvPr>
            <p:ph sz="quarter" idx="1"/>
          </p:nvPr>
        </p:nvSpPr>
        <p:spPr>
          <a:xfrm>
            <a:off x="571472" y="500042"/>
            <a:ext cx="8229600" cy="4071966"/>
          </a:xfrm>
        </p:spPr>
        <p:txBody>
          <a:bodyPr>
            <a:normAutofit fontScale="77500" lnSpcReduction="20000"/>
          </a:bodyPr>
          <a:lstStyle/>
          <a:p>
            <a:pPr>
              <a:buNone/>
            </a:pPr>
            <a:r>
              <a:rPr lang="it-IT" dirty="0" smtClean="0">
                <a:solidFill>
                  <a:srgbClr val="00B050"/>
                </a:solidFill>
              </a:rPr>
              <a:t> CHI PARTE,CHI ARRIVA</a:t>
            </a:r>
          </a:p>
          <a:p>
            <a:pPr>
              <a:buNone/>
            </a:pPr>
            <a:r>
              <a:rPr lang="it-IT" b="1" dirty="0" smtClean="0">
                <a:solidFill>
                  <a:srgbClr val="FF5050"/>
                </a:solidFill>
              </a:rPr>
              <a:t>Quelli che partono </a:t>
            </a:r>
            <a:r>
              <a:rPr lang="it-IT" dirty="0" smtClean="0"/>
              <a:t>non sono nel loro paese i più miserabili, al contrario, sono persone giovani, le più intraprendenti e dinamiche, le più informate spesso le più istruite. Sono uomini, donne, ragazzi, che hanno trovato a fatica i soldi per il viaggio (che è costoso, soprattutto se clandestino), e hanno avuto il coraggio sufficiente per affrontarlo. In complesso la percentuale di chi parte è bassissima e non costituisce un rimedio contro la miseria del terzo mondo. Tuttavia le rimesse dei migranti, cioè le somme di denaro, in valuta pregiata, che essi inviano alla propria famiglia contribuiscono in misura non marginale a formare il PIL del paese d’origine.</a:t>
            </a:r>
          </a:p>
          <a:p>
            <a:pPr>
              <a:buNone/>
            </a:pPr>
            <a:r>
              <a:rPr lang="it-IT" b="1" dirty="0" smtClean="0">
                <a:solidFill>
                  <a:srgbClr val="FF5050"/>
                </a:solidFill>
              </a:rPr>
              <a:t>Quelli che arrivano </a:t>
            </a:r>
            <a:r>
              <a:rPr lang="it-IT" dirty="0" smtClean="0"/>
              <a:t>spesso trovano lavori faticosi e poco pagati: per esempio lavori non specializzati nell’agricoltura, nella pesca, nella pastorizia, nelle costruzioni edilizie, nell’artigianato,nelle fonderie e, le donne soprattutto, nel settore domestico come assistenti di anziani e malati. Alcuni riescono ad avviare piccole attività commercial. </a:t>
            </a:r>
            <a:endParaRPr lang="it-IT" dirty="0" smtClean="0"/>
          </a:p>
        </p:txBody>
      </p:sp>
      <p:pic>
        <p:nvPicPr>
          <p:cNvPr id="1026" name="Picture 2" descr="C:\Users\Utilizzatore\Documents\Hafsa att. alt. 3a\download.jpg"/>
          <p:cNvPicPr>
            <a:picLocks noChangeAspect="1" noChangeArrowheads="1"/>
          </p:cNvPicPr>
          <p:nvPr/>
        </p:nvPicPr>
        <p:blipFill>
          <a:blip r:embed="rId2"/>
          <a:srcRect/>
          <a:stretch>
            <a:fillRect/>
          </a:stretch>
        </p:blipFill>
        <p:spPr bwMode="auto">
          <a:xfrm>
            <a:off x="500034" y="4643446"/>
            <a:ext cx="2857500" cy="1814514"/>
          </a:xfrm>
          <a:prstGeom prst="rect">
            <a:avLst/>
          </a:prstGeom>
          <a:noFill/>
        </p:spPr>
      </p:pic>
      <p:pic>
        <p:nvPicPr>
          <p:cNvPr id="1027" name="Picture 3" descr="C:\Users\Utilizzatore\Documents\Hafsa att. alt. 3a\images (1).jpg"/>
          <p:cNvPicPr>
            <a:picLocks noChangeAspect="1" noChangeArrowheads="1"/>
          </p:cNvPicPr>
          <p:nvPr/>
        </p:nvPicPr>
        <p:blipFill>
          <a:blip r:embed="rId3"/>
          <a:srcRect/>
          <a:stretch>
            <a:fillRect/>
          </a:stretch>
        </p:blipFill>
        <p:spPr bwMode="auto">
          <a:xfrm>
            <a:off x="4643438" y="4643446"/>
            <a:ext cx="2619375" cy="1743075"/>
          </a:xfrm>
          <a:prstGeom prst="rect">
            <a:avLst/>
          </a:prstGeom>
          <a:noFill/>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14290"/>
            <a:ext cx="7772400" cy="1357322"/>
          </a:xfrm>
        </p:spPr>
        <p:txBody>
          <a:bodyPr>
            <a:noAutofit/>
          </a:bodyPr>
          <a:lstStyle/>
          <a:p>
            <a:r>
              <a:rPr lang="it-IT" sz="4800" b="1" i="1" dirty="0">
                <a:solidFill>
                  <a:srgbClr val="00B050"/>
                </a:solidFill>
              </a:rPr>
              <a:t>Le principali migrazioni mondiali in corso</a:t>
            </a:r>
          </a:p>
        </p:txBody>
      </p:sp>
      <p:sp>
        <p:nvSpPr>
          <p:cNvPr id="3" name="Segnaposto contenuto 2"/>
          <p:cNvSpPr>
            <a:spLocks noGrp="1"/>
          </p:cNvSpPr>
          <p:nvPr>
            <p:ph sz="quarter" idx="1"/>
          </p:nvPr>
        </p:nvSpPr>
        <p:spPr>
          <a:xfrm>
            <a:off x="428596" y="1928802"/>
            <a:ext cx="8229600" cy="4525963"/>
          </a:xfrm>
        </p:spPr>
        <p:txBody>
          <a:bodyPr>
            <a:noAutofit/>
          </a:bodyPr>
          <a:lstStyle/>
          <a:p>
            <a:r>
              <a:rPr lang="it-IT" sz="1400" b="1" dirty="0">
                <a:latin typeface="Batang" pitchFamily="18" charset="-127"/>
                <a:ea typeface="Batang" pitchFamily="18" charset="-127"/>
                <a:cs typeface="Arabic Typesetting" pitchFamily="66" charset="-78"/>
              </a:rPr>
              <a:t>Uno dei fattori che ha consentito all’umanità  di diffondersi su tutto il pianeta e di sopravvivere per così lungo tempo è l’attitudine delle popolazioni a spostarsi sul territorio. Tali movimenti hanno contribuito all’evoluzione numerica della popolazione, mentre l’intensità e la composizione dei flussi migratori ha influito sulla dinamica demografica nei paesi di origine e di destinazione.</a:t>
            </a:r>
          </a:p>
          <a:p>
            <a:r>
              <a:rPr lang="it-IT" sz="1400" b="1" dirty="0">
                <a:latin typeface="Batang" pitchFamily="18" charset="-127"/>
                <a:ea typeface="Batang" pitchFamily="18" charset="-127"/>
                <a:cs typeface="Arabic Typesetting" pitchFamily="66" charset="-78"/>
              </a:rPr>
              <a:t>La mobilità è fisiologica perché funzionale all’equilibrio sociale: ci si sposta per  motivi economici, affettivi,  culturali, politici e di preferenza ambientale; sulle migrazioni influiscono la collocazione geografica, le vicende storiche, le aree linguistiche e la fase congiunturale.</a:t>
            </a:r>
            <a:br>
              <a:rPr lang="it-IT" sz="1400" b="1" dirty="0">
                <a:latin typeface="Batang" pitchFamily="18" charset="-127"/>
                <a:ea typeface="Batang" pitchFamily="18" charset="-127"/>
                <a:cs typeface="Arabic Typesetting" pitchFamily="66" charset="-78"/>
              </a:rPr>
            </a:br>
            <a:r>
              <a:rPr lang="it-IT" sz="1400" b="1" dirty="0">
                <a:latin typeface="Batang" pitchFamily="18" charset="-127"/>
                <a:ea typeface="Batang" pitchFamily="18" charset="-127"/>
                <a:cs typeface="Arabic Typesetting" pitchFamily="66" charset="-78"/>
              </a:rPr>
              <a:t>La migrazione internazionale è un fenomeno globale che sta crescendo in dimensione, complessità e impatto sui paesi,  sui migranti, sulle loro famiglie e sulle comunità;  è simultaneamente causa ed effetto di processi di sviluppo più ampi, ed è ormai una priorità per la comunità internazionale.</a:t>
            </a:r>
            <a:br>
              <a:rPr lang="it-IT" sz="1400" b="1" dirty="0">
                <a:latin typeface="Batang" pitchFamily="18" charset="-127"/>
                <a:ea typeface="Batang" pitchFamily="18" charset="-127"/>
                <a:cs typeface="Arabic Typesetting" pitchFamily="66" charset="-78"/>
              </a:rPr>
            </a:br>
            <a:r>
              <a:rPr lang="it-IT" sz="1400" b="1" dirty="0">
                <a:latin typeface="Batang" pitchFamily="18" charset="-127"/>
                <a:ea typeface="Batang" pitchFamily="18" charset="-127"/>
                <a:cs typeface="Arabic Typesetting" pitchFamily="66" charset="-78"/>
              </a:rPr>
              <a:t>Secondo la loro tipologia potremmo distinguere le migrazioni finalizzate alla ricerca di migliori opportunità per una promozione sociale e professionale sia personale che dell’intero nucleo familiare, da quelle costituite da masse di profughi che  fuggono da zone di guerra, carestie, regimi persecutori, ecc..</a:t>
            </a:r>
          </a:p>
          <a:p>
            <a:r>
              <a:rPr lang="it-IT" sz="1400" b="1" dirty="0">
                <a:latin typeface="Batang" pitchFamily="18" charset="-127"/>
                <a:ea typeface="Batang" pitchFamily="18" charset="-127"/>
                <a:cs typeface="Arabic Typesetting" pitchFamily="66" charset="-78"/>
              </a:rPr>
              <a:t>La migrazione può essere una forza positiva per lo sviluppo, ma  la percezione attuale è di un fenomeno vissuto come eccezionale, con le caratteristiche proprie dell’esodo, dell’invasione, determinato dalla sproporzione demografica esistente tra il Sud e il Nord del mondo.</a:t>
            </a:r>
          </a:p>
          <a:p>
            <a:pPr>
              <a:buNone/>
            </a:pPr>
            <a:endParaRPr lang="it-IT" sz="1600" i="1" dirty="0">
              <a:latin typeface="Arabic Typesetting" pitchFamily="66" charset="-78"/>
              <a:ea typeface="DejaVu Sans Condensed" pitchFamily="34" charset="0"/>
              <a:cs typeface="Arabic Typesetting" pitchFamily="66" charset="-78"/>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142852"/>
            <a:ext cx="7772400" cy="1143008"/>
          </a:xfrm>
        </p:spPr>
        <p:txBody>
          <a:bodyPr>
            <a:normAutofit/>
          </a:bodyPr>
          <a:lstStyle/>
          <a:p>
            <a:r>
              <a:rPr lang="it-IT" dirty="0" smtClean="0">
                <a:solidFill>
                  <a:srgbClr val="7030A0"/>
                </a:solidFill>
              </a:rPr>
              <a:t>IL FENOMENO MIGRATORIO SEMBRA DESTINATO A CONTINUARE</a:t>
            </a:r>
            <a:endParaRPr lang="it-IT" dirty="0">
              <a:solidFill>
                <a:srgbClr val="7030A0"/>
              </a:solidFill>
            </a:endParaRPr>
          </a:p>
        </p:txBody>
      </p:sp>
      <p:sp>
        <p:nvSpPr>
          <p:cNvPr id="3" name="Segnaposto contenuto 2"/>
          <p:cNvSpPr>
            <a:spLocks noGrp="1"/>
          </p:cNvSpPr>
          <p:nvPr>
            <p:ph sz="quarter" idx="1"/>
          </p:nvPr>
        </p:nvSpPr>
        <p:spPr>
          <a:xfrm>
            <a:off x="428596" y="1500175"/>
            <a:ext cx="8229600" cy="3000396"/>
          </a:xfrm>
        </p:spPr>
        <p:txBody>
          <a:bodyPr>
            <a:normAutofit/>
          </a:bodyPr>
          <a:lstStyle/>
          <a:p>
            <a:r>
              <a:rPr lang="it-IT" dirty="0" smtClean="0"/>
              <a:t>Sono circa </a:t>
            </a:r>
            <a:r>
              <a:rPr lang="it-IT" b="1" i="1" dirty="0" smtClean="0">
                <a:solidFill>
                  <a:srgbClr val="00B050"/>
                </a:solidFill>
              </a:rPr>
              <a:t>35 milioni gli immigrati</a:t>
            </a:r>
            <a:r>
              <a:rPr lang="it-IT" dirty="0" smtClean="0">
                <a:solidFill>
                  <a:srgbClr val="00B050"/>
                </a:solidFill>
              </a:rPr>
              <a:t> </a:t>
            </a:r>
            <a:r>
              <a:rPr lang="it-IT" dirty="0" smtClean="0"/>
              <a:t>(fra clandestini e non clandestini) che negli ultimi decenni si sono spostati dal sud al nord, in cerca di lavoro e di migliori condizioni di vita. Il flusso non accenna a diminuire e si prevede che il fenomeno migratorio sia destinato a prolungarsi nel tempo.</a:t>
            </a:r>
          </a:p>
          <a:p>
            <a:endParaRPr lang="it-IT" dirty="0"/>
          </a:p>
        </p:txBody>
      </p:sp>
      <p:pic>
        <p:nvPicPr>
          <p:cNvPr id="2050" name="Picture 2" descr="C:\Users\Utilizzatore\Documents\wissal 3a\images (7).jpg"/>
          <p:cNvPicPr>
            <a:picLocks noChangeAspect="1" noChangeArrowheads="1"/>
          </p:cNvPicPr>
          <p:nvPr/>
        </p:nvPicPr>
        <p:blipFill>
          <a:blip r:embed="rId2"/>
          <a:srcRect/>
          <a:stretch>
            <a:fillRect/>
          </a:stretch>
        </p:blipFill>
        <p:spPr bwMode="auto">
          <a:xfrm>
            <a:off x="571472" y="4643446"/>
            <a:ext cx="3857652" cy="1643074"/>
          </a:xfrm>
          <a:prstGeom prst="rect">
            <a:avLst/>
          </a:prstGeom>
          <a:noFill/>
        </p:spPr>
      </p:pic>
      <p:pic>
        <p:nvPicPr>
          <p:cNvPr id="2051" name="Picture 3" descr="C:\Users\Utilizzatore\Documents\wissal 3a\images (6).jpg"/>
          <p:cNvPicPr>
            <a:picLocks noChangeAspect="1" noChangeArrowheads="1"/>
          </p:cNvPicPr>
          <p:nvPr/>
        </p:nvPicPr>
        <p:blipFill>
          <a:blip r:embed="rId3"/>
          <a:srcRect/>
          <a:stretch>
            <a:fillRect/>
          </a:stretch>
        </p:blipFill>
        <p:spPr bwMode="auto">
          <a:xfrm>
            <a:off x="5072066" y="4286256"/>
            <a:ext cx="3214710" cy="20002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bg1"/>
          </a:solidFill>
        </p:spPr>
        <p:txBody>
          <a:bodyPr>
            <a:normAutofit/>
          </a:bodyPr>
          <a:lstStyle/>
          <a:p>
            <a:r>
              <a:rPr lang="it-IT" dirty="0" smtClean="0">
                <a:solidFill>
                  <a:schemeClr val="tx2">
                    <a:lumMod val="60000"/>
                    <a:lumOff val="40000"/>
                  </a:schemeClr>
                </a:solidFill>
              </a:rPr>
              <a:t>IL NORD E IL SUD NEL MONDO</a:t>
            </a:r>
            <a:endParaRPr lang="it-IT" dirty="0">
              <a:solidFill>
                <a:schemeClr val="tx2">
                  <a:lumMod val="60000"/>
                  <a:lumOff val="40000"/>
                </a:schemeClr>
              </a:solidFill>
            </a:endParaRPr>
          </a:p>
        </p:txBody>
      </p:sp>
      <p:sp>
        <p:nvSpPr>
          <p:cNvPr id="3" name="Segnaposto contenuto 2"/>
          <p:cNvSpPr>
            <a:spLocks noGrp="1"/>
          </p:cNvSpPr>
          <p:nvPr>
            <p:ph sz="quarter" idx="1"/>
          </p:nvPr>
        </p:nvSpPr>
        <p:spPr>
          <a:xfrm>
            <a:off x="500034" y="1571613"/>
            <a:ext cx="8229600" cy="2857520"/>
          </a:xfrm>
        </p:spPr>
        <p:txBody>
          <a:bodyPr>
            <a:normAutofit/>
          </a:bodyPr>
          <a:lstStyle/>
          <a:p>
            <a:r>
              <a:rPr lang="it-IT" dirty="0" smtClean="0">
                <a:solidFill>
                  <a:srgbClr val="7030A0"/>
                </a:solidFill>
              </a:rPr>
              <a:t>I poveri del sud                                   il nord ricco                      </a:t>
            </a:r>
            <a:r>
              <a:rPr lang="it-IT" sz="2400" dirty="0" smtClean="0">
                <a:solidFill>
                  <a:schemeClr val="accent4">
                    <a:lumMod val="60000"/>
                    <a:lumOff val="40000"/>
                  </a:schemeClr>
                </a:solidFill>
              </a:rPr>
              <a:t>    </a:t>
            </a:r>
            <a:r>
              <a:rPr lang="it-IT" sz="2400" dirty="0" smtClean="0"/>
              <a:t>sono attratti dal                                        è</a:t>
            </a:r>
            <a:endParaRPr lang="it-IT" dirty="0" smtClean="0">
              <a:solidFill>
                <a:srgbClr val="7030A0"/>
              </a:solidFill>
            </a:endParaRPr>
          </a:p>
          <a:p>
            <a:pPr>
              <a:buNone/>
            </a:pPr>
            <a:r>
              <a:rPr lang="it-IT" dirty="0" smtClean="0">
                <a:solidFill>
                  <a:srgbClr val="7030A0"/>
                </a:solidFill>
              </a:rPr>
              <a:t>       benessere                                     povero di giovani</a:t>
            </a:r>
          </a:p>
          <a:p>
            <a:pPr>
              <a:buNone/>
            </a:pPr>
            <a:r>
              <a:rPr lang="it-IT" sz="2800" dirty="0" smtClean="0"/>
              <a:t>          </a:t>
            </a:r>
            <a:r>
              <a:rPr lang="it-IT" sz="2400" dirty="0" smtClean="0"/>
              <a:t>del                                            perciò ha bisogno </a:t>
            </a:r>
          </a:p>
          <a:p>
            <a:pPr>
              <a:buNone/>
            </a:pPr>
            <a:r>
              <a:rPr lang="it-IT" sz="2400" dirty="0" smtClean="0"/>
              <a:t>                                                                         di </a:t>
            </a:r>
            <a:r>
              <a:rPr lang="it-IT" dirty="0" smtClean="0"/>
              <a:t>                     </a:t>
            </a:r>
            <a:r>
              <a:rPr lang="it-IT" dirty="0" smtClean="0">
                <a:solidFill>
                  <a:srgbClr val="7030A0"/>
                </a:solidFill>
              </a:rPr>
              <a:t>nord del mondo                                      immigrati  </a:t>
            </a:r>
          </a:p>
        </p:txBody>
      </p:sp>
      <p:pic>
        <p:nvPicPr>
          <p:cNvPr id="1026" name="Picture 2" descr="C:\Users\Utilizzatore\Documents\wissal 3a\images.jpg"/>
          <p:cNvPicPr>
            <a:picLocks noChangeAspect="1" noChangeArrowheads="1"/>
          </p:cNvPicPr>
          <p:nvPr/>
        </p:nvPicPr>
        <p:blipFill>
          <a:blip r:embed="rId2"/>
          <a:srcRect/>
          <a:stretch>
            <a:fillRect/>
          </a:stretch>
        </p:blipFill>
        <p:spPr bwMode="auto">
          <a:xfrm>
            <a:off x="357158" y="4714884"/>
            <a:ext cx="3338518" cy="1790700"/>
          </a:xfrm>
          <a:prstGeom prst="rect">
            <a:avLst/>
          </a:prstGeom>
          <a:noFill/>
        </p:spPr>
      </p:pic>
      <p:pic>
        <p:nvPicPr>
          <p:cNvPr id="1028" name="Picture 4" descr="C:\Users\Utilizzatore\Documents\wissal 3a\images (9).jpg"/>
          <p:cNvPicPr>
            <a:picLocks noChangeAspect="1" noChangeArrowheads="1"/>
          </p:cNvPicPr>
          <p:nvPr/>
        </p:nvPicPr>
        <p:blipFill>
          <a:blip r:embed="rId3"/>
          <a:srcRect/>
          <a:stretch>
            <a:fillRect/>
          </a:stretch>
        </p:blipFill>
        <p:spPr bwMode="auto">
          <a:xfrm>
            <a:off x="5500694" y="4643446"/>
            <a:ext cx="2928958" cy="17430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85860"/>
          </a:xfrm>
        </p:spPr>
        <p:txBody>
          <a:bodyPr>
            <a:normAutofit fontScale="90000"/>
          </a:bodyPr>
          <a:lstStyle/>
          <a:p>
            <a:r>
              <a:rPr lang="it-IT" b="1" dirty="0" smtClean="0">
                <a:solidFill>
                  <a:srgbClr val="FF0000"/>
                </a:solidFill>
              </a:rPr>
              <a:t/>
            </a:r>
            <a:br>
              <a:rPr lang="it-IT" b="1" dirty="0" smtClean="0">
                <a:solidFill>
                  <a:srgbClr val="FF0000"/>
                </a:solidFill>
              </a:rPr>
            </a:br>
            <a:r>
              <a:rPr lang="it-IT" b="1" dirty="0" smtClean="0">
                <a:solidFill>
                  <a:srgbClr val="FF0000"/>
                </a:solidFill>
              </a:rPr>
              <a:t>VERSO UNA </a:t>
            </a:r>
            <a:r>
              <a:rPr lang="it-IT" b="1" i="1" dirty="0" smtClean="0">
                <a:solidFill>
                  <a:srgbClr val="FF0000"/>
                </a:solidFill>
              </a:rPr>
              <a:t>società</a:t>
            </a:r>
            <a:r>
              <a:rPr lang="it-IT" b="1" dirty="0" smtClean="0">
                <a:solidFill>
                  <a:srgbClr val="FF0000"/>
                </a:solidFill>
              </a:rPr>
              <a:t> MULTICULTURALE</a:t>
            </a:r>
            <a:r>
              <a:rPr lang="it-IT" dirty="0" smtClean="0"/>
              <a:t/>
            </a:r>
            <a:br>
              <a:rPr lang="it-IT" dirty="0" smtClean="0"/>
            </a:br>
            <a:endParaRPr lang="it-IT" dirty="0"/>
          </a:p>
        </p:txBody>
      </p:sp>
      <p:sp>
        <p:nvSpPr>
          <p:cNvPr id="3" name="Segnaposto contenuto 2"/>
          <p:cNvSpPr>
            <a:spLocks noGrp="1"/>
          </p:cNvSpPr>
          <p:nvPr>
            <p:ph sz="quarter" idx="1"/>
          </p:nvPr>
        </p:nvSpPr>
        <p:spPr>
          <a:xfrm>
            <a:off x="357158" y="1571612"/>
            <a:ext cx="3929090" cy="4286280"/>
          </a:xfrm>
        </p:spPr>
        <p:txBody>
          <a:bodyPr>
            <a:noAutofit/>
          </a:bodyPr>
          <a:lstStyle/>
          <a:p>
            <a:r>
              <a:rPr lang="it-IT" sz="2000" dirty="0" smtClean="0"/>
              <a:t>Le previsioni si basano su due considerazioni di fatto. La prima è l’enorme </a:t>
            </a:r>
            <a:r>
              <a:rPr lang="it-IT" sz="2000" b="1" i="1" dirty="0" smtClean="0">
                <a:solidFill>
                  <a:srgbClr val="00B050"/>
                </a:solidFill>
              </a:rPr>
              <a:t>distanza economica </a:t>
            </a:r>
            <a:r>
              <a:rPr lang="it-IT" sz="2000" dirty="0" smtClean="0"/>
              <a:t>che separa il sud povero dal nord ricco, attirando irresistibilmente i disperati del Terzo Mondo verso i paesi del benessere. La seconda è </a:t>
            </a:r>
            <a:r>
              <a:rPr lang="it-IT" sz="2000" b="1" i="1" dirty="0" smtClean="0">
                <a:solidFill>
                  <a:srgbClr val="00B050"/>
                </a:solidFill>
              </a:rPr>
              <a:t>l’andamento demografico</a:t>
            </a:r>
            <a:r>
              <a:rPr lang="it-IT" sz="2000" dirty="0" smtClean="0"/>
              <a:t>, che nel nord sfoltisce le fasce giovanili di popolazione , quelle che sono in grado di lavorare e riprodursi, mentre nel sud continua a rafforzarle.</a:t>
            </a:r>
            <a:endParaRPr lang="it-IT" sz="2000" dirty="0"/>
          </a:p>
        </p:txBody>
      </p:sp>
      <p:sp>
        <p:nvSpPr>
          <p:cNvPr id="4" name="Segnaposto contenuto 3"/>
          <p:cNvSpPr>
            <a:spLocks noGrp="1"/>
          </p:cNvSpPr>
          <p:nvPr>
            <p:ph sz="quarter" idx="2"/>
          </p:nvPr>
        </p:nvSpPr>
        <p:spPr>
          <a:xfrm>
            <a:off x="4648200" y="1600201"/>
            <a:ext cx="4038600" cy="3186121"/>
          </a:xfrm>
        </p:spPr>
        <p:txBody>
          <a:bodyPr>
            <a:normAutofit fontScale="77500" lnSpcReduction="20000"/>
          </a:bodyPr>
          <a:lstStyle/>
          <a:p>
            <a:r>
              <a:rPr lang="it-IT" dirty="0" smtClean="0"/>
              <a:t>Ogni etnia, ogni popolo è portatore di una propria cultura che si manifesta in varie forme: nel modo di vestire, nelle abitudini alimentari, nei comportamenti religiosi, nei frapporti fra uomo e </a:t>
            </a:r>
            <a:r>
              <a:rPr lang="it-IT" dirty="0" err="1" smtClean="0"/>
              <a:t>donna…Difendere</a:t>
            </a:r>
            <a:r>
              <a:rPr lang="it-IT" dirty="0" smtClean="0"/>
              <a:t> la propria cultura per un immigrato è un modo per sentirsi parte viva della comunità d’origine, un mezzo per conservare la propria </a:t>
            </a:r>
            <a:r>
              <a:rPr lang="it-IT" b="1" i="1" dirty="0" smtClean="0">
                <a:solidFill>
                  <a:srgbClr val="00B050"/>
                </a:solidFill>
              </a:rPr>
              <a:t>identità</a:t>
            </a:r>
            <a:endParaRPr lang="it-IT" b="1" i="1" dirty="0">
              <a:solidFill>
                <a:srgbClr val="00B050"/>
              </a:solidFill>
            </a:endParaRPr>
          </a:p>
        </p:txBody>
      </p:sp>
      <p:pic>
        <p:nvPicPr>
          <p:cNvPr id="1026" name="Picture 2" descr="C:\Users\Utilizzatore\Documents\wissal 3a\images (11).jpg"/>
          <p:cNvPicPr>
            <a:picLocks noChangeAspect="1" noChangeArrowheads="1"/>
          </p:cNvPicPr>
          <p:nvPr/>
        </p:nvPicPr>
        <p:blipFill>
          <a:blip r:embed="rId2"/>
          <a:srcRect/>
          <a:stretch>
            <a:fillRect/>
          </a:stretch>
        </p:blipFill>
        <p:spPr bwMode="auto">
          <a:xfrm>
            <a:off x="6643702" y="4643446"/>
            <a:ext cx="2357455" cy="2000264"/>
          </a:xfrm>
          <a:prstGeom prst="rect">
            <a:avLst/>
          </a:prstGeom>
          <a:noFill/>
        </p:spPr>
      </p:pic>
      <p:pic>
        <p:nvPicPr>
          <p:cNvPr id="1027" name="Picture 3" descr="C:\Users\Utilizzatore\Documents\wissal 3a\images (12).jpg"/>
          <p:cNvPicPr>
            <a:picLocks noChangeAspect="1" noChangeArrowheads="1"/>
          </p:cNvPicPr>
          <p:nvPr/>
        </p:nvPicPr>
        <p:blipFill>
          <a:blip r:embed="rId3"/>
          <a:srcRect/>
          <a:stretch>
            <a:fillRect/>
          </a:stretch>
        </p:blipFill>
        <p:spPr bwMode="auto">
          <a:xfrm>
            <a:off x="4214810" y="4786322"/>
            <a:ext cx="2357454" cy="18573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5050"/>
                </a:solidFill>
              </a:rPr>
              <a:t>VERSO UNA SOCIETA’ MULTUCULTURALE</a:t>
            </a:r>
            <a:endParaRPr lang="it-IT" dirty="0">
              <a:solidFill>
                <a:srgbClr val="FF5050"/>
              </a:solidFill>
            </a:endParaRPr>
          </a:p>
        </p:txBody>
      </p:sp>
      <p:sp>
        <p:nvSpPr>
          <p:cNvPr id="3" name="Segnaposto contenuto 2"/>
          <p:cNvSpPr>
            <a:spLocks noGrp="1"/>
          </p:cNvSpPr>
          <p:nvPr>
            <p:ph sz="quarter" idx="1"/>
          </p:nvPr>
        </p:nvSpPr>
        <p:spPr>
          <a:xfrm>
            <a:off x="428596" y="1357299"/>
            <a:ext cx="8229600" cy="3286148"/>
          </a:xfrm>
        </p:spPr>
        <p:txBody>
          <a:bodyPr>
            <a:noAutofit/>
          </a:bodyPr>
          <a:lstStyle/>
          <a:p>
            <a:r>
              <a:rPr lang="it-IT" sz="2400" dirty="0" smtClean="0"/>
              <a:t>Con l’aumento dell’immigrazione culture diverse si trovano a coesistere all’interno di uno stesso paese. Per i governi si pone dunque il problema di assicurare una </a:t>
            </a:r>
            <a:r>
              <a:rPr lang="it-IT" sz="2400" b="1" i="1" dirty="0" smtClean="0">
                <a:solidFill>
                  <a:srgbClr val="7030A0"/>
                </a:solidFill>
              </a:rPr>
              <a:t>civile e pacifica convivenza </a:t>
            </a:r>
            <a:r>
              <a:rPr lang="it-IT" sz="2400" dirty="0" smtClean="0"/>
              <a:t>fra popolazioni locali e gruppi di immigrati. È un problema complesso e di difficile soluzione, specialmente se le tradizioni degli immigrati entrano in conflitto con il modo di sentire della gente e con le leggi di un paese (ad esempio, il diritto per un uomo di prendere più mogli, i matrimoni forzati, l’uso di praticare mutilazioni rituali sulle </a:t>
            </a:r>
            <a:r>
              <a:rPr lang="it-IT" sz="2400" dirty="0" err="1" smtClean="0"/>
              <a:t>bambine…</a:t>
            </a:r>
            <a:r>
              <a:rPr lang="it-IT" sz="2400" dirty="0" smtClean="0"/>
              <a:t>)</a:t>
            </a:r>
            <a:endParaRPr lang="it-IT" sz="2400" dirty="0"/>
          </a:p>
        </p:txBody>
      </p:sp>
      <p:pic>
        <p:nvPicPr>
          <p:cNvPr id="2050" name="Picture 2" descr="C:\Users\Utilizzatore\Documents\Hafsa att. alt. 3a\images (3).jpg"/>
          <p:cNvPicPr>
            <a:picLocks noChangeAspect="1" noChangeArrowheads="1"/>
          </p:cNvPicPr>
          <p:nvPr/>
        </p:nvPicPr>
        <p:blipFill>
          <a:blip r:embed="rId2"/>
          <a:srcRect/>
          <a:stretch>
            <a:fillRect/>
          </a:stretch>
        </p:blipFill>
        <p:spPr bwMode="auto">
          <a:xfrm>
            <a:off x="2643174" y="5072074"/>
            <a:ext cx="2500330" cy="1571636"/>
          </a:xfrm>
          <a:prstGeom prst="rect">
            <a:avLst/>
          </a:prstGeom>
          <a:noFill/>
        </p:spPr>
      </p:pic>
      <p:pic>
        <p:nvPicPr>
          <p:cNvPr id="2051" name="Picture 3" descr="C:\Users\Utilizzatore\Documents\Hafsa att. alt. 3a\download (2).jpg"/>
          <p:cNvPicPr>
            <a:picLocks noChangeAspect="1" noChangeArrowheads="1"/>
          </p:cNvPicPr>
          <p:nvPr/>
        </p:nvPicPr>
        <p:blipFill>
          <a:blip r:embed="rId3"/>
          <a:srcRect/>
          <a:stretch>
            <a:fillRect/>
          </a:stretch>
        </p:blipFill>
        <p:spPr bwMode="auto">
          <a:xfrm>
            <a:off x="5286380" y="5072074"/>
            <a:ext cx="3429000" cy="157163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14290"/>
            <a:ext cx="7772400" cy="1143008"/>
          </a:xfrm>
        </p:spPr>
        <p:txBody>
          <a:bodyPr>
            <a:normAutofit/>
          </a:bodyPr>
          <a:lstStyle/>
          <a:p>
            <a:r>
              <a:rPr lang="it-IT" dirty="0" smtClean="0">
                <a:solidFill>
                  <a:srgbClr val="33CCFF"/>
                </a:solidFill>
              </a:rPr>
              <a:t>LA LEGGE STABILISCE DIRITTI E DOVERI PER TUTTI</a:t>
            </a:r>
            <a:endParaRPr lang="it-IT" dirty="0">
              <a:solidFill>
                <a:srgbClr val="33CCFF"/>
              </a:solidFill>
            </a:endParaRPr>
          </a:p>
        </p:txBody>
      </p:sp>
      <p:sp>
        <p:nvSpPr>
          <p:cNvPr id="3" name="Segnaposto contenuto 2"/>
          <p:cNvSpPr>
            <a:spLocks noGrp="1"/>
          </p:cNvSpPr>
          <p:nvPr>
            <p:ph sz="quarter" idx="1"/>
          </p:nvPr>
        </p:nvSpPr>
        <p:spPr>
          <a:xfrm>
            <a:off x="500034" y="1357298"/>
            <a:ext cx="8229600" cy="3071834"/>
          </a:xfrm>
        </p:spPr>
        <p:txBody>
          <a:bodyPr>
            <a:noAutofit/>
          </a:bodyPr>
          <a:lstStyle/>
          <a:p>
            <a:r>
              <a:rPr lang="it-IT" sz="1800" dirty="0" smtClean="0"/>
              <a:t>In una </a:t>
            </a:r>
            <a:r>
              <a:rPr lang="it-IT" sz="1800" b="1" dirty="0" smtClean="0"/>
              <a:t>società multiculturale </a:t>
            </a:r>
            <a:r>
              <a:rPr lang="it-IT" sz="1800" dirty="0" smtClean="0"/>
              <a:t>bisogna che tutti- gli immigrati come la gente del luogo- facciano ogni sforzo per rendere possibile la convivenza, senza pensare che la propria civiltà sia superiore alle altre (sarebbe un pregiudizio) e senza voler imporre ad altri le proprie convinzioni ed usanze (sarebbe un’idea razzista). Ogni cultura ha una propria ricchezza e se due culture entrano in contatto possono arricchirsi a vicenda, a patto che entrambe siano disposte a modificarsi, almeno un poco. </a:t>
            </a:r>
          </a:p>
          <a:p>
            <a:r>
              <a:rPr lang="it-IT" sz="1800" dirty="0" smtClean="0"/>
              <a:t>Per i cittadini del paese ospitante si tratta di </a:t>
            </a:r>
            <a:r>
              <a:rPr lang="it-IT" sz="1800" b="1" dirty="0" smtClean="0"/>
              <a:t>accogliere</a:t>
            </a:r>
            <a:r>
              <a:rPr lang="it-IT" sz="1800" dirty="0" smtClean="0"/>
              <a:t> e </a:t>
            </a:r>
            <a:r>
              <a:rPr lang="it-IT" sz="1800" b="1" dirty="0" smtClean="0"/>
              <a:t>rispettare</a:t>
            </a:r>
            <a:r>
              <a:rPr lang="it-IT" sz="1800" dirty="0" smtClean="0"/>
              <a:t> usi e costumi nuovi e diversi. Per gli immigrati di </a:t>
            </a:r>
            <a:r>
              <a:rPr lang="it-IT" sz="1800" b="1" dirty="0" smtClean="0"/>
              <a:t>osservare le leggi</a:t>
            </a:r>
            <a:r>
              <a:rPr lang="it-IT" sz="1800" dirty="0" smtClean="0"/>
              <a:t> del paese in cui vivono: esse stabiliscono per tutti </a:t>
            </a:r>
            <a:r>
              <a:rPr lang="it-IT" sz="1800" b="1" dirty="0" smtClean="0"/>
              <a:t>diritti e doveri</a:t>
            </a:r>
            <a:r>
              <a:rPr lang="it-IT" sz="1800" dirty="0" smtClean="0"/>
              <a:t>.</a:t>
            </a:r>
            <a:endParaRPr lang="it-IT" sz="1800" dirty="0"/>
          </a:p>
        </p:txBody>
      </p:sp>
      <p:pic>
        <p:nvPicPr>
          <p:cNvPr id="1026" name="Picture 2" descr="C:\Users\Utilizzatore\Documents\Hafsa att. alt. 3a\images 1.jpg"/>
          <p:cNvPicPr>
            <a:picLocks noChangeAspect="1" noChangeArrowheads="1"/>
          </p:cNvPicPr>
          <p:nvPr/>
        </p:nvPicPr>
        <p:blipFill>
          <a:blip r:embed="rId2"/>
          <a:srcRect/>
          <a:stretch>
            <a:fillRect/>
          </a:stretch>
        </p:blipFill>
        <p:spPr bwMode="auto">
          <a:xfrm>
            <a:off x="428597" y="4572008"/>
            <a:ext cx="2357454" cy="2000264"/>
          </a:xfrm>
          <a:prstGeom prst="rect">
            <a:avLst/>
          </a:prstGeom>
          <a:noFill/>
        </p:spPr>
      </p:pic>
      <p:pic>
        <p:nvPicPr>
          <p:cNvPr id="1027" name="Picture 3" descr="C:\Users\Utilizzatore\Documents\Hafsa att. alt. 3a\images (10).jpg"/>
          <p:cNvPicPr>
            <a:picLocks noChangeAspect="1" noChangeArrowheads="1"/>
          </p:cNvPicPr>
          <p:nvPr/>
        </p:nvPicPr>
        <p:blipFill>
          <a:blip r:embed="rId3"/>
          <a:srcRect/>
          <a:stretch>
            <a:fillRect/>
          </a:stretch>
        </p:blipFill>
        <p:spPr bwMode="auto">
          <a:xfrm>
            <a:off x="3143240" y="4500570"/>
            <a:ext cx="2286000" cy="2000264"/>
          </a:xfrm>
          <a:prstGeom prst="rect">
            <a:avLst/>
          </a:prstGeom>
          <a:noFill/>
        </p:spPr>
      </p:pic>
      <p:pic>
        <p:nvPicPr>
          <p:cNvPr id="1028" name="Picture 4" descr="C:\Users\Utilizzatore\Documents\Hafsa att. alt. 3a\images (6).jpg"/>
          <p:cNvPicPr>
            <a:picLocks noChangeAspect="1" noChangeArrowheads="1"/>
          </p:cNvPicPr>
          <p:nvPr/>
        </p:nvPicPr>
        <p:blipFill>
          <a:blip r:embed="rId4"/>
          <a:srcRect/>
          <a:stretch>
            <a:fillRect/>
          </a:stretch>
        </p:blipFill>
        <p:spPr bwMode="auto">
          <a:xfrm>
            <a:off x="5643570" y="4929198"/>
            <a:ext cx="3028950" cy="15144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142852"/>
            <a:ext cx="8229600" cy="785818"/>
          </a:xfrm>
        </p:spPr>
        <p:txBody>
          <a:bodyPr>
            <a:normAutofit/>
          </a:bodyPr>
          <a:lstStyle/>
          <a:p>
            <a:r>
              <a:rPr lang="it-IT" dirty="0" smtClean="0">
                <a:solidFill>
                  <a:srgbClr val="CC00FF"/>
                </a:solidFill>
              </a:rPr>
              <a:t>TUTTI DEVONO RISPETTARE LA LEGGE </a:t>
            </a:r>
            <a:endParaRPr lang="it-IT" dirty="0">
              <a:solidFill>
                <a:srgbClr val="CC00FF"/>
              </a:solidFill>
            </a:endParaRPr>
          </a:p>
        </p:txBody>
      </p:sp>
      <p:sp>
        <p:nvSpPr>
          <p:cNvPr id="3" name="Segnaposto contenuto 2"/>
          <p:cNvSpPr>
            <a:spLocks noGrp="1"/>
          </p:cNvSpPr>
          <p:nvPr>
            <p:ph sz="quarter" idx="1"/>
          </p:nvPr>
        </p:nvSpPr>
        <p:spPr>
          <a:xfrm>
            <a:off x="428596" y="1142984"/>
            <a:ext cx="8229600" cy="3714777"/>
          </a:xfrm>
        </p:spPr>
        <p:txBody>
          <a:bodyPr>
            <a:normAutofit fontScale="92500" lnSpcReduction="20000"/>
          </a:bodyPr>
          <a:lstStyle/>
          <a:p>
            <a:r>
              <a:rPr lang="it-IT" sz="2000" dirty="0" smtClean="0"/>
              <a:t>In Italia le leggi sono basate sui </a:t>
            </a:r>
            <a:r>
              <a:rPr lang="it-IT" sz="2000" dirty="0" err="1" smtClean="0"/>
              <a:t>princìpi</a:t>
            </a:r>
            <a:r>
              <a:rPr lang="it-IT" sz="2000" dirty="0" smtClean="0"/>
              <a:t> della </a:t>
            </a:r>
            <a:r>
              <a:rPr lang="it-IT" sz="2000" b="1" dirty="0" smtClean="0">
                <a:solidFill>
                  <a:srgbClr val="FF5050"/>
                </a:solidFill>
              </a:rPr>
              <a:t>Costituzione repubblicana</a:t>
            </a:r>
            <a:r>
              <a:rPr lang="it-IT" sz="2000" dirty="0" smtClean="0"/>
              <a:t>. Perciò gli immigrati giunti in Italia devono evitare – i comportamenti che la Costituzione vieta e le leggi italiane puniscono. Il rispetto della legge (o legalità) è per tutti un dovere, ma è anche un diritto perché la legge garantisce la </a:t>
            </a:r>
            <a:r>
              <a:rPr lang="it-IT" sz="2000" b="1" dirty="0" smtClean="0">
                <a:solidFill>
                  <a:srgbClr val="FF5050"/>
                </a:solidFill>
              </a:rPr>
              <a:t>difesa</a:t>
            </a:r>
            <a:r>
              <a:rPr lang="it-IT" sz="2000" b="1" dirty="0" smtClean="0"/>
              <a:t> </a:t>
            </a:r>
            <a:r>
              <a:rPr lang="it-IT" sz="2000" dirty="0" smtClean="0"/>
              <a:t>contro i violenti e i prepotenti e maggiore </a:t>
            </a:r>
            <a:r>
              <a:rPr lang="it-IT" sz="2000" b="1" dirty="0" smtClean="0">
                <a:solidFill>
                  <a:srgbClr val="FF5050"/>
                </a:solidFill>
              </a:rPr>
              <a:t>sicurezza</a:t>
            </a:r>
            <a:r>
              <a:rPr lang="it-IT" sz="2000" dirty="0" smtClean="0">
                <a:solidFill>
                  <a:srgbClr val="FF5050"/>
                </a:solidFill>
              </a:rPr>
              <a:t> </a:t>
            </a:r>
            <a:r>
              <a:rPr lang="it-IT" sz="2000" dirty="0" smtClean="0"/>
              <a:t>all’intera società. Rispettare la legalità è quindi interesse di tutti. Tre sono i valori fondamentali – stabiliti dalla Costituzione  - che devono diventare patrimonio comune per tutti coloro ch vivono in Italia: il rispetto per la </a:t>
            </a:r>
            <a:r>
              <a:rPr lang="it-IT" sz="2000" b="1" dirty="0" smtClean="0">
                <a:solidFill>
                  <a:srgbClr val="FF5050"/>
                </a:solidFill>
              </a:rPr>
              <a:t>dignità della persona umana</a:t>
            </a:r>
            <a:r>
              <a:rPr lang="it-IT" sz="2000" dirty="0" smtClean="0"/>
              <a:t>,</a:t>
            </a:r>
            <a:r>
              <a:rPr lang="it-IT" sz="2000" b="1" dirty="0" smtClean="0"/>
              <a:t> </a:t>
            </a:r>
            <a:r>
              <a:rPr lang="it-IT" sz="2000" b="1" dirty="0" smtClean="0">
                <a:solidFill>
                  <a:srgbClr val="FF5050"/>
                </a:solidFill>
              </a:rPr>
              <a:t>l’uguaglianza fra uomo e donna</a:t>
            </a:r>
            <a:r>
              <a:rPr lang="it-IT" sz="2000" dirty="0" smtClean="0">
                <a:solidFill>
                  <a:srgbClr val="FF5050"/>
                </a:solidFill>
              </a:rPr>
              <a:t>, </a:t>
            </a:r>
            <a:r>
              <a:rPr lang="it-IT" sz="2000" b="1" dirty="0" smtClean="0">
                <a:solidFill>
                  <a:srgbClr val="FF5050"/>
                </a:solidFill>
              </a:rPr>
              <a:t>la libertà religiosa</a:t>
            </a:r>
            <a:r>
              <a:rPr lang="it-IT" sz="2000" dirty="0" smtClean="0"/>
              <a:t>.</a:t>
            </a:r>
            <a:r>
              <a:rPr lang="it-IT" sz="2000" dirty="0"/>
              <a:t> </a:t>
            </a:r>
            <a:r>
              <a:rPr lang="it-IT" sz="2000" dirty="0" smtClean="0"/>
              <a:t>In Italia sono dunque vietati i matrimoni forzati fra adolescenti, sono proibite la poligamia, come contraria ai diritti delle donne, e ogni mutilazione del corpo non dovuta a necessità mediche, per tutti i bambini c’è il diritto – dovere di frequentare la </a:t>
            </a:r>
            <a:r>
              <a:rPr lang="it-IT" sz="2000" dirty="0" err="1" smtClean="0"/>
              <a:t>scuola…</a:t>
            </a:r>
            <a:endParaRPr lang="it-IT" sz="2000" dirty="0" smtClean="0"/>
          </a:p>
        </p:txBody>
      </p:sp>
      <p:pic>
        <p:nvPicPr>
          <p:cNvPr id="1026" name="Picture 2" descr="C:\Users\Utilizzatore\Documents\Hafsa att. alt. 3a\images (10).jpg"/>
          <p:cNvPicPr>
            <a:picLocks noChangeAspect="1" noChangeArrowheads="1"/>
          </p:cNvPicPr>
          <p:nvPr/>
        </p:nvPicPr>
        <p:blipFill>
          <a:blip r:embed="rId2"/>
          <a:srcRect/>
          <a:stretch>
            <a:fillRect/>
          </a:stretch>
        </p:blipFill>
        <p:spPr bwMode="auto">
          <a:xfrm>
            <a:off x="357158" y="4929198"/>
            <a:ext cx="2286000" cy="1752600"/>
          </a:xfrm>
          <a:prstGeom prst="rect">
            <a:avLst/>
          </a:prstGeom>
          <a:noFill/>
        </p:spPr>
      </p:pic>
      <p:pic>
        <p:nvPicPr>
          <p:cNvPr id="1027" name="Picture 3" descr="C:\Users\Utilizzatore\Documents\Hafsa att. alt. 3a\images (3).jpg"/>
          <p:cNvPicPr>
            <a:picLocks noChangeAspect="1" noChangeArrowheads="1"/>
          </p:cNvPicPr>
          <p:nvPr/>
        </p:nvPicPr>
        <p:blipFill>
          <a:blip r:embed="rId3"/>
          <a:srcRect/>
          <a:stretch>
            <a:fillRect/>
          </a:stretch>
        </p:blipFill>
        <p:spPr bwMode="auto">
          <a:xfrm>
            <a:off x="2786050" y="4929198"/>
            <a:ext cx="2619375" cy="1743075"/>
          </a:xfrm>
          <a:prstGeom prst="rect">
            <a:avLst/>
          </a:prstGeom>
          <a:noFill/>
        </p:spPr>
      </p:pic>
      <p:pic>
        <p:nvPicPr>
          <p:cNvPr id="4" name="Picture 2" descr="C:\Users\Utilizzatore\Documents\Hafsa att. alt. 3a\images (11).jpg"/>
          <p:cNvPicPr>
            <a:picLocks noChangeAspect="1" noChangeArrowheads="1"/>
          </p:cNvPicPr>
          <p:nvPr/>
        </p:nvPicPr>
        <p:blipFill>
          <a:blip r:embed="rId4"/>
          <a:srcRect/>
          <a:stretch>
            <a:fillRect/>
          </a:stretch>
        </p:blipFill>
        <p:spPr bwMode="auto">
          <a:xfrm>
            <a:off x="5715008" y="4857760"/>
            <a:ext cx="2466975" cy="18478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Loggi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204</TotalTime>
  <Words>835</Words>
  <Application>Microsoft Office PowerPoint</Application>
  <PresentationFormat>Presentazione su schermo (4:3)</PresentationFormat>
  <Paragraphs>25</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Loggia</vt:lpstr>
      <vt:lpstr>                         LE MIGRAZIONI</vt:lpstr>
      <vt:lpstr>Le principali migrazioni mondiali in corso</vt:lpstr>
      <vt:lpstr>IL FENOMENO MIGRATORIO SEMBRA DESTINATO A CONTINUARE</vt:lpstr>
      <vt:lpstr>IL NORD E IL SUD NEL MONDO</vt:lpstr>
      <vt:lpstr> VERSO UNA società MULTICULTURALE </vt:lpstr>
      <vt:lpstr>VERSO UNA SOCIETA’ MULTUCULTURALE</vt:lpstr>
      <vt:lpstr>LA LEGGE STABILISCE DIRITTI E DOVERI PER TUTTI</vt:lpstr>
      <vt:lpstr>TUTTI DEVONO RISPETTARE LA LEGGE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MIGRAZIONI</dc:title>
  <dc:creator>Utilizzatore</dc:creator>
  <cp:lastModifiedBy>Utilizzatore</cp:lastModifiedBy>
  <cp:revision>26</cp:revision>
  <dcterms:created xsi:type="dcterms:W3CDTF">2016-03-23T08:11:57Z</dcterms:created>
  <dcterms:modified xsi:type="dcterms:W3CDTF">2016-04-27T07:53:26Z</dcterms:modified>
</cp:coreProperties>
</file>