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58" r:id="rId5"/>
    <p:sldId id="257" r:id="rId6"/>
    <p:sldId id="259" r:id="rId7"/>
    <p:sldId id="261" r:id="rId8"/>
    <p:sldId id="260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8C00"/>
    <a:srgbClr val="33CC33"/>
    <a:srgbClr val="CCCC00"/>
    <a:srgbClr val="3704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6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1E937-4749-4B1B-91A5-65594883D2A4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05B80-C77E-4174-B7A4-54314BA236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05B80-C77E-4174-B7A4-54314BA2364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D8FFC-8306-4B40-800E-12FC6A1EDCEC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B58E-5619-46C9-A532-DC1DE6E8092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smtClean="0">
                <a:solidFill>
                  <a:srgbClr val="FF0000"/>
                </a:solidFill>
                <a:latin typeface="Algerian" pitchFamily="82" charset="0"/>
              </a:rPr>
              <a:t>La francia di luigi xiv</a:t>
            </a:r>
            <a:endParaRPr lang="it-IT" sz="2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857364"/>
            <a:ext cx="6400800" cy="1752600"/>
          </a:xfrm>
        </p:spPr>
        <p:txBody>
          <a:bodyPr>
            <a:normAutofit/>
          </a:bodyPr>
          <a:lstStyle/>
          <a:p>
            <a:r>
              <a:rPr lang="it-IT" sz="1800" dirty="0" smtClean="0">
                <a:solidFill>
                  <a:schemeClr val="bg1"/>
                </a:solidFill>
              </a:rPr>
              <a:t>Re Luigi XIV, Figlio Di Re Luigi XIII, Impose La Monarchia Assoluta Al Popolo Francese</a:t>
            </a:r>
          </a:p>
          <a:p>
            <a:pPr algn="l"/>
            <a:endParaRPr lang="it-IT" sz="18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https://upload.wikimedia.org/wikipedia/commons/5/5f/Louis_XIV_of_Fr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2928934"/>
            <a:ext cx="2465342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Broadway" pitchFamily="82" charset="0"/>
              </a:rPr>
              <a:t>CHI  ERA …</a:t>
            </a:r>
            <a:endParaRPr lang="it-IT" sz="2800" dirty="0">
              <a:solidFill>
                <a:srgbClr val="FF0000"/>
              </a:solidFill>
              <a:latin typeface="Broadway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Nel 1643, alla morte del padre, Luigi ereditò il trono , ma non poté governare per via della sua età ( 5 anni ).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Così la reggente divenne la madre .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Nel mentre  il futuro re era sotto la tutela del primo ministro cardinale , </a:t>
            </a:r>
            <a:r>
              <a:rPr lang="it-IT" sz="1800" dirty="0" err="1" smtClean="0">
                <a:solidFill>
                  <a:schemeClr val="bg1"/>
                </a:solidFill>
              </a:rPr>
              <a:t>Mazarino</a:t>
            </a:r>
            <a:r>
              <a:rPr lang="it-IT" sz="1800" dirty="0" smtClean="0">
                <a:solidFill>
                  <a:schemeClr val="bg1"/>
                </a:solidFill>
              </a:rPr>
              <a:t>.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Nel 1661 , alla morte del cardinale </a:t>
            </a:r>
            <a:r>
              <a:rPr lang="it-IT" sz="1800" dirty="0" err="1" smtClean="0">
                <a:solidFill>
                  <a:schemeClr val="bg1"/>
                </a:solidFill>
                <a:hlinkClick r:id="rId2" action="ppaction://hlinksldjump"/>
              </a:rPr>
              <a:t>Mazzarino</a:t>
            </a:r>
            <a:r>
              <a:rPr lang="it-IT" sz="1800" dirty="0" smtClean="0">
                <a:solidFill>
                  <a:schemeClr val="bg1"/>
                </a:solidFill>
              </a:rPr>
              <a:t> </a:t>
            </a:r>
            <a:r>
              <a:rPr lang="it-IT" sz="1800" dirty="0" smtClean="0">
                <a:solidFill>
                  <a:schemeClr val="bg1"/>
                </a:solidFill>
              </a:rPr>
              <a:t>, Luigi prende i pieni poteri.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IL CARDINALE </a:t>
            </a:r>
            <a:r>
              <a:rPr lang="it-IT" sz="2800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MAZZARINO</a:t>
            </a:r>
            <a:endParaRPr lang="it-IT" sz="2800" dirty="0">
              <a:solidFill>
                <a:srgbClr val="FF0000"/>
              </a:solidFill>
              <a:latin typeface="DokChampa" pitchFamily="34" charset="-34"/>
              <a:cs typeface="DokChampa" pitchFamily="34" charset="-34"/>
            </a:endParaRPr>
          </a:p>
        </p:txBody>
      </p:sp>
      <p:pic>
        <p:nvPicPr>
          <p:cNvPr id="1026" name="Picture 2" descr="C:\Users\Utilizzatore\Desktop\cardina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714620"/>
            <a:ext cx="2076450" cy="2209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1800" dirty="0" smtClean="0"/>
              <a:t>Mazzarino Nacque </a:t>
            </a:r>
            <a:r>
              <a:rPr lang="it-IT" sz="1800" dirty="0" smtClean="0"/>
              <a:t>A</a:t>
            </a:r>
            <a:r>
              <a:rPr lang="it-IT" sz="1800" dirty="0" smtClean="0"/>
              <a:t> </a:t>
            </a:r>
            <a:r>
              <a:rPr lang="it-IT" sz="1800" dirty="0" err="1" smtClean="0"/>
              <a:t>P</a:t>
            </a:r>
            <a:r>
              <a:rPr lang="it-IT" sz="1800" dirty="0" err="1" smtClean="0"/>
              <a:t>escina</a:t>
            </a:r>
            <a:r>
              <a:rPr lang="it-IT" sz="1800" dirty="0" smtClean="0"/>
              <a:t> Il 14 Luglio </a:t>
            </a:r>
            <a:r>
              <a:rPr lang="it-IT" sz="1800" dirty="0" smtClean="0"/>
              <a:t>D</a:t>
            </a:r>
            <a:r>
              <a:rPr lang="it-IT" sz="1800" dirty="0" smtClean="0"/>
              <a:t>el 1602, Primo </a:t>
            </a:r>
            <a:r>
              <a:rPr lang="it-IT" sz="1800" dirty="0" smtClean="0"/>
              <a:t>D</a:t>
            </a:r>
            <a:r>
              <a:rPr lang="it-IT" sz="1800" dirty="0" smtClean="0"/>
              <a:t>ei 6 Figli </a:t>
            </a:r>
            <a:r>
              <a:rPr lang="it-IT" sz="1800" dirty="0" smtClean="0"/>
              <a:t>D</a:t>
            </a:r>
            <a:r>
              <a:rPr lang="it-IT" sz="1800" dirty="0" smtClean="0"/>
              <a:t>i </a:t>
            </a:r>
            <a:r>
              <a:rPr lang="it-IT" sz="1800" dirty="0" smtClean="0"/>
              <a:t>P</a:t>
            </a:r>
            <a:r>
              <a:rPr lang="it-IT" sz="1800" dirty="0" smtClean="0"/>
              <a:t>ietro </a:t>
            </a:r>
            <a:r>
              <a:rPr lang="it-IT" sz="1800" dirty="0" err="1" smtClean="0"/>
              <a:t>M</a:t>
            </a:r>
            <a:r>
              <a:rPr lang="it-IT" sz="1800" dirty="0" err="1" smtClean="0"/>
              <a:t>azzarino</a:t>
            </a:r>
            <a:r>
              <a:rPr lang="it-IT" sz="1800" dirty="0" smtClean="0"/>
              <a:t> E </a:t>
            </a:r>
            <a:r>
              <a:rPr lang="it-IT" sz="1800" dirty="0" smtClean="0"/>
              <a:t>D</a:t>
            </a:r>
            <a:r>
              <a:rPr lang="it-IT" sz="1800" dirty="0" smtClean="0"/>
              <a:t>i </a:t>
            </a:r>
            <a:r>
              <a:rPr lang="it-IT" sz="1800" dirty="0" smtClean="0"/>
              <a:t>O</a:t>
            </a:r>
            <a:r>
              <a:rPr lang="it-IT" sz="1800" dirty="0" smtClean="0"/>
              <a:t>rtensia </a:t>
            </a:r>
            <a:r>
              <a:rPr lang="it-IT" sz="1800" dirty="0" err="1" smtClean="0"/>
              <a:t>B</a:t>
            </a:r>
            <a:r>
              <a:rPr lang="it-IT" sz="1800" dirty="0" err="1" smtClean="0"/>
              <a:t>ufalini</a:t>
            </a:r>
            <a:r>
              <a:rPr lang="it-IT" sz="1800" dirty="0" smtClean="0"/>
              <a:t>. Crebbe A Roma, Dove </a:t>
            </a:r>
            <a:r>
              <a:rPr lang="it-IT" sz="1800" dirty="0" smtClean="0"/>
              <a:t>S</a:t>
            </a:r>
            <a:r>
              <a:rPr lang="it-IT" sz="1800" dirty="0" smtClean="0"/>
              <a:t>tudiò </a:t>
            </a:r>
            <a:r>
              <a:rPr lang="it-IT" sz="1800" dirty="0" smtClean="0"/>
              <a:t>P</a:t>
            </a:r>
            <a:r>
              <a:rPr lang="it-IT" sz="1800" dirty="0" smtClean="0"/>
              <a:t>resso </a:t>
            </a:r>
            <a:r>
              <a:rPr lang="it-IT" sz="1800" dirty="0" smtClean="0"/>
              <a:t>I</a:t>
            </a:r>
            <a:r>
              <a:rPr lang="it-IT" sz="1800" dirty="0" smtClean="0"/>
              <a:t>l </a:t>
            </a:r>
            <a:r>
              <a:rPr lang="it-IT" sz="1800" dirty="0" smtClean="0"/>
              <a:t>P</a:t>
            </a:r>
            <a:r>
              <a:rPr lang="it-IT" sz="1800" dirty="0" smtClean="0"/>
              <a:t>restigioso </a:t>
            </a:r>
            <a:r>
              <a:rPr lang="it-IT" sz="1800" dirty="0" smtClean="0"/>
              <a:t>C</a:t>
            </a:r>
            <a:r>
              <a:rPr lang="it-IT" sz="1800" dirty="0" smtClean="0"/>
              <a:t>ollegio </a:t>
            </a:r>
            <a:r>
              <a:rPr lang="it-IT" sz="1800" dirty="0" smtClean="0"/>
              <a:t>R</a:t>
            </a:r>
            <a:r>
              <a:rPr lang="it-IT" sz="1800" dirty="0" smtClean="0"/>
              <a:t>omano </a:t>
            </a:r>
            <a:r>
              <a:rPr lang="it-IT" sz="1800" dirty="0" smtClean="0"/>
              <a:t>D</a:t>
            </a:r>
            <a:r>
              <a:rPr lang="it-IT" sz="1800" dirty="0" smtClean="0"/>
              <a:t>ei Gesuiti. Nel 1634 </a:t>
            </a:r>
            <a:r>
              <a:rPr lang="it-IT" sz="1800" dirty="0" err="1" smtClean="0"/>
              <a:t>M</a:t>
            </a:r>
            <a:r>
              <a:rPr lang="it-IT" sz="1800" dirty="0" err="1" smtClean="0"/>
              <a:t>azzarino</a:t>
            </a:r>
            <a:r>
              <a:rPr lang="it-IT" sz="1800" dirty="0" smtClean="0"/>
              <a:t> Fu Inviato </a:t>
            </a:r>
            <a:r>
              <a:rPr lang="it-IT" sz="1800" dirty="0" smtClean="0"/>
              <a:t>A</a:t>
            </a:r>
            <a:r>
              <a:rPr lang="it-IT" sz="1800" dirty="0" smtClean="0"/>
              <a:t>d </a:t>
            </a:r>
            <a:r>
              <a:rPr lang="it-IT" sz="1800" dirty="0" smtClean="0"/>
              <a:t>A</a:t>
            </a:r>
            <a:r>
              <a:rPr lang="it-IT" sz="1800" dirty="0" smtClean="0"/>
              <a:t>vignone </a:t>
            </a:r>
            <a:r>
              <a:rPr lang="it-IT" sz="1800" dirty="0" smtClean="0"/>
              <a:t>C</a:t>
            </a:r>
            <a:r>
              <a:rPr lang="it-IT" sz="1800" dirty="0" smtClean="0"/>
              <a:t>ome Vice-Legato </a:t>
            </a:r>
            <a:r>
              <a:rPr lang="it-IT" sz="1800" dirty="0" smtClean="0"/>
              <a:t>P</a:t>
            </a:r>
            <a:r>
              <a:rPr lang="it-IT" sz="1800" dirty="0" smtClean="0"/>
              <a:t>ontificio. </a:t>
            </a:r>
            <a:r>
              <a:rPr lang="it-IT" sz="1800" dirty="0" err="1" smtClean="0"/>
              <a:t>Succesivamente</a:t>
            </a:r>
            <a:r>
              <a:rPr lang="it-IT" sz="1800" dirty="0" smtClean="0"/>
              <a:t> Divenne </a:t>
            </a:r>
            <a:r>
              <a:rPr lang="it-IT" sz="1800" dirty="0" smtClean="0"/>
              <a:t>N</a:t>
            </a:r>
            <a:r>
              <a:rPr lang="it-IT" sz="1800" dirty="0" smtClean="0"/>
              <a:t>unzio </a:t>
            </a:r>
            <a:r>
              <a:rPr lang="it-IT" sz="1800" dirty="0" smtClean="0"/>
              <a:t>A</a:t>
            </a:r>
            <a:r>
              <a:rPr lang="it-IT" sz="1800" dirty="0" smtClean="0"/>
              <a:t>postolico A </a:t>
            </a:r>
            <a:r>
              <a:rPr lang="it-IT" sz="1800" dirty="0" smtClean="0"/>
              <a:t>P</a:t>
            </a:r>
            <a:r>
              <a:rPr lang="it-IT" sz="1800" dirty="0" smtClean="0"/>
              <a:t>arigi </a:t>
            </a:r>
            <a:r>
              <a:rPr lang="it-IT" sz="1800" dirty="0" smtClean="0"/>
              <a:t>D</a:t>
            </a:r>
            <a:r>
              <a:rPr lang="it-IT" sz="1800" dirty="0" smtClean="0"/>
              <a:t>ove </a:t>
            </a:r>
          </a:p>
          <a:p>
            <a:pPr>
              <a:buNone/>
            </a:pPr>
            <a:r>
              <a:rPr lang="it-IT" sz="1800" dirty="0" smtClean="0"/>
              <a:t>Venne Progressivamente Inviso Dagli Spagnoli. Così Fu </a:t>
            </a:r>
            <a:r>
              <a:rPr lang="it-IT" sz="1800" dirty="0" smtClean="0"/>
              <a:t>O</a:t>
            </a:r>
            <a:r>
              <a:rPr lang="it-IT" sz="1800" dirty="0" smtClean="0"/>
              <a:t>steggiato </a:t>
            </a:r>
          </a:p>
          <a:p>
            <a:pPr>
              <a:buNone/>
            </a:pPr>
            <a:r>
              <a:rPr lang="it-IT" sz="1800" dirty="0" smtClean="0"/>
              <a:t>All’Interno </a:t>
            </a:r>
            <a:r>
              <a:rPr lang="it-IT" sz="1800" dirty="0" smtClean="0"/>
              <a:t>D</a:t>
            </a:r>
            <a:r>
              <a:rPr lang="it-IT" sz="1800" dirty="0" smtClean="0"/>
              <a:t>elle Curia Dalla </a:t>
            </a:r>
            <a:r>
              <a:rPr lang="it-IT" sz="1800" dirty="0" smtClean="0"/>
              <a:t>P</a:t>
            </a:r>
            <a:r>
              <a:rPr lang="it-IT" sz="1800" dirty="0" smtClean="0"/>
              <a:t>arte Filo-Spagnola. Fu Quindi </a:t>
            </a:r>
            <a:r>
              <a:rPr lang="it-IT" sz="1800" dirty="0" smtClean="0"/>
              <a:t>R</a:t>
            </a:r>
            <a:r>
              <a:rPr lang="it-IT" sz="1800" dirty="0" smtClean="0"/>
              <a:t>inviato </a:t>
            </a:r>
          </a:p>
          <a:p>
            <a:pPr>
              <a:buNone/>
            </a:pPr>
            <a:r>
              <a:rPr lang="it-IT" sz="1800" dirty="0" smtClean="0"/>
              <a:t>Ad </a:t>
            </a:r>
            <a:r>
              <a:rPr lang="it-IT" sz="1800" dirty="0" smtClean="0"/>
              <a:t>A</a:t>
            </a:r>
            <a:r>
              <a:rPr lang="it-IT" sz="1800" dirty="0" smtClean="0"/>
              <a:t>vignone E </a:t>
            </a:r>
            <a:r>
              <a:rPr lang="it-IT" sz="1800" dirty="0" smtClean="0"/>
              <a:t>N</a:t>
            </a:r>
            <a:r>
              <a:rPr lang="it-IT" sz="1800" dirty="0" smtClean="0"/>
              <a:t>onostante </a:t>
            </a:r>
            <a:r>
              <a:rPr lang="it-IT" sz="1800" dirty="0" smtClean="0"/>
              <a:t>G</a:t>
            </a:r>
            <a:r>
              <a:rPr lang="it-IT" sz="1800" dirty="0" smtClean="0"/>
              <a:t>li </a:t>
            </a:r>
            <a:r>
              <a:rPr lang="it-IT" sz="1800" dirty="0" smtClean="0"/>
              <a:t>S</a:t>
            </a:r>
            <a:r>
              <a:rPr lang="it-IT" sz="1800" dirty="0" smtClean="0"/>
              <a:t>forzi Del Cardinale </a:t>
            </a:r>
            <a:r>
              <a:rPr lang="it-IT" sz="1800" dirty="0" smtClean="0"/>
              <a:t>R</a:t>
            </a:r>
            <a:r>
              <a:rPr lang="it-IT" sz="1800" dirty="0" smtClean="0"/>
              <a:t>ichelieu, Gli Fu </a:t>
            </a:r>
          </a:p>
          <a:p>
            <a:pPr>
              <a:buNone/>
            </a:pPr>
            <a:r>
              <a:rPr lang="it-IT" sz="1800" dirty="0" smtClean="0"/>
              <a:t>Impedito Il </a:t>
            </a:r>
            <a:r>
              <a:rPr lang="it-IT" sz="1800" dirty="0" smtClean="0"/>
              <a:t>C</a:t>
            </a:r>
            <a:r>
              <a:rPr lang="it-IT" sz="1800" dirty="0" smtClean="0"/>
              <a:t>ardinalato. Dopo Un </a:t>
            </a:r>
            <a:r>
              <a:rPr lang="it-IT" sz="1800" dirty="0" smtClean="0"/>
              <a:t>P</a:t>
            </a:r>
            <a:r>
              <a:rPr lang="it-IT" sz="1800" dirty="0" smtClean="0"/>
              <a:t>o’ Di </a:t>
            </a:r>
            <a:r>
              <a:rPr lang="it-IT" sz="1800" dirty="0" smtClean="0"/>
              <a:t>T</a:t>
            </a:r>
            <a:r>
              <a:rPr lang="it-IT" sz="1800" dirty="0" smtClean="0"/>
              <a:t>empo, </a:t>
            </a:r>
            <a:r>
              <a:rPr lang="it-IT" sz="1800" dirty="0" smtClean="0"/>
              <a:t>R</a:t>
            </a:r>
            <a:r>
              <a:rPr lang="it-IT" sz="1800" dirty="0" smtClean="0"/>
              <a:t>ichelieu, Pensò </a:t>
            </a:r>
          </a:p>
          <a:p>
            <a:pPr>
              <a:buNone/>
            </a:pPr>
            <a:r>
              <a:rPr lang="it-IT" sz="1800" dirty="0" smtClean="0"/>
              <a:t>Che </a:t>
            </a:r>
            <a:r>
              <a:rPr lang="it-IT" sz="1800" dirty="0" err="1" smtClean="0"/>
              <a:t>M</a:t>
            </a:r>
            <a:r>
              <a:rPr lang="it-IT" sz="1800" dirty="0" err="1" smtClean="0"/>
              <a:t>azzarino</a:t>
            </a:r>
            <a:r>
              <a:rPr lang="it-IT" sz="1800" dirty="0" smtClean="0"/>
              <a:t> Potesse </a:t>
            </a:r>
            <a:r>
              <a:rPr lang="it-IT" sz="1800" dirty="0" smtClean="0"/>
              <a:t>E</a:t>
            </a:r>
            <a:r>
              <a:rPr lang="it-IT" sz="1800" dirty="0" smtClean="0"/>
              <a:t>ssere L’</a:t>
            </a:r>
            <a:r>
              <a:rPr lang="it-IT" sz="1800" dirty="0" smtClean="0"/>
              <a:t>U</a:t>
            </a:r>
            <a:r>
              <a:rPr lang="it-IT" sz="1800" dirty="0" smtClean="0"/>
              <a:t>omo </a:t>
            </a:r>
            <a:r>
              <a:rPr lang="it-IT" sz="1800" dirty="0" smtClean="0"/>
              <a:t>G</a:t>
            </a:r>
            <a:r>
              <a:rPr lang="it-IT" sz="1800" dirty="0" smtClean="0"/>
              <a:t>iusto </a:t>
            </a:r>
            <a:r>
              <a:rPr lang="it-IT" sz="1800" dirty="0" smtClean="0"/>
              <a:t>P</a:t>
            </a:r>
            <a:r>
              <a:rPr lang="it-IT" sz="1800" dirty="0" smtClean="0"/>
              <a:t>er Continuare Il </a:t>
            </a:r>
            <a:r>
              <a:rPr lang="it-IT" sz="1800" dirty="0" smtClean="0"/>
              <a:t>S</a:t>
            </a:r>
            <a:r>
              <a:rPr lang="it-IT" sz="1800" dirty="0" smtClean="0"/>
              <a:t>uo </a:t>
            </a:r>
          </a:p>
          <a:p>
            <a:pPr>
              <a:buNone/>
            </a:pPr>
            <a:r>
              <a:rPr lang="it-IT" sz="1800" dirty="0" smtClean="0"/>
              <a:t>Operato, Quindi </a:t>
            </a:r>
            <a:r>
              <a:rPr lang="it-IT" sz="1800" dirty="0" smtClean="0"/>
              <a:t>L</a:t>
            </a:r>
            <a:r>
              <a:rPr lang="it-IT" sz="1800" dirty="0" smtClean="0"/>
              <a:t>o </a:t>
            </a:r>
            <a:r>
              <a:rPr lang="it-IT" sz="1800" dirty="0" smtClean="0"/>
              <a:t>I</a:t>
            </a:r>
            <a:r>
              <a:rPr lang="it-IT" sz="1800" dirty="0" smtClean="0"/>
              <a:t>ncaricò </a:t>
            </a:r>
            <a:r>
              <a:rPr lang="it-IT" sz="1800" dirty="0" smtClean="0"/>
              <a:t>D</a:t>
            </a:r>
            <a:r>
              <a:rPr lang="it-IT" sz="1800" dirty="0" smtClean="0"/>
              <a:t>i </a:t>
            </a:r>
            <a:r>
              <a:rPr lang="it-IT" sz="1800" dirty="0" smtClean="0"/>
              <a:t>I</a:t>
            </a:r>
            <a:r>
              <a:rPr lang="it-IT" sz="1800" dirty="0" smtClean="0"/>
              <a:t>mportanti </a:t>
            </a:r>
            <a:r>
              <a:rPr lang="it-IT" sz="1800" dirty="0" smtClean="0"/>
              <a:t>A</a:t>
            </a:r>
            <a:r>
              <a:rPr lang="it-IT" sz="1800" dirty="0" smtClean="0"/>
              <a:t>ffari </a:t>
            </a:r>
            <a:r>
              <a:rPr lang="it-IT" sz="1800" dirty="0" smtClean="0"/>
              <a:t>C</a:t>
            </a:r>
            <a:r>
              <a:rPr lang="it-IT" sz="1800" dirty="0" smtClean="0"/>
              <a:t>he </a:t>
            </a:r>
            <a:r>
              <a:rPr lang="it-IT" sz="1800" dirty="0" smtClean="0"/>
              <a:t>L</a:t>
            </a:r>
            <a:r>
              <a:rPr lang="it-IT" sz="1800" dirty="0" smtClean="0"/>
              <a:t>o Resero Famoso</a:t>
            </a:r>
          </a:p>
          <a:p>
            <a:pPr>
              <a:buNone/>
            </a:pPr>
            <a:r>
              <a:rPr lang="it-IT" sz="1800" dirty="0" smtClean="0"/>
              <a:t> E Amato Da </a:t>
            </a:r>
            <a:r>
              <a:rPr lang="it-IT" sz="1800" dirty="0" smtClean="0"/>
              <a:t>R</a:t>
            </a:r>
            <a:r>
              <a:rPr lang="it-IT" sz="1800" dirty="0" smtClean="0"/>
              <a:t>e </a:t>
            </a:r>
            <a:r>
              <a:rPr lang="it-IT" sz="1800" dirty="0" smtClean="0"/>
              <a:t>L</a:t>
            </a:r>
            <a:r>
              <a:rPr lang="it-IT" sz="1800" dirty="0" smtClean="0"/>
              <a:t>uigi XIII. Nel 1642 </a:t>
            </a:r>
            <a:r>
              <a:rPr lang="it-IT" sz="1800" dirty="0" smtClean="0"/>
              <a:t>R</a:t>
            </a:r>
            <a:r>
              <a:rPr lang="it-IT" sz="1800" dirty="0" smtClean="0"/>
              <a:t>ichelieu </a:t>
            </a:r>
            <a:r>
              <a:rPr lang="it-IT" sz="1800" dirty="0" smtClean="0"/>
              <a:t>M</a:t>
            </a:r>
            <a:r>
              <a:rPr lang="it-IT" sz="1800" dirty="0" smtClean="0"/>
              <a:t>orì </a:t>
            </a:r>
            <a:r>
              <a:rPr lang="it-IT" sz="1800" dirty="0" smtClean="0"/>
              <a:t>E</a:t>
            </a:r>
            <a:r>
              <a:rPr lang="it-IT" sz="1800" dirty="0" smtClean="0"/>
              <a:t> </a:t>
            </a:r>
            <a:r>
              <a:rPr lang="it-IT" sz="1800" dirty="0" err="1" smtClean="0"/>
              <a:t>M</a:t>
            </a:r>
            <a:r>
              <a:rPr lang="it-IT" sz="1800" dirty="0" err="1" smtClean="0"/>
              <a:t>azzarino</a:t>
            </a:r>
            <a:r>
              <a:rPr lang="it-IT" sz="1800" dirty="0" smtClean="0"/>
              <a:t> </a:t>
            </a:r>
          </a:p>
          <a:p>
            <a:pPr>
              <a:buNone/>
            </a:pPr>
            <a:r>
              <a:rPr lang="it-IT" sz="1800" dirty="0" smtClean="0"/>
              <a:t>Subentrò Nella Carica </a:t>
            </a:r>
            <a:r>
              <a:rPr lang="it-IT" sz="1800" dirty="0" smtClean="0"/>
              <a:t>D</a:t>
            </a:r>
            <a:r>
              <a:rPr lang="it-IT" sz="1800" dirty="0" smtClean="0"/>
              <a:t>i 1°Ministro. Quando Anche Luigi XIII Morì, A </a:t>
            </a:r>
          </a:p>
          <a:p>
            <a:pPr>
              <a:buNone/>
            </a:pPr>
            <a:r>
              <a:rPr lang="it-IT" sz="1800" dirty="0" smtClean="0"/>
              <a:t>Causa </a:t>
            </a:r>
            <a:r>
              <a:rPr lang="it-IT" sz="1800" dirty="0" smtClean="0"/>
              <a:t>D</a:t>
            </a:r>
            <a:r>
              <a:rPr lang="it-IT" sz="1800" dirty="0" smtClean="0"/>
              <a:t>ella Minore Età </a:t>
            </a:r>
            <a:r>
              <a:rPr lang="it-IT" sz="1800" dirty="0" smtClean="0"/>
              <a:t>D</a:t>
            </a:r>
            <a:r>
              <a:rPr lang="it-IT" sz="1800" dirty="0" smtClean="0"/>
              <a:t>el </a:t>
            </a:r>
            <a:r>
              <a:rPr lang="it-IT" sz="1800" dirty="0" smtClean="0"/>
              <a:t>F</a:t>
            </a:r>
            <a:r>
              <a:rPr lang="it-IT" sz="1800" dirty="0" smtClean="0"/>
              <a:t>iglio, </a:t>
            </a:r>
            <a:r>
              <a:rPr lang="it-IT" sz="1800" dirty="0" err="1" smtClean="0"/>
              <a:t>M</a:t>
            </a:r>
            <a:r>
              <a:rPr lang="it-IT" sz="1800" dirty="0" err="1" smtClean="0"/>
              <a:t>azzarino</a:t>
            </a:r>
            <a:r>
              <a:rPr lang="it-IT" sz="1800" dirty="0" smtClean="0"/>
              <a:t> Assunse </a:t>
            </a:r>
            <a:r>
              <a:rPr lang="it-IT" sz="1800" dirty="0" smtClean="0"/>
              <a:t>L</a:t>
            </a:r>
            <a:r>
              <a:rPr lang="it-IT" sz="1800" dirty="0" smtClean="0"/>
              <a:t>a Reggenza Della</a:t>
            </a:r>
          </a:p>
          <a:p>
            <a:pPr>
              <a:buNone/>
            </a:pPr>
            <a:r>
              <a:rPr lang="it-IT" sz="1800" smtClean="0"/>
              <a:t> </a:t>
            </a:r>
            <a:r>
              <a:rPr lang="it-IT" sz="1800" dirty="0" smtClean="0"/>
              <a:t>F</a:t>
            </a:r>
            <a:r>
              <a:rPr lang="it-IT" sz="1800" dirty="0" smtClean="0"/>
              <a:t>rancia </a:t>
            </a:r>
            <a:r>
              <a:rPr lang="it-IT" sz="1800" smtClean="0"/>
              <a:t>I</a:t>
            </a:r>
            <a:r>
              <a:rPr lang="it-IT" sz="1800" smtClean="0"/>
              <a:t>nsieme Alla </a:t>
            </a:r>
            <a:r>
              <a:rPr lang="it-IT" sz="1800" dirty="0" smtClean="0"/>
              <a:t>R</a:t>
            </a:r>
            <a:r>
              <a:rPr lang="it-IT" sz="1800" dirty="0" smtClean="0"/>
              <a:t>egina, Madre Di Luigi XIV, </a:t>
            </a:r>
            <a:r>
              <a:rPr lang="it-IT" sz="1800" dirty="0" smtClean="0"/>
              <a:t>A</a:t>
            </a:r>
            <a:r>
              <a:rPr lang="it-IT" sz="1800" dirty="0" smtClean="0"/>
              <a:t>nna </a:t>
            </a:r>
            <a:r>
              <a:rPr lang="it-IT" sz="1800" dirty="0" err="1" smtClean="0"/>
              <a:t>D’</a:t>
            </a:r>
            <a:r>
              <a:rPr lang="it-IT" sz="1800" dirty="0" err="1" smtClean="0"/>
              <a:t>A</a:t>
            </a:r>
            <a:r>
              <a:rPr lang="it-IT" sz="1800" dirty="0" err="1" smtClean="0"/>
              <a:t>ustria</a:t>
            </a:r>
            <a:r>
              <a:rPr lang="it-IT" sz="1800" dirty="0" smtClean="0"/>
              <a:t>. </a:t>
            </a:r>
            <a:r>
              <a:rPr lang="it-IT" sz="1800" dirty="0" err="1" smtClean="0"/>
              <a:t>Mazzarino</a:t>
            </a:r>
            <a:r>
              <a:rPr lang="it-IT" sz="1800" dirty="0" smtClean="0"/>
              <a:t> Fu </a:t>
            </a:r>
            <a:r>
              <a:rPr lang="it-IT" sz="1800" dirty="0" smtClean="0"/>
              <a:t>M</a:t>
            </a:r>
            <a:r>
              <a:rPr lang="it-IT" sz="1800" dirty="0" smtClean="0"/>
              <a:t>olto </a:t>
            </a:r>
            <a:r>
              <a:rPr lang="it-IT" sz="1800" dirty="0" smtClean="0"/>
              <a:t>I</a:t>
            </a:r>
            <a:r>
              <a:rPr lang="it-IT" sz="1800" dirty="0" smtClean="0"/>
              <a:t>nfluente </a:t>
            </a:r>
            <a:r>
              <a:rPr lang="it-IT" sz="1800" dirty="0" smtClean="0"/>
              <a:t>S</a:t>
            </a:r>
            <a:r>
              <a:rPr lang="it-IT" sz="1800" dirty="0" smtClean="0"/>
              <a:t>ulle </a:t>
            </a:r>
            <a:r>
              <a:rPr lang="it-IT" sz="1800" dirty="0" smtClean="0"/>
              <a:t>S</a:t>
            </a:r>
            <a:r>
              <a:rPr lang="it-IT" sz="1800" dirty="0" smtClean="0"/>
              <a:t>orti </a:t>
            </a:r>
            <a:r>
              <a:rPr lang="it-IT" sz="1800" dirty="0" smtClean="0"/>
              <a:t>D</a:t>
            </a:r>
            <a:r>
              <a:rPr lang="it-IT" sz="1800" dirty="0" smtClean="0"/>
              <a:t>ella </a:t>
            </a:r>
            <a:r>
              <a:rPr lang="it-IT" sz="1800" dirty="0" smtClean="0"/>
              <a:t>F</a:t>
            </a:r>
            <a:r>
              <a:rPr lang="it-IT" sz="1800" dirty="0" smtClean="0"/>
              <a:t>rancia. </a:t>
            </a:r>
            <a:r>
              <a:rPr lang="it-IT" sz="1800" dirty="0" err="1" smtClean="0"/>
              <a:t>Mazzarino</a:t>
            </a:r>
            <a:r>
              <a:rPr lang="it-IT" sz="1800" dirty="0" smtClean="0"/>
              <a:t> Morì  </a:t>
            </a:r>
            <a:r>
              <a:rPr lang="it-IT" sz="1800" dirty="0" smtClean="0"/>
              <a:t>L</a:t>
            </a:r>
            <a:r>
              <a:rPr lang="it-IT" sz="1800" dirty="0" smtClean="0"/>
              <a:t>’8 </a:t>
            </a:r>
            <a:r>
              <a:rPr lang="it-IT" sz="1800" dirty="0" smtClean="0"/>
              <a:t>F</a:t>
            </a:r>
            <a:r>
              <a:rPr lang="it-IT" sz="1800" dirty="0" smtClean="0"/>
              <a:t>ebbraio </a:t>
            </a:r>
            <a:r>
              <a:rPr lang="it-IT" sz="1800" dirty="0" smtClean="0"/>
              <a:t>D</a:t>
            </a:r>
            <a:r>
              <a:rPr lang="it-IT" sz="1800" dirty="0" smtClean="0"/>
              <a:t>el 1661 Dove </a:t>
            </a:r>
            <a:r>
              <a:rPr lang="it-IT" sz="1800" dirty="0" smtClean="0"/>
              <a:t>P</a:t>
            </a:r>
            <a:r>
              <a:rPr lang="it-IT" sz="1800" dirty="0" smtClean="0"/>
              <a:t>assò </a:t>
            </a:r>
            <a:r>
              <a:rPr lang="it-IT" sz="1800" dirty="0" smtClean="0"/>
              <a:t>A</a:t>
            </a:r>
            <a:r>
              <a:rPr lang="it-IT" sz="1800" dirty="0" smtClean="0"/>
              <a:t>l </a:t>
            </a:r>
            <a:r>
              <a:rPr lang="it-IT" sz="1800" dirty="0" smtClean="0"/>
              <a:t>T</a:t>
            </a:r>
            <a:r>
              <a:rPr lang="it-IT" sz="1800" dirty="0" smtClean="0"/>
              <a:t>rono, All’Età </a:t>
            </a:r>
            <a:r>
              <a:rPr lang="it-IT" sz="1800" dirty="0" smtClean="0"/>
              <a:t>D</a:t>
            </a:r>
            <a:r>
              <a:rPr lang="it-IT" sz="1800" dirty="0" smtClean="0"/>
              <a:t>i 23 Anni, Luigi XIV.</a:t>
            </a:r>
          </a:p>
          <a:p>
            <a:pPr algn="ctr">
              <a:buNone/>
            </a:pPr>
            <a:r>
              <a:rPr lang="it-IT" sz="1800" dirty="0" smtClean="0"/>
              <a:t> 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>
                <a:solidFill>
                  <a:schemeClr val="bg1"/>
                </a:solidFill>
              </a:rPr>
              <a:t> </a:t>
            </a:r>
            <a:r>
              <a:rPr lang="it-IT" sz="1800" dirty="0" smtClean="0">
                <a:solidFill>
                  <a:schemeClr val="bg1"/>
                </a:solidFill>
              </a:rPr>
              <a:t>Luigi </a:t>
            </a:r>
            <a:r>
              <a:rPr lang="it-IT" sz="1800" dirty="0">
                <a:solidFill>
                  <a:schemeClr val="bg1"/>
                </a:solidFill>
              </a:rPr>
              <a:t>A</a:t>
            </a:r>
            <a:r>
              <a:rPr lang="it-IT" sz="1800" dirty="0" smtClean="0">
                <a:solidFill>
                  <a:schemeClr val="bg1"/>
                </a:solidFill>
              </a:rPr>
              <a:t>veva </a:t>
            </a:r>
            <a:r>
              <a:rPr lang="it-IT" sz="1800" dirty="0">
                <a:solidFill>
                  <a:schemeClr val="bg1"/>
                </a:solidFill>
              </a:rPr>
              <a:t>U</a:t>
            </a:r>
            <a:r>
              <a:rPr lang="it-IT" sz="1800" dirty="0" smtClean="0">
                <a:solidFill>
                  <a:schemeClr val="bg1"/>
                </a:solidFill>
              </a:rPr>
              <a:t>n </a:t>
            </a:r>
            <a:r>
              <a:rPr lang="it-IT" sz="1800" dirty="0">
                <a:solidFill>
                  <a:schemeClr val="bg1"/>
                </a:solidFill>
              </a:rPr>
              <a:t>D</a:t>
            </a:r>
            <a:r>
              <a:rPr lang="it-IT" sz="1800" dirty="0" smtClean="0">
                <a:solidFill>
                  <a:schemeClr val="bg1"/>
                </a:solidFill>
              </a:rPr>
              <a:t>etto, Che </a:t>
            </a:r>
            <a:r>
              <a:rPr lang="it-IT" sz="1800" dirty="0">
                <a:solidFill>
                  <a:schemeClr val="bg1"/>
                </a:solidFill>
              </a:rPr>
              <a:t>E</a:t>
            </a:r>
            <a:r>
              <a:rPr lang="it-IT" sz="1800" dirty="0" smtClean="0">
                <a:solidFill>
                  <a:schemeClr val="bg1"/>
                </a:solidFill>
              </a:rPr>
              <a:t>ra: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”Lo </a:t>
            </a:r>
            <a:r>
              <a:rPr lang="it-IT" sz="1800" dirty="0">
                <a:solidFill>
                  <a:schemeClr val="bg1"/>
                </a:solidFill>
              </a:rPr>
              <a:t>S</a:t>
            </a:r>
            <a:r>
              <a:rPr lang="it-IT" sz="1800" dirty="0" smtClean="0">
                <a:solidFill>
                  <a:schemeClr val="bg1"/>
                </a:solidFill>
              </a:rPr>
              <a:t>tato </a:t>
            </a:r>
            <a:r>
              <a:rPr lang="it-IT" sz="1800" dirty="0">
                <a:solidFill>
                  <a:schemeClr val="bg1"/>
                </a:solidFill>
              </a:rPr>
              <a:t>S</a:t>
            </a:r>
            <a:r>
              <a:rPr lang="it-IT" sz="1800" dirty="0" smtClean="0">
                <a:solidFill>
                  <a:schemeClr val="bg1"/>
                </a:solidFill>
              </a:rPr>
              <a:t>ono </a:t>
            </a:r>
            <a:r>
              <a:rPr lang="it-IT" sz="1800" dirty="0">
                <a:solidFill>
                  <a:schemeClr val="bg1"/>
                </a:solidFill>
              </a:rPr>
              <a:t>I</a:t>
            </a:r>
            <a:r>
              <a:rPr lang="it-IT" sz="1800" dirty="0" smtClean="0">
                <a:solidFill>
                  <a:schemeClr val="bg1"/>
                </a:solidFill>
              </a:rPr>
              <a:t>o”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Infatti Egli </a:t>
            </a:r>
            <a:r>
              <a:rPr lang="it-IT" sz="1800" dirty="0">
                <a:solidFill>
                  <a:schemeClr val="bg1"/>
                </a:solidFill>
              </a:rPr>
              <a:t>A</a:t>
            </a:r>
            <a:r>
              <a:rPr lang="it-IT" sz="1800" dirty="0" smtClean="0">
                <a:solidFill>
                  <a:schemeClr val="bg1"/>
                </a:solidFill>
              </a:rPr>
              <a:t>veva </a:t>
            </a:r>
            <a:r>
              <a:rPr lang="it-IT" sz="1800" dirty="0">
                <a:solidFill>
                  <a:schemeClr val="bg1"/>
                </a:solidFill>
              </a:rPr>
              <a:t>P</a:t>
            </a:r>
            <a:r>
              <a:rPr lang="it-IT" sz="1800" dirty="0" smtClean="0">
                <a:solidFill>
                  <a:schemeClr val="bg1"/>
                </a:solidFill>
              </a:rPr>
              <a:t>oteri Assoluti, Tra </a:t>
            </a:r>
            <a:r>
              <a:rPr lang="it-IT" sz="1800" dirty="0">
                <a:solidFill>
                  <a:schemeClr val="bg1"/>
                </a:solidFill>
              </a:rPr>
              <a:t>C</a:t>
            </a:r>
            <a:r>
              <a:rPr lang="it-IT" sz="1800" dirty="0" smtClean="0">
                <a:solidFill>
                  <a:schemeClr val="bg1"/>
                </a:solidFill>
              </a:rPr>
              <a:t>ui </a:t>
            </a:r>
            <a:r>
              <a:rPr lang="it-IT" sz="1800" dirty="0">
                <a:solidFill>
                  <a:schemeClr val="bg1"/>
                </a:solidFill>
              </a:rPr>
              <a:t>Q</a:t>
            </a:r>
            <a:r>
              <a:rPr lang="it-IT" sz="1800" dirty="0" smtClean="0">
                <a:solidFill>
                  <a:schemeClr val="bg1"/>
                </a:solidFill>
              </a:rPr>
              <a:t>uello </a:t>
            </a:r>
            <a:r>
              <a:rPr lang="it-IT" sz="1800" dirty="0">
                <a:solidFill>
                  <a:schemeClr val="bg1"/>
                </a:solidFill>
              </a:rPr>
              <a:t>L</a:t>
            </a:r>
            <a:r>
              <a:rPr lang="it-IT" sz="1800" dirty="0" smtClean="0">
                <a:solidFill>
                  <a:schemeClr val="bg1"/>
                </a:solidFill>
              </a:rPr>
              <a:t>egislativo, Esecutivo </a:t>
            </a:r>
            <a:r>
              <a:rPr lang="it-IT" sz="1800" dirty="0">
                <a:solidFill>
                  <a:schemeClr val="bg1"/>
                </a:solidFill>
              </a:rPr>
              <a:t>E</a:t>
            </a:r>
            <a:r>
              <a:rPr lang="it-IT" sz="1800" dirty="0" smtClean="0">
                <a:solidFill>
                  <a:schemeClr val="bg1"/>
                </a:solidFill>
              </a:rPr>
              <a:t> Giudiziario.</a:t>
            </a:r>
            <a:endParaRPr lang="it-IT" sz="1800" dirty="0"/>
          </a:p>
        </p:txBody>
      </p:sp>
      <p:pic>
        <p:nvPicPr>
          <p:cNvPr id="1026" name="Picture 2" descr="C:\Users\Utilizzatore\Desktop\6063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786058"/>
            <a:ext cx="3500462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Matura MT Script Capitals" pitchFamily="66" charset="0"/>
              </a:rPr>
              <a:t>Il Palazzo Di Versailles</a:t>
            </a:r>
            <a:endParaRPr lang="it-IT" sz="2800" dirty="0">
              <a:solidFill>
                <a:srgbClr val="FF0000"/>
              </a:solidFill>
              <a:latin typeface="Matura MT Script Capital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La </a:t>
            </a:r>
            <a:r>
              <a:rPr lang="it-IT" sz="1800" dirty="0">
                <a:solidFill>
                  <a:schemeClr val="bg1"/>
                </a:solidFill>
              </a:rPr>
              <a:t>G</a:t>
            </a:r>
            <a:r>
              <a:rPr lang="it-IT" sz="1800" dirty="0" smtClean="0">
                <a:solidFill>
                  <a:schemeClr val="bg1"/>
                </a:solidFill>
              </a:rPr>
              <a:t>randissima Reggia Fu </a:t>
            </a:r>
            <a:r>
              <a:rPr lang="it-IT" sz="1800" dirty="0">
                <a:solidFill>
                  <a:schemeClr val="bg1"/>
                </a:solidFill>
              </a:rPr>
              <a:t>I</a:t>
            </a:r>
            <a:r>
              <a:rPr lang="it-IT" sz="1800" dirty="0" smtClean="0">
                <a:solidFill>
                  <a:schemeClr val="bg1"/>
                </a:solidFill>
              </a:rPr>
              <a:t>l Simbolo Dell’Assolutismo Di Re Luigi XIV.</a:t>
            </a:r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I </a:t>
            </a:r>
            <a:r>
              <a:rPr lang="it-IT" sz="1800" dirty="0">
                <a:solidFill>
                  <a:schemeClr val="bg1"/>
                </a:solidFill>
              </a:rPr>
              <a:t>N</a:t>
            </a:r>
            <a:r>
              <a:rPr lang="it-IT" sz="1800" dirty="0" smtClean="0">
                <a:solidFill>
                  <a:schemeClr val="bg1"/>
                </a:solidFill>
              </a:rPr>
              <a:t>obili </a:t>
            </a:r>
            <a:r>
              <a:rPr lang="it-IT" sz="1800" dirty="0">
                <a:solidFill>
                  <a:schemeClr val="bg1"/>
                </a:solidFill>
              </a:rPr>
              <a:t>P</a:t>
            </a:r>
            <a:r>
              <a:rPr lang="it-IT" sz="1800" dirty="0" smtClean="0">
                <a:solidFill>
                  <a:schemeClr val="bg1"/>
                </a:solidFill>
              </a:rPr>
              <a:t>resenti </a:t>
            </a:r>
            <a:r>
              <a:rPr lang="it-IT" sz="1800" dirty="0">
                <a:solidFill>
                  <a:schemeClr val="bg1"/>
                </a:solidFill>
              </a:rPr>
              <a:t>A</a:t>
            </a:r>
            <a:r>
              <a:rPr lang="it-IT" sz="1800" dirty="0" smtClean="0">
                <a:solidFill>
                  <a:schemeClr val="bg1"/>
                </a:solidFill>
              </a:rPr>
              <a:t>lla </a:t>
            </a:r>
            <a:r>
              <a:rPr lang="it-IT" sz="1800" dirty="0">
                <a:solidFill>
                  <a:schemeClr val="bg1"/>
                </a:solidFill>
              </a:rPr>
              <a:t>C</a:t>
            </a:r>
            <a:r>
              <a:rPr lang="it-IT" sz="1800" dirty="0" smtClean="0">
                <a:solidFill>
                  <a:schemeClr val="bg1"/>
                </a:solidFill>
              </a:rPr>
              <a:t>orte </a:t>
            </a:r>
            <a:r>
              <a:rPr lang="it-IT" sz="1800" dirty="0">
                <a:solidFill>
                  <a:schemeClr val="bg1"/>
                </a:solidFill>
              </a:rPr>
              <a:t>D</a:t>
            </a:r>
            <a:r>
              <a:rPr lang="it-IT" sz="1800" dirty="0" smtClean="0">
                <a:solidFill>
                  <a:schemeClr val="bg1"/>
                </a:solidFill>
              </a:rPr>
              <a:t>ovevano </a:t>
            </a:r>
            <a:r>
              <a:rPr lang="it-IT" sz="1800" dirty="0">
                <a:solidFill>
                  <a:schemeClr val="bg1"/>
                </a:solidFill>
              </a:rPr>
              <a:t>S</a:t>
            </a:r>
            <a:r>
              <a:rPr lang="it-IT" sz="1800" dirty="0" smtClean="0">
                <a:solidFill>
                  <a:schemeClr val="bg1"/>
                </a:solidFill>
              </a:rPr>
              <a:t>eguire L’Etichetta,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Un Insieme </a:t>
            </a:r>
            <a:r>
              <a:rPr lang="it-IT" sz="1800" dirty="0">
                <a:solidFill>
                  <a:schemeClr val="bg1"/>
                </a:solidFill>
              </a:rPr>
              <a:t>D</a:t>
            </a:r>
            <a:r>
              <a:rPr lang="it-IT" sz="1800" dirty="0" smtClean="0">
                <a:solidFill>
                  <a:schemeClr val="bg1"/>
                </a:solidFill>
              </a:rPr>
              <a:t>i </a:t>
            </a:r>
            <a:r>
              <a:rPr lang="it-IT" sz="1800" dirty="0">
                <a:solidFill>
                  <a:schemeClr val="bg1"/>
                </a:solidFill>
              </a:rPr>
              <a:t>R</a:t>
            </a:r>
            <a:r>
              <a:rPr lang="it-IT" sz="1800" dirty="0" smtClean="0">
                <a:solidFill>
                  <a:schemeClr val="bg1"/>
                </a:solidFill>
              </a:rPr>
              <a:t>egole Cerimoniali, </a:t>
            </a:r>
            <a:r>
              <a:rPr lang="it-IT" sz="1800" dirty="0">
                <a:solidFill>
                  <a:schemeClr val="bg1"/>
                </a:solidFill>
              </a:rPr>
              <a:t>D</a:t>
            </a:r>
            <a:r>
              <a:rPr lang="it-IT" sz="1800" dirty="0" smtClean="0">
                <a:solidFill>
                  <a:schemeClr val="bg1"/>
                </a:solidFill>
              </a:rPr>
              <a:t>egli </a:t>
            </a:r>
            <a:r>
              <a:rPr lang="it-IT" sz="1800" dirty="0">
                <a:solidFill>
                  <a:schemeClr val="bg1"/>
                </a:solidFill>
              </a:rPr>
              <a:t>U</a:t>
            </a:r>
            <a:r>
              <a:rPr lang="it-IT" sz="1800" dirty="0" smtClean="0">
                <a:solidFill>
                  <a:schemeClr val="bg1"/>
                </a:solidFill>
              </a:rPr>
              <a:t>si </a:t>
            </a:r>
            <a:r>
              <a:rPr lang="it-IT" sz="1800" dirty="0">
                <a:solidFill>
                  <a:schemeClr val="bg1"/>
                </a:solidFill>
              </a:rPr>
              <a:t>E</a:t>
            </a:r>
            <a:r>
              <a:rPr lang="it-IT" sz="1800" dirty="0" smtClean="0">
                <a:solidFill>
                  <a:schemeClr val="bg1"/>
                </a:solidFill>
              </a:rPr>
              <a:t> </a:t>
            </a:r>
            <a:r>
              <a:rPr lang="it-IT" sz="1800" dirty="0">
                <a:solidFill>
                  <a:schemeClr val="bg1"/>
                </a:solidFill>
              </a:rPr>
              <a:t>C</a:t>
            </a:r>
            <a:r>
              <a:rPr lang="it-IT" sz="1800" dirty="0" smtClean="0">
                <a:solidFill>
                  <a:schemeClr val="bg1"/>
                </a:solidFill>
              </a:rPr>
              <a:t>ostumi </a:t>
            </a:r>
            <a:r>
              <a:rPr lang="it-IT" sz="1800" dirty="0">
                <a:solidFill>
                  <a:schemeClr val="bg1"/>
                </a:solidFill>
              </a:rPr>
              <a:t>P</a:t>
            </a:r>
            <a:r>
              <a:rPr lang="it-IT" sz="1800" dirty="0" smtClean="0">
                <a:solidFill>
                  <a:schemeClr val="bg1"/>
                </a:solidFill>
              </a:rPr>
              <a:t>rescritti </a:t>
            </a:r>
            <a:r>
              <a:rPr lang="it-IT" sz="1800" dirty="0">
                <a:solidFill>
                  <a:schemeClr val="bg1"/>
                </a:solidFill>
              </a:rPr>
              <a:t>A</a:t>
            </a:r>
            <a:r>
              <a:rPr lang="it-IT" sz="1800" dirty="0" smtClean="0">
                <a:solidFill>
                  <a:schemeClr val="bg1"/>
                </a:solidFill>
              </a:rPr>
              <a:t> Corte.</a:t>
            </a:r>
          </a:p>
          <a:p>
            <a:pPr algn="ctr">
              <a:buNone/>
            </a:pPr>
            <a:endParaRPr lang="it-IT" sz="1800" dirty="0" smtClean="0"/>
          </a:p>
        </p:txBody>
      </p:sp>
      <p:pic>
        <p:nvPicPr>
          <p:cNvPr id="4" name="Immagine 3" descr="49133_parigi_la_reggia_di_versail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928802"/>
            <a:ext cx="5214974" cy="228601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 smtClean="0">
                <a:solidFill>
                  <a:srgbClr val="B88C00"/>
                </a:solidFill>
              </a:rPr>
              <a:t>Luigi  Fu Un Profondo </a:t>
            </a:r>
            <a:r>
              <a:rPr lang="it-IT" sz="1800" dirty="0">
                <a:solidFill>
                  <a:srgbClr val="B88C00"/>
                </a:solidFill>
              </a:rPr>
              <a:t>C</a:t>
            </a:r>
            <a:r>
              <a:rPr lang="it-IT" sz="1800" dirty="0" smtClean="0">
                <a:solidFill>
                  <a:srgbClr val="B88C00"/>
                </a:solidFill>
              </a:rPr>
              <a:t>ristiano;</a:t>
            </a:r>
          </a:p>
          <a:p>
            <a:pPr algn="ctr">
              <a:buNone/>
            </a:pPr>
            <a:r>
              <a:rPr lang="it-IT" sz="1800" dirty="0" smtClean="0">
                <a:solidFill>
                  <a:srgbClr val="B88C00"/>
                </a:solidFill>
              </a:rPr>
              <a:t>Infatti Nel 1685, Luigi, Revocò L’Editto </a:t>
            </a:r>
            <a:r>
              <a:rPr lang="it-IT" sz="1800" dirty="0">
                <a:solidFill>
                  <a:srgbClr val="B88C00"/>
                </a:solidFill>
              </a:rPr>
              <a:t>D</a:t>
            </a:r>
            <a:r>
              <a:rPr lang="it-IT" sz="1800" dirty="0" smtClean="0">
                <a:solidFill>
                  <a:srgbClr val="B88C00"/>
                </a:solidFill>
              </a:rPr>
              <a:t>i Nantes,</a:t>
            </a:r>
          </a:p>
          <a:p>
            <a:pPr algn="ctr">
              <a:buNone/>
            </a:pPr>
            <a:r>
              <a:rPr lang="it-IT" sz="1800" dirty="0" smtClean="0">
                <a:solidFill>
                  <a:srgbClr val="B88C00"/>
                </a:solidFill>
              </a:rPr>
              <a:t>Stato Emanato </a:t>
            </a:r>
            <a:r>
              <a:rPr lang="it-IT" sz="1800" dirty="0">
                <a:solidFill>
                  <a:srgbClr val="B88C00"/>
                </a:solidFill>
              </a:rPr>
              <a:t>D</a:t>
            </a:r>
            <a:r>
              <a:rPr lang="it-IT" sz="1800" dirty="0" smtClean="0">
                <a:solidFill>
                  <a:srgbClr val="B88C00"/>
                </a:solidFill>
              </a:rPr>
              <a:t>al </a:t>
            </a:r>
            <a:r>
              <a:rPr lang="it-IT" sz="1800" dirty="0">
                <a:solidFill>
                  <a:srgbClr val="B88C00"/>
                </a:solidFill>
              </a:rPr>
              <a:t>N</a:t>
            </a:r>
            <a:r>
              <a:rPr lang="it-IT" sz="1800" dirty="0" smtClean="0">
                <a:solidFill>
                  <a:srgbClr val="B88C00"/>
                </a:solidFill>
              </a:rPr>
              <a:t>onno Enrico IV, </a:t>
            </a:r>
          </a:p>
          <a:p>
            <a:pPr algn="ctr">
              <a:buNone/>
            </a:pPr>
            <a:r>
              <a:rPr lang="it-IT" sz="1800" dirty="0" smtClean="0">
                <a:solidFill>
                  <a:srgbClr val="B88C00"/>
                </a:solidFill>
              </a:rPr>
              <a:t>Imponendo La </a:t>
            </a:r>
            <a:r>
              <a:rPr lang="it-IT" sz="1800" dirty="0">
                <a:solidFill>
                  <a:srgbClr val="B88C00"/>
                </a:solidFill>
              </a:rPr>
              <a:t>F</a:t>
            </a:r>
            <a:r>
              <a:rPr lang="it-IT" sz="1800" dirty="0" smtClean="0">
                <a:solidFill>
                  <a:srgbClr val="B88C00"/>
                </a:solidFill>
              </a:rPr>
              <a:t>ede </a:t>
            </a:r>
            <a:r>
              <a:rPr lang="it-IT" sz="1800" dirty="0">
                <a:solidFill>
                  <a:srgbClr val="B88C00"/>
                </a:solidFill>
              </a:rPr>
              <a:t>C</a:t>
            </a:r>
            <a:r>
              <a:rPr lang="it-IT" sz="1800" dirty="0" smtClean="0">
                <a:solidFill>
                  <a:srgbClr val="B88C00"/>
                </a:solidFill>
              </a:rPr>
              <a:t>ristiana Cattolica  E</a:t>
            </a:r>
          </a:p>
          <a:p>
            <a:pPr algn="ctr">
              <a:buNone/>
            </a:pPr>
            <a:r>
              <a:rPr lang="it-IT" sz="1800" dirty="0" smtClean="0">
                <a:solidFill>
                  <a:srgbClr val="B88C00"/>
                </a:solidFill>
              </a:rPr>
              <a:t>Perseguitando Tutti Gli </a:t>
            </a:r>
            <a:r>
              <a:rPr lang="it-IT" sz="1800" dirty="0">
                <a:solidFill>
                  <a:srgbClr val="B88C00"/>
                </a:solidFill>
              </a:rPr>
              <a:t>U</a:t>
            </a:r>
            <a:r>
              <a:rPr lang="it-IT" sz="1800" dirty="0" smtClean="0">
                <a:solidFill>
                  <a:srgbClr val="B88C00"/>
                </a:solidFill>
              </a:rPr>
              <a:t>gonotti</a:t>
            </a:r>
            <a:endParaRPr lang="it-IT" sz="1800" dirty="0">
              <a:solidFill>
                <a:srgbClr val="B88C0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rgbClr val="FF0000"/>
                </a:solidFill>
                <a:latin typeface="Forte" pitchFamily="66" charset="0"/>
              </a:rPr>
              <a:t>L’ECONOMIA</a:t>
            </a:r>
            <a:endParaRPr lang="it-IT" sz="2800" dirty="0">
              <a:solidFill>
                <a:srgbClr val="FF0000"/>
              </a:solidFill>
              <a:latin typeface="Forte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All’Epoca Si Riteneva Che La Ricchezza Di Un Paese Dipendesse Dalla Quantità </a:t>
            </a:r>
            <a:r>
              <a:rPr lang="it-IT" sz="1800" dirty="0" err="1" smtClean="0">
                <a:solidFill>
                  <a:schemeClr val="bg1"/>
                </a:solidFill>
              </a:rPr>
              <a:t>D’Oro</a:t>
            </a:r>
            <a:r>
              <a:rPr lang="it-IT" sz="1800" dirty="0" smtClean="0">
                <a:solidFill>
                  <a:schemeClr val="bg1"/>
                </a:solidFill>
              </a:rPr>
              <a:t> E Di Argento In Suo Possesso: Perciò Bisognava Che Le Esportazioni Fossero Superiori Alle Importazioni.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Sulla Base Di Questi Principi Economici Luigi XIV Sostenne Anche L’Attività Delle Compagnie Francesi Di Navigazione, E Ne Divenne Socio Assieme Ad Altri Membri Della Famiglia Reale.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Il Re Intervenne Nella Vita Economica Del Paese Assieme Al Primo Ministro Delle Finanze </a:t>
            </a:r>
            <a:r>
              <a:rPr lang="it-IT" sz="1800" dirty="0" err="1" smtClean="0">
                <a:solidFill>
                  <a:schemeClr val="bg1"/>
                </a:solidFill>
              </a:rPr>
              <a:t>Colbert</a:t>
            </a:r>
            <a:r>
              <a:rPr lang="it-IT" sz="1800" dirty="0" smtClean="0">
                <a:solidFill>
                  <a:schemeClr val="bg1"/>
                </a:solidFill>
              </a:rPr>
              <a:t>.</a:t>
            </a:r>
          </a:p>
          <a:p>
            <a:pPr algn="ctr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Scoraggiò L’Acquisto Di Merci Estere E Favorì Invece Lo Sviluppo In Francia Di Manifatture Reali.</a:t>
            </a:r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r>
              <a:rPr lang="it-IT" sz="1800" dirty="0" smtClean="0"/>
              <a:t> </a:t>
            </a:r>
            <a:endParaRPr lang="it-IT" sz="1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hiller" pitchFamily="82" charset="0"/>
              </a:rPr>
              <a:t>LA FRANCIA AGGREDISCE I PAESI VICINI</a:t>
            </a:r>
            <a:endParaRPr lang="it-IT" sz="28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Dei 54 Anni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i </a:t>
            </a:r>
            <a:r>
              <a:rPr lang="it-IT" sz="1800" dirty="0">
                <a:latin typeface="Chiller" pitchFamily="82" charset="0"/>
              </a:rPr>
              <a:t>R</a:t>
            </a:r>
            <a:r>
              <a:rPr lang="it-IT" sz="1800" dirty="0" smtClean="0">
                <a:latin typeface="Chiller" pitchFamily="82" charset="0"/>
              </a:rPr>
              <a:t>egno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i Luigi XIV Ben 37 Furono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i </a:t>
            </a:r>
            <a:r>
              <a:rPr lang="it-IT" sz="1800" dirty="0">
                <a:latin typeface="Chiller" pitchFamily="82" charset="0"/>
              </a:rPr>
              <a:t>G</a:t>
            </a:r>
            <a:r>
              <a:rPr lang="it-IT" sz="1800" dirty="0" smtClean="0">
                <a:latin typeface="Chiller" pitchFamily="82" charset="0"/>
              </a:rPr>
              <a:t>uerra.</a:t>
            </a:r>
          </a:p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L’Ultima Guerra </a:t>
            </a:r>
            <a:r>
              <a:rPr lang="it-IT" sz="1800" dirty="0">
                <a:latin typeface="Chiller" pitchFamily="82" charset="0"/>
              </a:rPr>
              <a:t>C</a:t>
            </a:r>
            <a:r>
              <a:rPr lang="it-IT" sz="1800" dirty="0" smtClean="0">
                <a:latin typeface="Chiller" pitchFamily="82" charset="0"/>
              </a:rPr>
              <a:t>ombattuta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a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uigi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coppiò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er </a:t>
            </a:r>
            <a:r>
              <a:rPr lang="it-IT" sz="1800" dirty="0">
                <a:latin typeface="Chiller" pitchFamily="82" charset="0"/>
              </a:rPr>
              <a:t>U</a:t>
            </a:r>
            <a:r>
              <a:rPr lang="it-IT" sz="1800" dirty="0" smtClean="0">
                <a:latin typeface="Chiller" pitchFamily="82" charset="0"/>
              </a:rPr>
              <a:t>n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roblema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i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uccessione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l </a:t>
            </a:r>
            <a:r>
              <a:rPr lang="it-IT" sz="1800" dirty="0">
                <a:latin typeface="Chiller" pitchFamily="82" charset="0"/>
              </a:rPr>
              <a:t>T</a:t>
            </a:r>
            <a:r>
              <a:rPr lang="it-IT" sz="1800" dirty="0" smtClean="0">
                <a:latin typeface="Chiller" pitchFamily="82" charset="0"/>
              </a:rPr>
              <a:t>rono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pagnolo.</a:t>
            </a:r>
          </a:p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Nel 1700 Morì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l </a:t>
            </a:r>
            <a:r>
              <a:rPr lang="it-IT" sz="1800" dirty="0">
                <a:latin typeface="Chiller" pitchFamily="82" charset="0"/>
              </a:rPr>
              <a:t>R</a:t>
            </a:r>
            <a:r>
              <a:rPr lang="it-IT" sz="1800" dirty="0" smtClean="0">
                <a:latin typeface="Chiller" pitchFamily="82" charset="0"/>
              </a:rPr>
              <a:t>e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pagnolo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enza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asciare </a:t>
            </a:r>
            <a:r>
              <a:rPr lang="it-IT" sz="1800" dirty="0">
                <a:latin typeface="Chiller" pitchFamily="82" charset="0"/>
              </a:rPr>
              <a:t>E</a:t>
            </a:r>
            <a:r>
              <a:rPr lang="it-IT" sz="1800" dirty="0" smtClean="0">
                <a:latin typeface="Chiller" pitchFamily="82" charset="0"/>
              </a:rPr>
              <a:t>redi, E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uigi, Che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veva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posato </a:t>
            </a:r>
            <a:r>
              <a:rPr lang="it-IT" sz="1800" dirty="0">
                <a:latin typeface="Chiller" pitchFamily="82" charset="0"/>
              </a:rPr>
              <a:t>U</a:t>
            </a:r>
            <a:r>
              <a:rPr lang="it-IT" sz="1800" dirty="0" smtClean="0">
                <a:latin typeface="Chiller" pitchFamily="82" charset="0"/>
              </a:rPr>
              <a:t>na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rincipessa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pagnola, Pretendeva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a </a:t>
            </a:r>
            <a:r>
              <a:rPr lang="it-IT" sz="1800" dirty="0">
                <a:latin typeface="Chiller" pitchFamily="82" charset="0"/>
              </a:rPr>
              <a:t>C</a:t>
            </a:r>
            <a:r>
              <a:rPr lang="it-IT" sz="1800" dirty="0" smtClean="0">
                <a:latin typeface="Chiller" pitchFamily="82" charset="0"/>
              </a:rPr>
              <a:t>orona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er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uo </a:t>
            </a:r>
            <a:r>
              <a:rPr lang="it-IT" sz="1800" dirty="0">
                <a:latin typeface="Chiller" pitchFamily="82" charset="0"/>
              </a:rPr>
              <a:t>N</a:t>
            </a:r>
            <a:r>
              <a:rPr lang="it-IT" sz="1800" dirty="0" smtClean="0">
                <a:latin typeface="Chiller" pitchFamily="82" charset="0"/>
              </a:rPr>
              <a:t>ipote.</a:t>
            </a:r>
          </a:p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Se Questo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osse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ccaduto, La </a:t>
            </a:r>
            <a:r>
              <a:rPr lang="it-IT" sz="1800" dirty="0">
                <a:latin typeface="Chiller" pitchFamily="82" charset="0"/>
              </a:rPr>
              <a:t>M</a:t>
            </a:r>
            <a:r>
              <a:rPr lang="it-IT" sz="1800" dirty="0" smtClean="0">
                <a:latin typeface="Chiller" pitchFamily="82" charset="0"/>
              </a:rPr>
              <a:t>aggior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arte Dell’</a:t>
            </a:r>
            <a:r>
              <a:rPr lang="it-IT" sz="1800" dirty="0">
                <a:latin typeface="Chiller" pitchFamily="82" charset="0"/>
              </a:rPr>
              <a:t>E</a:t>
            </a:r>
            <a:r>
              <a:rPr lang="it-IT" sz="1800" dirty="0" smtClean="0">
                <a:latin typeface="Chiller" pitchFamily="82" charset="0"/>
              </a:rPr>
              <a:t>uropa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arebbe </a:t>
            </a:r>
            <a:r>
              <a:rPr lang="it-IT" sz="1800" dirty="0">
                <a:latin typeface="Chiller" pitchFamily="82" charset="0"/>
              </a:rPr>
              <a:t>C</a:t>
            </a:r>
            <a:r>
              <a:rPr lang="it-IT" sz="1800" dirty="0" smtClean="0">
                <a:latin typeface="Chiller" pitchFamily="82" charset="0"/>
              </a:rPr>
              <a:t>aduta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otto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l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ominio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rancese. </a:t>
            </a:r>
          </a:p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Per Evitare </a:t>
            </a:r>
            <a:r>
              <a:rPr lang="it-IT" sz="1800" dirty="0">
                <a:latin typeface="Chiller" pitchFamily="82" charset="0"/>
              </a:rPr>
              <a:t>C</a:t>
            </a:r>
            <a:r>
              <a:rPr lang="it-IT" sz="1800" dirty="0" smtClean="0">
                <a:latin typeface="Chiller" pitchFamily="82" charset="0"/>
              </a:rPr>
              <a:t>iò,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nghilterra, Olanda,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ustria,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ortogallo </a:t>
            </a:r>
            <a:r>
              <a:rPr lang="it-IT" sz="1800" dirty="0">
                <a:latin typeface="Chiller" pitchFamily="82" charset="0"/>
              </a:rPr>
              <a:t>E</a:t>
            </a:r>
            <a:r>
              <a:rPr lang="it-IT" sz="1800" dirty="0" smtClean="0">
                <a:latin typeface="Chiller" pitchFamily="82" charset="0"/>
              </a:rPr>
              <a:t>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avoia Si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llearono </a:t>
            </a:r>
            <a:r>
              <a:rPr lang="it-IT" sz="1800" dirty="0">
                <a:latin typeface="Chiller" pitchFamily="82" charset="0"/>
              </a:rPr>
              <a:t>C</a:t>
            </a:r>
            <a:r>
              <a:rPr lang="it-IT" sz="1800" dirty="0" smtClean="0">
                <a:latin typeface="Chiller" pitchFamily="82" charset="0"/>
              </a:rPr>
              <a:t>ontro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a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rancia , Dando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nizio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lla </a:t>
            </a:r>
            <a:r>
              <a:rPr lang="it-IT" sz="1800" dirty="0">
                <a:latin typeface="Chiller" pitchFamily="82" charset="0"/>
              </a:rPr>
              <a:t>G</a:t>
            </a:r>
            <a:r>
              <a:rPr lang="it-IT" sz="1800" dirty="0" smtClean="0">
                <a:latin typeface="Chiller" pitchFamily="82" charset="0"/>
              </a:rPr>
              <a:t>uerra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i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uccessione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pagnola.</a:t>
            </a:r>
          </a:p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La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rancia, Già Indebolita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alle </a:t>
            </a:r>
            <a:r>
              <a:rPr lang="it-IT" sz="1800" dirty="0">
                <a:latin typeface="Chiller" pitchFamily="82" charset="0"/>
              </a:rPr>
              <a:t>U</a:t>
            </a:r>
            <a:r>
              <a:rPr lang="it-IT" sz="1800" dirty="0" smtClean="0">
                <a:latin typeface="Chiller" pitchFamily="82" charset="0"/>
              </a:rPr>
              <a:t>ltime </a:t>
            </a:r>
            <a:r>
              <a:rPr lang="it-IT" sz="1800" dirty="0">
                <a:latin typeface="Chiller" pitchFamily="82" charset="0"/>
              </a:rPr>
              <a:t>G</a:t>
            </a:r>
            <a:r>
              <a:rPr lang="it-IT" sz="1800" dirty="0" smtClean="0">
                <a:latin typeface="Chiller" pitchFamily="82" charset="0"/>
              </a:rPr>
              <a:t>uerre, Dovette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ffrontare </a:t>
            </a:r>
            <a:r>
              <a:rPr lang="it-IT" sz="1800" dirty="0">
                <a:latin typeface="Chiller" pitchFamily="82" charset="0"/>
              </a:rPr>
              <a:t>M</a:t>
            </a:r>
            <a:r>
              <a:rPr lang="it-IT" sz="1800" dirty="0" smtClean="0">
                <a:latin typeface="Chiller" pitchFamily="82" charset="0"/>
              </a:rPr>
              <a:t>olte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confitte, E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a </a:t>
            </a:r>
            <a:r>
              <a:rPr lang="it-IT" sz="1800" dirty="0">
                <a:latin typeface="Chiller" pitchFamily="82" charset="0"/>
              </a:rPr>
              <a:t>M</a:t>
            </a:r>
            <a:r>
              <a:rPr lang="it-IT" sz="1800" dirty="0" smtClean="0">
                <a:latin typeface="Chiller" pitchFamily="82" charset="0"/>
              </a:rPr>
              <a:t>iseria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i </a:t>
            </a:r>
            <a:r>
              <a:rPr lang="it-IT" sz="1800" dirty="0">
                <a:latin typeface="Chiller" pitchFamily="82" charset="0"/>
              </a:rPr>
              <a:t>D</a:t>
            </a:r>
            <a:r>
              <a:rPr lang="it-IT" sz="1800" dirty="0" smtClean="0">
                <a:latin typeface="Chiller" pitchFamily="82" charset="0"/>
              </a:rPr>
              <a:t>iffuse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ra </a:t>
            </a:r>
            <a:r>
              <a:rPr lang="it-IT" sz="1800" dirty="0">
                <a:latin typeface="Chiller" pitchFamily="82" charset="0"/>
              </a:rPr>
              <a:t>L</a:t>
            </a:r>
            <a:r>
              <a:rPr lang="it-IT" sz="1800" dirty="0" smtClean="0">
                <a:latin typeface="Chiller" pitchFamily="82" charset="0"/>
              </a:rPr>
              <a:t>a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opolazione.</a:t>
            </a:r>
          </a:p>
          <a:p>
            <a:pPr algn="ctr">
              <a:buNone/>
            </a:pPr>
            <a:r>
              <a:rPr lang="it-IT" sz="1800" dirty="0" smtClean="0">
                <a:latin typeface="Chiller" pitchFamily="82" charset="0"/>
              </a:rPr>
              <a:t>Quando Si </a:t>
            </a:r>
            <a:r>
              <a:rPr lang="it-IT" sz="1800" dirty="0">
                <a:latin typeface="Chiller" pitchFamily="82" charset="0"/>
              </a:rPr>
              <a:t>G</a:t>
            </a:r>
            <a:r>
              <a:rPr lang="it-IT" sz="1800" dirty="0" smtClean="0">
                <a:latin typeface="Chiller" pitchFamily="82" charset="0"/>
              </a:rPr>
              <a:t>iunse 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lla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ace, La </a:t>
            </a:r>
            <a:r>
              <a:rPr lang="it-IT" sz="1800" dirty="0">
                <a:latin typeface="Chiller" pitchFamily="82" charset="0"/>
              </a:rPr>
              <a:t>S</a:t>
            </a:r>
            <a:r>
              <a:rPr lang="it-IT" sz="1800" dirty="0" smtClean="0">
                <a:latin typeface="Chiller" pitchFamily="82" charset="0"/>
              </a:rPr>
              <a:t>pagna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u </a:t>
            </a:r>
            <a:r>
              <a:rPr lang="it-IT" sz="1800" dirty="0">
                <a:latin typeface="Chiller" pitchFamily="82" charset="0"/>
              </a:rPr>
              <a:t>R</a:t>
            </a:r>
            <a:r>
              <a:rPr lang="it-IT" sz="1800" dirty="0" smtClean="0">
                <a:latin typeface="Chiller" pitchFamily="82" charset="0"/>
              </a:rPr>
              <a:t>iconosciuta </a:t>
            </a:r>
            <a:r>
              <a:rPr lang="it-IT" sz="1800" dirty="0">
                <a:latin typeface="Chiller" pitchFamily="82" charset="0"/>
              </a:rPr>
              <a:t>F</a:t>
            </a:r>
            <a:r>
              <a:rPr lang="it-IT" sz="1800" dirty="0" smtClean="0">
                <a:latin typeface="Chiller" pitchFamily="82" charset="0"/>
              </a:rPr>
              <a:t>rancese, Ma Dovette </a:t>
            </a:r>
            <a:r>
              <a:rPr lang="it-IT" sz="1800" dirty="0">
                <a:latin typeface="Chiller" pitchFamily="82" charset="0"/>
              </a:rPr>
              <a:t>C</a:t>
            </a:r>
            <a:r>
              <a:rPr lang="it-IT" sz="1800" dirty="0" smtClean="0">
                <a:latin typeface="Chiller" pitchFamily="82" charset="0"/>
              </a:rPr>
              <a:t>edere All’</a:t>
            </a:r>
            <a:r>
              <a:rPr lang="it-IT" sz="1800" dirty="0">
                <a:latin typeface="Chiller" pitchFamily="82" charset="0"/>
              </a:rPr>
              <a:t>A</a:t>
            </a:r>
            <a:r>
              <a:rPr lang="it-IT" sz="1800" dirty="0" smtClean="0">
                <a:latin typeface="Chiller" pitchFamily="82" charset="0"/>
              </a:rPr>
              <a:t>ustria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aesi </a:t>
            </a:r>
            <a:r>
              <a:rPr lang="it-IT" sz="1800" dirty="0">
                <a:latin typeface="Chiller" pitchFamily="82" charset="0"/>
              </a:rPr>
              <a:t>B</a:t>
            </a:r>
            <a:r>
              <a:rPr lang="it-IT" sz="1800" dirty="0" smtClean="0">
                <a:latin typeface="Chiller" pitchFamily="82" charset="0"/>
              </a:rPr>
              <a:t>assi </a:t>
            </a:r>
            <a:r>
              <a:rPr lang="it-IT" sz="1800" dirty="0">
                <a:latin typeface="Chiller" pitchFamily="82" charset="0"/>
              </a:rPr>
              <a:t>M</a:t>
            </a:r>
            <a:r>
              <a:rPr lang="it-IT" sz="1800" dirty="0" smtClean="0">
                <a:latin typeface="Chiller" pitchFamily="82" charset="0"/>
              </a:rPr>
              <a:t>eridionali </a:t>
            </a:r>
            <a:r>
              <a:rPr lang="it-IT" sz="1800" dirty="0">
                <a:latin typeface="Chiller" pitchFamily="82" charset="0"/>
              </a:rPr>
              <a:t>E</a:t>
            </a:r>
            <a:r>
              <a:rPr lang="it-IT" sz="1800" dirty="0" smtClean="0">
                <a:latin typeface="Chiller" pitchFamily="82" charset="0"/>
              </a:rPr>
              <a:t> </a:t>
            </a:r>
            <a:r>
              <a:rPr lang="it-IT" sz="1800" dirty="0">
                <a:latin typeface="Chiller" pitchFamily="82" charset="0"/>
              </a:rPr>
              <a:t>T</a:t>
            </a:r>
            <a:r>
              <a:rPr lang="it-IT" sz="1800" dirty="0" smtClean="0">
                <a:latin typeface="Chiller" pitchFamily="82" charset="0"/>
              </a:rPr>
              <a:t>utti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 </a:t>
            </a:r>
            <a:r>
              <a:rPr lang="it-IT" sz="1800" dirty="0">
                <a:latin typeface="Chiller" pitchFamily="82" charset="0"/>
              </a:rPr>
              <a:t>P</a:t>
            </a:r>
            <a:r>
              <a:rPr lang="it-IT" sz="1800" dirty="0" smtClean="0">
                <a:latin typeface="Chiller" pitchFamily="82" charset="0"/>
              </a:rPr>
              <a:t>ossedimenti </a:t>
            </a:r>
            <a:r>
              <a:rPr lang="it-IT" sz="1800" dirty="0">
                <a:latin typeface="Chiller" pitchFamily="82" charset="0"/>
              </a:rPr>
              <a:t>I</a:t>
            </a:r>
            <a:r>
              <a:rPr lang="it-IT" sz="1800" dirty="0" smtClean="0">
                <a:latin typeface="Chiller" pitchFamily="82" charset="0"/>
              </a:rPr>
              <a:t>taliani.</a:t>
            </a:r>
            <a:endParaRPr lang="it-IT" sz="1800" dirty="0">
              <a:latin typeface="Chiller" pitchFamily="82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800" dirty="0" smtClean="0"/>
              <a:t>Fatto da: </a:t>
            </a:r>
          </a:p>
          <a:p>
            <a:pPr algn="ctr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Giovanni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it-IT" sz="2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Davide §</a:t>
            </a:r>
          </a:p>
          <a:p>
            <a:pPr algn="ctr">
              <a:buNone/>
            </a:pPr>
            <a:r>
              <a:rPr lang="it-IT" sz="2400" dirty="0" err="1" smtClean="0">
                <a:solidFill>
                  <a:schemeClr val="bg1"/>
                </a:solidFill>
              </a:rPr>
              <a:t>Ayman</a:t>
            </a:r>
            <a:r>
              <a:rPr lang="it-IT" sz="2400" dirty="0" smtClean="0">
                <a:solidFill>
                  <a:schemeClr val="bg1"/>
                </a:solidFill>
              </a:rPr>
              <a:t> :D </a:t>
            </a:r>
          </a:p>
          <a:p>
            <a:pPr algn="ctr">
              <a:buNone/>
            </a:pPr>
            <a:r>
              <a:rPr lang="it-IT" sz="2400" dirty="0" err="1" smtClean="0">
                <a:solidFill>
                  <a:schemeClr val="bg1"/>
                </a:solidFill>
              </a:rPr>
              <a:t>Aleena</a:t>
            </a:r>
            <a:r>
              <a:rPr lang="it-IT" sz="2400" dirty="0" smtClean="0">
                <a:solidFill>
                  <a:schemeClr val="bg1"/>
                </a:solidFill>
              </a:rPr>
              <a:t> °-°</a:t>
            </a:r>
          </a:p>
          <a:p>
            <a:pPr algn="ctr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Elisa :P</a:t>
            </a:r>
          </a:p>
          <a:p>
            <a:pPr algn="ctr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Matte mancino ;)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240</TotalTime>
  <Words>664</Words>
  <Application>Microsoft Office PowerPoint</Application>
  <PresentationFormat>Presentazione su schermo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La francia di luigi xiv</vt:lpstr>
      <vt:lpstr>CHI  ERA …</vt:lpstr>
      <vt:lpstr>IL CARDINALE MAZZARINO</vt:lpstr>
      <vt:lpstr>Diapositiva 4</vt:lpstr>
      <vt:lpstr>Il Palazzo Di Versailles</vt:lpstr>
      <vt:lpstr>Diapositiva 6</vt:lpstr>
      <vt:lpstr>L’ECONOMIA</vt:lpstr>
      <vt:lpstr>LA FRANCIA AGGREDISCE I PAESI VICINI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francia di luigi xiv</dc:title>
  <dc:creator>Utilizzatore</dc:creator>
  <cp:lastModifiedBy>Utilizzatore</cp:lastModifiedBy>
  <cp:revision>29</cp:revision>
  <dcterms:created xsi:type="dcterms:W3CDTF">2016-03-03T07:19:57Z</dcterms:created>
  <dcterms:modified xsi:type="dcterms:W3CDTF">2016-03-11T09:00:18Z</dcterms:modified>
</cp:coreProperties>
</file>