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505" r:id="rId2"/>
    <p:sldId id="454" r:id="rId3"/>
    <p:sldId id="520" r:id="rId4"/>
    <p:sldId id="455" r:id="rId5"/>
    <p:sldId id="506" r:id="rId6"/>
    <p:sldId id="507" r:id="rId7"/>
    <p:sldId id="478" r:id="rId8"/>
    <p:sldId id="479" r:id="rId9"/>
    <p:sldId id="480" r:id="rId10"/>
    <p:sldId id="362" r:id="rId11"/>
    <p:sldId id="451" r:id="rId12"/>
    <p:sldId id="521" r:id="rId13"/>
    <p:sldId id="522" r:id="rId14"/>
    <p:sldId id="523" r:id="rId15"/>
    <p:sldId id="524" r:id="rId16"/>
    <p:sldId id="481" r:id="rId17"/>
    <p:sldId id="482" r:id="rId18"/>
    <p:sldId id="483" r:id="rId19"/>
    <p:sldId id="484" r:id="rId20"/>
    <p:sldId id="486" r:id="rId21"/>
    <p:sldId id="487" r:id="rId22"/>
    <p:sldId id="488" r:id="rId23"/>
    <p:sldId id="508" r:id="rId24"/>
    <p:sldId id="509" r:id="rId25"/>
    <p:sldId id="510" r:id="rId26"/>
    <p:sldId id="511" r:id="rId27"/>
    <p:sldId id="504" r:id="rId2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8">
          <p15:clr>
            <a:srgbClr val="A4A3A4"/>
          </p15:clr>
        </p15:guide>
        <p15:guide id="2" pos="289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54" autoAdjust="0"/>
  </p:normalViewPr>
  <p:slideViewPr>
    <p:cSldViewPr snapToGrid="0" snapToObjects="1" showGuides="1">
      <p:cViewPr varScale="1">
        <p:scale>
          <a:sx n="84" d="100"/>
          <a:sy n="84" d="100"/>
        </p:scale>
        <p:origin x="734" y="82"/>
      </p:cViewPr>
      <p:guideLst>
        <p:guide orient="horz" pos="2118"/>
        <p:guide pos="2893"/>
      </p:guideLst>
    </p:cSldViewPr>
  </p:slideViewPr>
  <p:notesTextViewPr>
    <p:cViewPr>
      <p:scale>
        <a:sx n="100" d="100"/>
        <a:sy n="100" d="100"/>
      </p:scale>
      <p:origin x="0" y="0"/>
    </p:cViewPr>
  </p:notesTextViewPr>
  <p:sorterViewPr>
    <p:cViewPr>
      <p:scale>
        <a:sx n="137" d="100"/>
        <a:sy n="137" d="100"/>
      </p:scale>
      <p:origin x="0" y="72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1EEAA-3892-AE47-A0BA-8539BA9D98FB}" type="datetimeFigureOut">
              <a:rPr lang="it-IT" smtClean="0"/>
              <a:t>12/12/2016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2E1516-2A02-8343-B5B6-E80747568634}" type="slidenum">
              <a:rPr lang="it-IT" smtClean="0"/>
              <a:t>‹N›</a:t>
            </a:fld>
            <a:endParaRPr lang="it-IT"/>
          </a:p>
        </p:txBody>
      </p:sp>
    </p:spTree>
    <p:extLst>
      <p:ext uri="{BB962C8B-B14F-4D97-AF65-F5344CB8AC3E}">
        <p14:creationId xmlns:p14="http://schemas.microsoft.com/office/powerpoint/2010/main" val="10800304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smtClean="0"/>
              <a:t>RIPRENDERE LE DOMANDE DI LAVORO INIZIALI ALLA LUCE DI QUANTO INTRODOTTO E PROPORRE DELLE IPOTESI DI LAVORO</a:t>
            </a:r>
          </a:p>
          <a:p>
            <a:endParaRPr lang="it-IT"/>
          </a:p>
        </p:txBody>
      </p:sp>
      <p:sp>
        <p:nvSpPr>
          <p:cNvPr id="4" name="Segnaposto numero diapositiva 3"/>
          <p:cNvSpPr>
            <a:spLocks noGrp="1"/>
          </p:cNvSpPr>
          <p:nvPr>
            <p:ph type="sldNum" sz="quarter" idx="10"/>
          </p:nvPr>
        </p:nvSpPr>
        <p:spPr/>
        <p:txBody>
          <a:bodyPr/>
          <a:lstStyle/>
          <a:p>
            <a:fld id="{122E1516-2A02-8343-B5B6-E80747568634}" type="slidenum">
              <a:rPr lang="it-IT" smtClean="0"/>
              <a:t>3</a:t>
            </a:fld>
            <a:endParaRPr lang="it-IT"/>
          </a:p>
        </p:txBody>
      </p:sp>
    </p:spTree>
    <p:extLst>
      <p:ext uri="{BB962C8B-B14F-4D97-AF65-F5344CB8AC3E}">
        <p14:creationId xmlns:p14="http://schemas.microsoft.com/office/powerpoint/2010/main" val="212873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9D55300-85B1-C943-910D-25B1A2AF9433}" type="datetimeFigureOut">
              <a:rPr lang="it-IT" smtClean="0"/>
              <a:t>12/12/2016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143792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D55300-85B1-C943-910D-25B1A2AF9433}" type="datetimeFigureOut">
              <a:rPr lang="it-IT" smtClean="0"/>
              <a:t>12/12/2016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339373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D55300-85B1-C943-910D-25B1A2AF9433}" type="datetimeFigureOut">
              <a:rPr lang="it-IT" smtClean="0"/>
              <a:t>12/12/2016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2479226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6804025" y="6597650"/>
            <a:ext cx="2305050" cy="144463"/>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r>
              <a:rPr lang="it-IT"/>
              <a:t>Hans U. Fuchs, ZHAW, 2010</a:t>
            </a: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pPr>
              <a:defRPr/>
            </a:pPr>
            <a:endParaRPr lang="it-IT"/>
          </a:p>
        </p:txBody>
      </p:sp>
    </p:spTree>
    <p:extLst>
      <p:ext uri="{BB962C8B-B14F-4D97-AF65-F5344CB8AC3E}">
        <p14:creationId xmlns:p14="http://schemas.microsoft.com/office/powerpoint/2010/main" val="240979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9D55300-85B1-C943-910D-25B1A2AF9433}" type="datetimeFigureOut">
              <a:rPr lang="it-IT" smtClean="0"/>
              <a:t>12/12/2016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300636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B9D55300-85B1-C943-910D-25B1A2AF9433}" type="datetimeFigureOut">
              <a:rPr lang="it-IT" smtClean="0"/>
              <a:t>12/12/2016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142563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9D55300-85B1-C943-910D-25B1A2AF9433}" type="datetimeFigureOut">
              <a:rPr lang="it-IT" smtClean="0"/>
              <a:t>12/12/2016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392044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9D55300-85B1-C943-910D-25B1A2AF9433}" type="datetimeFigureOut">
              <a:rPr lang="it-IT" smtClean="0"/>
              <a:t>12/12/2016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2804213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B9D55300-85B1-C943-910D-25B1A2AF9433}" type="datetimeFigureOut">
              <a:rPr lang="it-IT" smtClean="0"/>
              <a:t>12/12/2016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413278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D55300-85B1-C943-910D-25B1A2AF9433}" type="datetimeFigureOut">
              <a:rPr lang="it-IT" smtClean="0"/>
              <a:t>12/12/2016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423101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9D55300-85B1-C943-910D-25B1A2AF9433}" type="datetimeFigureOut">
              <a:rPr lang="it-IT" smtClean="0"/>
              <a:t>12/12/2016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201993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9D55300-85B1-C943-910D-25B1A2AF9433}" type="datetimeFigureOut">
              <a:rPr lang="it-IT" smtClean="0"/>
              <a:t>12/12/2016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47EBC14-785C-BF42-8DEE-B2E111E161F9}" type="slidenum">
              <a:rPr lang="it-IT" smtClean="0"/>
              <a:t>‹N›</a:t>
            </a:fld>
            <a:endParaRPr lang="it-IT"/>
          </a:p>
        </p:txBody>
      </p:sp>
    </p:spTree>
    <p:extLst>
      <p:ext uri="{BB962C8B-B14F-4D97-AF65-F5344CB8AC3E}">
        <p14:creationId xmlns:p14="http://schemas.microsoft.com/office/powerpoint/2010/main" val="233862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55300-85B1-C943-910D-25B1A2AF9433}" type="datetimeFigureOut">
              <a:rPr lang="it-IT" smtClean="0"/>
              <a:t>12/12/2016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EBC14-785C-BF42-8DEE-B2E111E161F9}" type="slidenum">
              <a:rPr lang="it-IT" smtClean="0"/>
              <a:t>‹N›</a:t>
            </a:fld>
            <a:endParaRPr lang="it-IT"/>
          </a:p>
        </p:txBody>
      </p:sp>
    </p:spTree>
    <p:extLst>
      <p:ext uri="{BB962C8B-B14F-4D97-AF65-F5344CB8AC3E}">
        <p14:creationId xmlns:p14="http://schemas.microsoft.com/office/powerpoint/2010/main" val="3445358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277159" y="486089"/>
            <a:ext cx="5871683" cy="3231654"/>
          </a:xfrm>
          <a:prstGeom prst="rect">
            <a:avLst/>
          </a:prstGeom>
        </p:spPr>
        <p:txBody>
          <a:bodyPr wrap="square">
            <a:spAutoFit/>
          </a:bodyPr>
          <a:lstStyle/>
          <a:p>
            <a:pPr algn="ctr"/>
            <a:r>
              <a:rPr lang="it-IT" sz="2400" b="1" dirty="0" smtClean="0"/>
              <a:t>LA CONOSCENZA DEL MONDO:</a:t>
            </a:r>
          </a:p>
          <a:p>
            <a:pPr algn="ctr"/>
            <a:r>
              <a:rPr lang="it-IT" sz="2400" b="1" dirty="0" smtClean="0"/>
              <a:t>L’APPROCCIO ALLA SCIENZA</a:t>
            </a:r>
          </a:p>
          <a:p>
            <a:pPr algn="ctr"/>
            <a:r>
              <a:rPr lang="it-IT" sz="2400" b="1" dirty="0" smtClean="0"/>
              <a:t>TRA NIDO D’INFANZIA</a:t>
            </a:r>
          </a:p>
          <a:p>
            <a:pPr algn="ctr"/>
            <a:r>
              <a:rPr lang="it-IT" sz="2400" b="1" dirty="0" smtClean="0"/>
              <a:t>E SCUOLA DELL’INFANZIA.</a:t>
            </a:r>
          </a:p>
          <a:p>
            <a:pPr algn="ctr"/>
            <a:endParaRPr lang="it-IT" sz="800" dirty="0" smtClean="0"/>
          </a:p>
          <a:p>
            <a:pPr algn="ctr"/>
            <a:r>
              <a:rPr lang="it-IT" sz="2000" dirty="0" smtClean="0"/>
              <a:t>Anno scolastico 2016-17</a:t>
            </a:r>
          </a:p>
          <a:p>
            <a:pPr algn="ctr"/>
            <a:endParaRPr lang="it-IT" sz="800" dirty="0"/>
          </a:p>
          <a:p>
            <a:pPr algn="ctr"/>
            <a:r>
              <a:rPr lang="it-IT" i="1" dirty="0" smtClean="0"/>
              <a:t>12 Dicembre 2016</a:t>
            </a:r>
          </a:p>
          <a:p>
            <a:pPr algn="ctr"/>
            <a:r>
              <a:rPr lang="it-IT" i="1" dirty="0" smtClean="0"/>
              <a:t>Educatori di nido e</a:t>
            </a:r>
          </a:p>
          <a:p>
            <a:pPr algn="ctr"/>
            <a:r>
              <a:rPr lang="it-IT" i="1" dirty="0" smtClean="0"/>
              <a:t>insegnanti di scuola dell’infanzia</a:t>
            </a:r>
          </a:p>
          <a:p>
            <a:pPr algn="ctr"/>
            <a:r>
              <a:rPr lang="it-IT" sz="2000" b="1" i="1" dirty="0" smtClean="0"/>
              <a:t>Alessandra Landini</a:t>
            </a:r>
          </a:p>
        </p:txBody>
      </p:sp>
      <p:pic>
        <p:nvPicPr>
          <p:cNvPr id="2" name="Immagine 1"/>
          <p:cNvPicPr>
            <a:picLocks noChangeAspect="1"/>
          </p:cNvPicPr>
          <p:nvPr/>
        </p:nvPicPr>
        <p:blipFill>
          <a:blip r:embed="rId2"/>
          <a:stretch>
            <a:fillRect/>
          </a:stretch>
        </p:blipFill>
        <p:spPr>
          <a:xfrm>
            <a:off x="275783" y="293070"/>
            <a:ext cx="3262184" cy="991880"/>
          </a:xfrm>
          <a:prstGeom prst="rect">
            <a:avLst/>
          </a:prstGeom>
        </p:spPr>
      </p:pic>
      <p:pic>
        <p:nvPicPr>
          <p:cNvPr id="5" name="Immagine 4" descr="Screenshot 2014-10-01 06.34.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1075"/>
            <a:ext cx="9144000" cy="1996424"/>
          </a:xfrm>
          <a:prstGeom prst="rect">
            <a:avLst/>
          </a:prstGeom>
        </p:spPr>
      </p:pic>
    </p:spTree>
    <p:extLst>
      <p:ext uri="{BB962C8B-B14F-4D97-AF65-F5344CB8AC3E}">
        <p14:creationId xmlns:p14="http://schemas.microsoft.com/office/powerpoint/2010/main" val="558583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77187" y="1838831"/>
            <a:ext cx="7652415" cy="3046988"/>
          </a:xfrm>
          <a:prstGeom prst="rect">
            <a:avLst/>
          </a:prstGeom>
          <a:noFill/>
        </p:spPr>
        <p:txBody>
          <a:bodyPr wrap="square" rtlCol="0">
            <a:spAutoFit/>
          </a:bodyPr>
          <a:lstStyle/>
          <a:p>
            <a:r>
              <a:rPr lang="it-IT" sz="2400" dirty="0" smtClean="0"/>
              <a:t>La mente umana è “</a:t>
            </a:r>
            <a:r>
              <a:rPr lang="it-IT" sz="2400" i="1" dirty="0" err="1" smtClean="0"/>
              <a:t>embodied</a:t>
            </a:r>
            <a:r>
              <a:rPr lang="it-IT" sz="2400" dirty="0" smtClean="0"/>
              <a:t>”.</a:t>
            </a:r>
          </a:p>
          <a:p>
            <a:r>
              <a:rPr lang="it-IT" sz="2400" dirty="0" smtClean="0"/>
              <a:t>I prodotti della percezione sono astrazioni in cui il tutto è più semplice della somma delle sue parti, dei suoi aspetti.</a:t>
            </a:r>
          </a:p>
          <a:p>
            <a:r>
              <a:rPr lang="it-IT" sz="2400" dirty="0"/>
              <a:t>I nostri corpi ci danno </a:t>
            </a:r>
            <a:r>
              <a:rPr lang="it-IT" sz="2400" dirty="0" smtClean="0"/>
              <a:t>gli </a:t>
            </a:r>
            <a:r>
              <a:rPr lang="it-IT" sz="2400" i="1" dirty="0" smtClean="0"/>
              <a:t>schemi</a:t>
            </a:r>
            <a:r>
              <a:rPr lang="it-IT" sz="2400" dirty="0" smtClean="0"/>
              <a:t> con </a:t>
            </a:r>
            <a:r>
              <a:rPr lang="it-IT" sz="2400" dirty="0"/>
              <a:t>i quali comprendiamo il mondo e con i quali ci esprimiamo. </a:t>
            </a:r>
          </a:p>
          <a:p>
            <a:endParaRPr lang="it-IT" sz="2400" dirty="0" smtClean="0"/>
          </a:p>
          <a:p>
            <a:r>
              <a:rPr lang="it-IT" sz="2400" dirty="0" smtClean="0"/>
              <a:t>Queste astrazioni sono gestalt, forme, schemi, modelli, …</a:t>
            </a:r>
          </a:p>
          <a:p>
            <a:r>
              <a:rPr lang="it-IT" sz="2400" dirty="0" smtClean="0"/>
              <a:t>Si dice quindi che il pensiero umano è </a:t>
            </a:r>
            <a:r>
              <a:rPr lang="it-IT" sz="2400" i="1" dirty="0" smtClean="0"/>
              <a:t>figurativo</a:t>
            </a:r>
            <a:r>
              <a:rPr lang="it-IT" sz="2400" dirty="0" smtClean="0"/>
              <a:t>.</a:t>
            </a:r>
          </a:p>
        </p:txBody>
      </p:sp>
    </p:spTree>
    <p:extLst>
      <p:ext uri="{BB962C8B-B14F-4D97-AF65-F5344CB8AC3E}">
        <p14:creationId xmlns:p14="http://schemas.microsoft.com/office/powerpoint/2010/main" val="3919555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95288" y="4004737"/>
            <a:ext cx="4152900" cy="2590800"/>
          </a:xfrm>
          <a:prstGeom prst="rect">
            <a:avLst/>
          </a:prstGeom>
        </p:spPr>
      </p:pic>
      <p:sp>
        <p:nvSpPr>
          <p:cNvPr id="5" name="Rettangolo 4"/>
          <p:cNvSpPr/>
          <p:nvPr/>
        </p:nvSpPr>
        <p:spPr>
          <a:xfrm>
            <a:off x="3163759" y="412757"/>
            <a:ext cx="5216233" cy="3416320"/>
          </a:xfrm>
          <a:prstGeom prst="rect">
            <a:avLst/>
          </a:prstGeom>
        </p:spPr>
        <p:txBody>
          <a:bodyPr wrap="square">
            <a:spAutoFit/>
          </a:bodyPr>
          <a:lstStyle/>
          <a:p>
            <a:r>
              <a:rPr lang="it-IT" dirty="0" err="1" smtClean="0"/>
              <a:t>Lakoff</a:t>
            </a:r>
            <a:r>
              <a:rPr lang="it-IT" dirty="0" smtClean="0"/>
              <a:t> </a:t>
            </a:r>
            <a:r>
              <a:rPr lang="it-IT" dirty="0"/>
              <a:t>e Johnson </a:t>
            </a:r>
            <a:r>
              <a:rPr lang="it-IT" dirty="0" smtClean="0"/>
              <a:t>negli anni 80 scoprono </a:t>
            </a:r>
            <a:r>
              <a:rPr lang="it-IT" dirty="0"/>
              <a:t>che il linguaggio è metaforico, figurativo, come la nostra mente. </a:t>
            </a:r>
            <a:endParaRPr lang="it-IT" dirty="0" smtClean="0"/>
          </a:p>
          <a:p>
            <a:endParaRPr lang="it-IT" dirty="0" smtClean="0"/>
          </a:p>
          <a:p>
            <a:r>
              <a:rPr lang="it-IT" i="1" dirty="0" smtClean="0"/>
              <a:t>Metafora e vita quotidiana – </a:t>
            </a:r>
            <a:r>
              <a:rPr lang="it-IT" i="1" dirty="0" err="1" smtClean="0"/>
              <a:t>G.Lakoff</a:t>
            </a:r>
            <a:r>
              <a:rPr lang="it-IT" i="1" dirty="0" smtClean="0"/>
              <a:t> e </a:t>
            </a:r>
            <a:r>
              <a:rPr lang="it-IT" i="1" dirty="0" err="1" smtClean="0"/>
              <a:t>M.Johnson</a:t>
            </a:r>
            <a:endParaRPr lang="it-IT" i="1" dirty="0" smtClean="0"/>
          </a:p>
          <a:p>
            <a:endParaRPr lang="it-IT" dirty="0"/>
          </a:p>
          <a:p>
            <a:r>
              <a:rPr lang="it-IT" dirty="0" smtClean="0"/>
              <a:t>Possiamo </a:t>
            </a:r>
            <a:r>
              <a:rPr lang="it-IT" dirty="0"/>
              <a:t>vedere il linguaggio come il riflesso, lo specchio della nostra </a:t>
            </a:r>
            <a:r>
              <a:rPr lang="it-IT" dirty="0" smtClean="0"/>
              <a:t>mente </a:t>
            </a:r>
            <a:r>
              <a:rPr lang="it-IT" dirty="0" err="1" smtClean="0"/>
              <a:t>embodied</a:t>
            </a:r>
            <a:r>
              <a:rPr lang="it-IT" dirty="0" smtClean="0"/>
              <a:t>.</a:t>
            </a:r>
          </a:p>
          <a:p>
            <a:r>
              <a:rPr lang="it-IT" dirty="0"/>
              <a:t>P</a:t>
            </a:r>
            <a:r>
              <a:rPr lang="it-IT" dirty="0" smtClean="0"/>
              <a:t>ossiamo </a:t>
            </a:r>
            <a:r>
              <a:rPr lang="it-IT" dirty="0"/>
              <a:t>usare </a:t>
            </a:r>
            <a:r>
              <a:rPr lang="it-IT" dirty="0" smtClean="0"/>
              <a:t>il linguaggio come </a:t>
            </a:r>
            <a:r>
              <a:rPr lang="it-IT" b="1" dirty="0"/>
              <a:t>strumento per indagare </a:t>
            </a:r>
            <a:r>
              <a:rPr lang="it-IT" dirty="0"/>
              <a:t>le concettualizzazioni della nostra mente e come </a:t>
            </a:r>
            <a:r>
              <a:rPr lang="it-IT" b="1" dirty="0"/>
              <a:t>strumento per educare</a:t>
            </a:r>
            <a:r>
              <a:rPr lang="it-IT" dirty="0"/>
              <a:t> e aiutare i bambini a sviluppare le loro concettualizzazioni.</a:t>
            </a:r>
          </a:p>
        </p:txBody>
      </p:sp>
      <p:pic>
        <p:nvPicPr>
          <p:cNvPr id="6" name="Immagine 5"/>
          <p:cNvPicPr>
            <a:picLocks noChangeAspect="1"/>
          </p:cNvPicPr>
          <p:nvPr/>
        </p:nvPicPr>
        <p:blipFill>
          <a:blip r:embed="rId3"/>
          <a:stretch>
            <a:fillRect/>
          </a:stretch>
        </p:blipFill>
        <p:spPr>
          <a:xfrm>
            <a:off x="395288" y="334185"/>
            <a:ext cx="2289987" cy="3521491"/>
          </a:xfrm>
          <a:prstGeom prst="rect">
            <a:avLst/>
          </a:prstGeom>
        </p:spPr>
      </p:pic>
      <p:pic>
        <p:nvPicPr>
          <p:cNvPr id="8" name="Immagine 7" descr="the-meaning-of-the-body-aesthetics-of-human-understanding-280x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861" y="4004737"/>
            <a:ext cx="2590800" cy="2590800"/>
          </a:xfrm>
          <a:prstGeom prst="rect">
            <a:avLst/>
          </a:prstGeom>
        </p:spPr>
      </p:pic>
    </p:spTree>
    <p:extLst>
      <p:ext uri="{BB962C8B-B14F-4D97-AF65-F5344CB8AC3E}">
        <p14:creationId xmlns:p14="http://schemas.microsoft.com/office/powerpoint/2010/main" val="2055217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CONTESTI NARRATIVI…</a:t>
            </a:r>
            <a:endParaRPr lang="it-IT" dirty="0"/>
          </a:p>
        </p:txBody>
      </p:sp>
      <p:pic>
        <p:nvPicPr>
          <p:cNvPr id="4" name="Segnaposto contenuto 3"/>
          <p:cNvPicPr>
            <a:picLocks noGrp="1" noChangeAspect="1"/>
          </p:cNvPicPr>
          <p:nvPr>
            <p:ph idx="1"/>
          </p:nvPr>
        </p:nvPicPr>
        <p:blipFill>
          <a:blip r:embed="rId2"/>
          <a:stretch>
            <a:fillRect/>
          </a:stretch>
        </p:blipFill>
        <p:spPr>
          <a:xfrm>
            <a:off x="457200" y="1637982"/>
            <a:ext cx="2453881" cy="1620640"/>
          </a:xfrm>
          <a:prstGeom prst="rect">
            <a:avLst/>
          </a:prstGeom>
        </p:spPr>
      </p:pic>
      <p:pic>
        <p:nvPicPr>
          <p:cNvPr id="5" name="Immagine 4"/>
          <p:cNvPicPr>
            <a:picLocks noChangeAspect="1"/>
          </p:cNvPicPr>
          <p:nvPr/>
        </p:nvPicPr>
        <p:blipFill>
          <a:blip r:embed="rId3"/>
          <a:stretch>
            <a:fillRect/>
          </a:stretch>
        </p:blipFill>
        <p:spPr>
          <a:xfrm>
            <a:off x="3190956" y="1148266"/>
            <a:ext cx="3889227" cy="2600071"/>
          </a:xfrm>
          <a:prstGeom prst="rect">
            <a:avLst/>
          </a:prstGeom>
        </p:spPr>
      </p:pic>
      <p:pic>
        <p:nvPicPr>
          <p:cNvPr id="7" name="Immagine 6"/>
          <p:cNvPicPr>
            <a:picLocks noChangeAspect="1"/>
          </p:cNvPicPr>
          <p:nvPr/>
        </p:nvPicPr>
        <p:blipFill>
          <a:blip r:embed="rId4"/>
          <a:stretch>
            <a:fillRect/>
          </a:stretch>
        </p:blipFill>
        <p:spPr>
          <a:xfrm>
            <a:off x="292418" y="3822192"/>
            <a:ext cx="4371211" cy="2834886"/>
          </a:xfrm>
          <a:prstGeom prst="rect">
            <a:avLst/>
          </a:prstGeom>
        </p:spPr>
      </p:pic>
      <p:pic>
        <p:nvPicPr>
          <p:cNvPr id="8" name="Immagine 7"/>
          <p:cNvPicPr>
            <a:picLocks noChangeAspect="1"/>
          </p:cNvPicPr>
          <p:nvPr/>
        </p:nvPicPr>
        <p:blipFill>
          <a:blip r:embed="rId5"/>
          <a:stretch>
            <a:fillRect/>
          </a:stretch>
        </p:blipFill>
        <p:spPr>
          <a:xfrm>
            <a:off x="6583260" y="3337559"/>
            <a:ext cx="2292295" cy="3383573"/>
          </a:xfrm>
          <a:prstGeom prst="rect">
            <a:avLst/>
          </a:prstGeom>
        </p:spPr>
      </p:pic>
    </p:spTree>
    <p:extLst>
      <p:ext uri="{BB962C8B-B14F-4D97-AF65-F5344CB8AC3E}">
        <p14:creationId xmlns:p14="http://schemas.microsoft.com/office/powerpoint/2010/main" val="522180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CONTESTI DI CONOSCENZA EMBODIED</a:t>
            </a:r>
            <a:endParaRPr lang="it-IT" dirty="0"/>
          </a:p>
        </p:txBody>
      </p:sp>
      <p:pic>
        <p:nvPicPr>
          <p:cNvPr id="4" name="Segnaposto contenuto 3"/>
          <p:cNvPicPr>
            <a:picLocks noGrp="1" noChangeAspect="1"/>
          </p:cNvPicPr>
          <p:nvPr>
            <p:ph idx="1"/>
          </p:nvPr>
        </p:nvPicPr>
        <p:blipFill>
          <a:blip r:embed="rId2"/>
          <a:stretch>
            <a:fillRect/>
          </a:stretch>
        </p:blipFill>
        <p:spPr>
          <a:xfrm>
            <a:off x="1094651" y="1287268"/>
            <a:ext cx="3675264" cy="2770632"/>
          </a:xfrm>
          <a:prstGeom prst="rect">
            <a:avLst/>
          </a:prstGeom>
        </p:spPr>
      </p:pic>
      <p:pic>
        <p:nvPicPr>
          <p:cNvPr id="5" name="Immagine 4"/>
          <p:cNvPicPr>
            <a:picLocks noChangeAspect="1"/>
          </p:cNvPicPr>
          <p:nvPr/>
        </p:nvPicPr>
        <p:blipFill>
          <a:blip r:embed="rId3"/>
          <a:stretch>
            <a:fillRect/>
          </a:stretch>
        </p:blipFill>
        <p:spPr>
          <a:xfrm>
            <a:off x="6491260" y="1153528"/>
            <a:ext cx="2094159" cy="2774002"/>
          </a:xfrm>
          <a:prstGeom prst="rect">
            <a:avLst/>
          </a:prstGeom>
        </p:spPr>
      </p:pic>
      <p:pic>
        <p:nvPicPr>
          <p:cNvPr id="6" name="Immagine 5"/>
          <p:cNvPicPr>
            <a:picLocks noChangeAspect="1"/>
          </p:cNvPicPr>
          <p:nvPr/>
        </p:nvPicPr>
        <p:blipFill>
          <a:blip r:embed="rId4"/>
          <a:stretch>
            <a:fillRect/>
          </a:stretch>
        </p:blipFill>
        <p:spPr>
          <a:xfrm>
            <a:off x="2975932" y="3511297"/>
            <a:ext cx="4188300" cy="3236976"/>
          </a:xfrm>
          <a:prstGeom prst="rect">
            <a:avLst/>
          </a:prstGeom>
        </p:spPr>
      </p:pic>
    </p:spTree>
    <p:extLst>
      <p:ext uri="{BB962C8B-B14F-4D97-AF65-F5344CB8AC3E}">
        <p14:creationId xmlns:p14="http://schemas.microsoft.com/office/powerpoint/2010/main" val="331648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CONTESTI DI RELAZIONE COL MONDO DELLA RAZIONALITÁ IMMAGINATIVA</a:t>
            </a:r>
            <a:endParaRPr lang="it-IT" dirty="0"/>
          </a:p>
        </p:txBody>
      </p:sp>
      <p:pic>
        <p:nvPicPr>
          <p:cNvPr id="4" name="Segnaposto contenuto 3"/>
          <p:cNvPicPr>
            <a:picLocks noGrp="1" noChangeAspect="1"/>
          </p:cNvPicPr>
          <p:nvPr>
            <p:ph idx="1"/>
          </p:nvPr>
        </p:nvPicPr>
        <p:blipFill>
          <a:blip r:embed="rId2"/>
          <a:stretch>
            <a:fillRect/>
          </a:stretch>
        </p:blipFill>
        <p:spPr>
          <a:xfrm>
            <a:off x="1586759" y="1609344"/>
            <a:ext cx="6697584" cy="5056632"/>
          </a:xfrm>
          <a:prstGeom prst="rect">
            <a:avLst/>
          </a:prstGeom>
        </p:spPr>
      </p:pic>
    </p:spTree>
    <p:extLst>
      <p:ext uri="{BB962C8B-B14F-4D97-AF65-F5344CB8AC3E}">
        <p14:creationId xmlns:p14="http://schemas.microsoft.com/office/powerpoint/2010/main" val="1858004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82473" y="963002"/>
            <a:ext cx="6664467" cy="5026318"/>
          </a:xfrm>
          <a:prstGeom prst="rect">
            <a:avLst/>
          </a:prstGeom>
        </p:spPr>
      </p:pic>
    </p:spTree>
    <p:extLst>
      <p:ext uri="{BB962C8B-B14F-4D97-AF65-F5344CB8AC3E}">
        <p14:creationId xmlns:p14="http://schemas.microsoft.com/office/powerpoint/2010/main" val="2801302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520" name="Group 64"/>
          <p:cNvGraphicFramePr>
            <a:graphicFrameLocks noGrp="1"/>
          </p:cNvGraphicFramePr>
          <p:nvPr>
            <p:ph sz="half" idx="2"/>
            <p:extLst>
              <p:ext uri="{D42A27DB-BD31-4B8C-83A1-F6EECF244321}">
                <p14:modId xmlns:p14="http://schemas.microsoft.com/office/powerpoint/2010/main" val="1664474721"/>
              </p:ext>
            </p:extLst>
          </p:nvPr>
        </p:nvGraphicFramePr>
        <p:xfrm>
          <a:off x="695325" y="1220788"/>
          <a:ext cx="7705725" cy="4390728"/>
        </p:xfrm>
        <a:graphic>
          <a:graphicData uri="http://schemas.openxmlformats.org/drawingml/2006/table">
            <a:tbl>
              <a:tblPr/>
              <a:tblGrid>
                <a:gridCol w="2592388">
                  <a:extLst>
                    <a:ext uri="{9D8B030D-6E8A-4147-A177-3AD203B41FA5}">
                      <a16:colId xmlns:a16="http://schemas.microsoft.com/office/drawing/2014/main" val="20000"/>
                    </a:ext>
                  </a:extLst>
                </a:gridCol>
                <a:gridCol w="5113337">
                  <a:extLst>
                    <a:ext uri="{9D8B030D-6E8A-4147-A177-3AD203B41FA5}">
                      <a16:colId xmlns:a16="http://schemas.microsoft.com/office/drawing/2014/main" val="20001"/>
                    </a:ext>
                  </a:extLst>
                </a:gridCol>
              </a:tblGrid>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mn-lt"/>
                          <a:ea typeface="ＭＳ Ｐゴシック" charset="0"/>
                          <a:cs typeface="Arial" charset="0"/>
                        </a:rPr>
                        <a:t>POLARITÀ</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mn-lt"/>
                          <a:ea typeface="ＭＳ Ｐゴシック" charset="0"/>
                          <a:cs typeface="Arial" charset="0"/>
                        </a:rPr>
                        <a:t>Chiaro-scuro, caldo-freddo, femmina-maschio, buono-cattivo, giusto-ingiusto, lento-veloce, alto-basso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a:ln>
                            <a:noFill/>
                          </a:ln>
                          <a:solidFill>
                            <a:schemeClr val="tx1"/>
                          </a:solidFill>
                          <a:effectLst/>
                          <a:latin typeface="+mn-lt"/>
                          <a:ea typeface="ＭＳ Ｐゴシック" charset="0"/>
                          <a:cs typeface="Arial" charset="0"/>
                        </a:rPr>
                        <a:t>SPAZIO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mn-lt"/>
                          <a:ea typeface="ＭＳ Ｐゴシック" charset="0"/>
                          <a:cs typeface="Arial" charset="0"/>
                        </a:rPr>
                        <a:t>Su-giù, davanti-dietro, destra-sinistra, vicino-lontano, centro-periferia. Altro: contatto, percorso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mn-lt"/>
                          <a:ea typeface="ＭＳ Ｐゴシック" charset="0"/>
                          <a:cs typeface="Arial" charset="0"/>
                        </a:rPr>
                        <a:t>PROCESSO</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mn-lt"/>
                          <a:ea typeface="ＭＳ Ｐゴシック" charset="0"/>
                          <a:cs typeface="Arial" charset="0"/>
                        </a:rPr>
                        <a:t>Processo, stato, ciclo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a:ln>
                            <a:noFill/>
                          </a:ln>
                          <a:solidFill>
                            <a:schemeClr val="tx1"/>
                          </a:solidFill>
                          <a:effectLst/>
                          <a:latin typeface="+mn-lt"/>
                          <a:ea typeface="ＭＳ Ｐゴシック" charset="0"/>
                          <a:cs typeface="Arial" charset="0"/>
                        </a:rPr>
                        <a:t>CONTENITORE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mn-lt"/>
                          <a:ea typeface="ＭＳ Ｐゴシック" charset="0"/>
                          <a:cs typeface="Arial" charset="0"/>
                        </a:rPr>
                        <a:t>Contenimento/confinamento, dentro-fuori, superficie, pieno-vuoto, contenuto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mn-lt"/>
                          <a:ea typeface="ＭＳ Ｐゴシック" charset="0"/>
                          <a:cs typeface="Arial" charset="0"/>
                        </a:rPr>
                        <a:t>FORZA/CAUSA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mn-lt"/>
                          <a:ea typeface="ＭＳ Ｐゴシック" charset="0"/>
                          <a:cs typeface="Arial" charset="0"/>
                        </a:rPr>
                        <a:t>Equilibrio, forza in opposizione, costrizione/obbligo, limitazione/restrizione/ritegno, impedimento, abilitazione, bloccaggio, diversione, attrazione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mn-lt"/>
                          <a:ea typeface="ＭＳ Ｐゴシック" charset="0"/>
                          <a:cs typeface="Arial" charset="0"/>
                        </a:rPr>
                        <a:t>UNITÀ/MOLTEPLICITÀ</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mn-lt"/>
                          <a:ea typeface="ＭＳ Ｐゴシック" charset="0"/>
                          <a:cs typeface="Arial" charset="0"/>
                        </a:rPr>
                        <a:t>Unione, raccolta, divisione, iterazione, parte-tutto, numerabile-non numerabile, collegamento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mn-lt"/>
                          <a:ea typeface="ＭＳ Ｐゴシック" charset="0"/>
                          <a:cs typeface="Arial" charset="0"/>
                        </a:rPr>
                        <a:t>IDENTITÀ</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a:ln>
                            <a:noFill/>
                          </a:ln>
                          <a:solidFill>
                            <a:schemeClr val="tx1"/>
                          </a:solidFill>
                          <a:effectLst/>
                          <a:latin typeface="+mn-lt"/>
                          <a:ea typeface="ＭＳ Ｐゴシック" charset="0"/>
                          <a:cs typeface="Arial" charset="0"/>
                        </a:rPr>
                        <a:t>Corrispondenza, sovrapposizione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tx1"/>
                          </a:solidFill>
                          <a:effectLst/>
                          <a:latin typeface="+mn-lt"/>
                          <a:ea typeface="ＭＳ Ｐゴシック" charset="0"/>
                          <a:cs typeface="Arial" charset="0"/>
                        </a:rPr>
                        <a:t>ESISTENZA</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dirty="0">
                          <a:ln>
                            <a:noFill/>
                          </a:ln>
                          <a:solidFill>
                            <a:schemeClr val="tx1"/>
                          </a:solidFill>
                          <a:effectLst/>
                          <a:latin typeface="+mn-lt"/>
                          <a:ea typeface="ＭＳ Ｐゴシック" charset="0"/>
                          <a:cs typeface="Arial" charset="0"/>
                        </a:rPr>
                        <a:t>Rimozione, spazio circoscritto, oggetto, sostanza, sostanza fluida</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200" name="CasellaDiTesto 1"/>
          <p:cNvSpPr txBox="1">
            <a:spLocks noChangeArrowheads="1"/>
          </p:cNvSpPr>
          <p:nvPr/>
        </p:nvSpPr>
        <p:spPr bwMode="auto">
          <a:xfrm>
            <a:off x="2747963" y="644525"/>
            <a:ext cx="34394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dirty="0" smtClean="0"/>
              <a:t>I principali </a:t>
            </a:r>
            <a:r>
              <a:rPr lang="it-IT" sz="2400" i="1" dirty="0"/>
              <a:t>image-</a:t>
            </a:r>
            <a:r>
              <a:rPr lang="it-IT" sz="2400" i="1" dirty="0" smtClean="0"/>
              <a:t>schema</a:t>
            </a:r>
            <a:endParaRPr lang="it-IT" sz="2400" i="1" dirty="0"/>
          </a:p>
        </p:txBody>
      </p:sp>
    </p:spTree>
    <p:extLst>
      <p:ext uri="{BB962C8B-B14F-4D97-AF65-F5344CB8AC3E}">
        <p14:creationId xmlns:p14="http://schemas.microsoft.com/office/powerpoint/2010/main" val="210253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359679" y="215511"/>
            <a:ext cx="8424641" cy="2123658"/>
          </a:xfrm>
        </p:spPr>
        <p:txBody>
          <a:bodyPr>
            <a:spAutoFit/>
          </a:bodyPr>
          <a:lstStyle/>
          <a:p>
            <a:pPr marL="0" indent="0">
              <a:spcBef>
                <a:spcPct val="50000"/>
              </a:spcBef>
              <a:buNone/>
            </a:pPr>
            <a:r>
              <a:rPr lang="it-IT" sz="2400" dirty="0"/>
              <a:t>Le </a:t>
            </a:r>
            <a:r>
              <a:rPr lang="it-IT" sz="2400" dirty="0" smtClean="0"/>
              <a:t>nostre spiegazioni </a:t>
            </a:r>
            <a:r>
              <a:rPr lang="it-IT" sz="2400" dirty="0"/>
              <a:t>sono rappresentazioni o riflessioni della nostra immaginazione</a:t>
            </a:r>
            <a:r>
              <a:rPr lang="it-IT" sz="2400" dirty="0" smtClean="0"/>
              <a:t>. </a:t>
            </a:r>
            <a:r>
              <a:rPr lang="it-IT" sz="2400" dirty="0" smtClean="0">
                <a:latin typeface="Calibri" charset="0"/>
              </a:rPr>
              <a:t>Noi </a:t>
            </a:r>
            <a:r>
              <a:rPr lang="it-IT" sz="2400" dirty="0">
                <a:latin typeface="Calibri" charset="0"/>
              </a:rPr>
              <a:t>proiettiamo metaforicamente gli </a:t>
            </a:r>
            <a:r>
              <a:rPr lang="it-IT" sz="2400" i="1" dirty="0" smtClean="0">
                <a:latin typeface="Calibri" charset="0"/>
              </a:rPr>
              <a:t>image</a:t>
            </a:r>
            <a:r>
              <a:rPr lang="it-IT" sz="2400" dirty="0" smtClean="0">
                <a:latin typeface="Calibri" charset="0"/>
              </a:rPr>
              <a:t> </a:t>
            </a:r>
            <a:r>
              <a:rPr lang="it-IT" sz="2400" i="1" dirty="0" smtClean="0">
                <a:latin typeface="Calibri" charset="0"/>
              </a:rPr>
              <a:t>schema</a:t>
            </a:r>
            <a:r>
              <a:rPr lang="it-IT" sz="2400" dirty="0" smtClean="0">
                <a:latin typeface="Calibri" charset="0"/>
              </a:rPr>
              <a:t> e le </a:t>
            </a:r>
            <a:r>
              <a:rPr lang="it-IT" sz="2400" i="1" dirty="0" smtClean="0">
                <a:latin typeface="Calibri" charset="0"/>
              </a:rPr>
              <a:t>gestalt</a:t>
            </a:r>
            <a:r>
              <a:rPr lang="it-IT" sz="2400" dirty="0" smtClean="0">
                <a:latin typeface="Calibri" charset="0"/>
              </a:rPr>
              <a:t> </a:t>
            </a:r>
            <a:r>
              <a:rPr lang="it-IT" sz="2400" i="1" dirty="0" smtClean="0">
                <a:latin typeface="Calibri" charset="0"/>
              </a:rPr>
              <a:t>complesse</a:t>
            </a:r>
            <a:r>
              <a:rPr lang="it-IT" sz="2400" dirty="0" smtClean="0">
                <a:latin typeface="Calibri" charset="0"/>
              </a:rPr>
              <a:t> sui fenomeni.</a:t>
            </a:r>
          </a:p>
          <a:p>
            <a:pPr marL="0" indent="0">
              <a:spcBef>
                <a:spcPct val="50000"/>
              </a:spcBef>
              <a:buNone/>
            </a:pPr>
            <a:r>
              <a:rPr lang="it-IT" sz="2400" dirty="0" smtClean="0">
                <a:latin typeface="Calibri" charset="0"/>
              </a:rPr>
              <a:t>Ciò </a:t>
            </a:r>
            <a:r>
              <a:rPr lang="it-IT" sz="2400" dirty="0">
                <a:latin typeface="Calibri" charset="0"/>
              </a:rPr>
              <a:t>significa che la nostra </a:t>
            </a:r>
            <a:r>
              <a:rPr lang="it-IT" sz="2400" b="1" dirty="0">
                <a:latin typeface="Calibri" charset="0"/>
              </a:rPr>
              <a:t>comprensione</a:t>
            </a:r>
            <a:r>
              <a:rPr lang="it-IT" sz="2400" dirty="0">
                <a:latin typeface="Calibri" charset="0"/>
              </a:rPr>
              <a:t> è in gran parte </a:t>
            </a:r>
            <a:r>
              <a:rPr lang="it-IT" sz="2400" b="1" dirty="0">
                <a:latin typeface="Calibri" charset="0"/>
              </a:rPr>
              <a:t>metaforica</a:t>
            </a:r>
            <a:r>
              <a:rPr lang="it-IT" sz="2400" dirty="0" smtClean="0">
                <a:latin typeface="Calibri" charset="0"/>
              </a:rPr>
              <a:t>.</a:t>
            </a:r>
          </a:p>
        </p:txBody>
      </p:sp>
      <p:grpSp>
        <p:nvGrpSpPr>
          <p:cNvPr id="4" name="Gruppo 3"/>
          <p:cNvGrpSpPr/>
          <p:nvPr/>
        </p:nvGrpSpPr>
        <p:grpSpPr>
          <a:xfrm>
            <a:off x="980935" y="2818622"/>
            <a:ext cx="7096041" cy="3671888"/>
            <a:chOff x="980935" y="2349500"/>
            <a:chExt cx="7096041" cy="3671888"/>
          </a:xfrm>
        </p:grpSpPr>
        <p:sp>
          <p:nvSpPr>
            <p:cNvPr id="10244" name="Rectangle 8"/>
            <p:cNvSpPr>
              <a:spLocks noChangeArrowheads="1"/>
            </p:cNvSpPr>
            <p:nvPr/>
          </p:nvSpPr>
          <p:spPr bwMode="auto">
            <a:xfrm>
              <a:off x="1076325" y="2349500"/>
              <a:ext cx="6999285" cy="3671888"/>
            </a:xfrm>
            <a:prstGeom prst="rect">
              <a:avLst/>
            </a:prstGeom>
            <a:solidFill>
              <a:schemeClr val="accent4">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it-IT"/>
            </a:p>
          </p:txBody>
        </p:sp>
        <p:sp>
          <p:nvSpPr>
            <p:cNvPr id="10245" name="Oval 9"/>
            <p:cNvSpPr>
              <a:spLocks noChangeArrowheads="1"/>
            </p:cNvSpPr>
            <p:nvPr/>
          </p:nvSpPr>
          <p:spPr bwMode="auto">
            <a:xfrm>
              <a:off x="1521548" y="3001090"/>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46" name="Oval 10"/>
            <p:cNvSpPr>
              <a:spLocks noChangeArrowheads="1"/>
            </p:cNvSpPr>
            <p:nvPr/>
          </p:nvSpPr>
          <p:spPr bwMode="auto">
            <a:xfrm>
              <a:off x="2172994" y="3711441"/>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47" name="Oval 11"/>
            <p:cNvSpPr>
              <a:spLocks noChangeArrowheads="1"/>
            </p:cNvSpPr>
            <p:nvPr/>
          </p:nvSpPr>
          <p:spPr bwMode="auto">
            <a:xfrm>
              <a:off x="4298045" y="4279461"/>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48" name="Oval 12"/>
            <p:cNvSpPr>
              <a:spLocks noChangeArrowheads="1"/>
            </p:cNvSpPr>
            <p:nvPr/>
          </p:nvSpPr>
          <p:spPr bwMode="auto">
            <a:xfrm>
              <a:off x="2719279" y="499242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49" name="Oval 13"/>
            <p:cNvSpPr>
              <a:spLocks noChangeArrowheads="1"/>
            </p:cNvSpPr>
            <p:nvPr/>
          </p:nvSpPr>
          <p:spPr bwMode="auto">
            <a:xfrm>
              <a:off x="1819274" y="506685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50" name="Oval 14"/>
            <p:cNvSpPr>
              <a:spLocks noChangeArrowheads="1"/>
            </p:cNvSpPr>
            <p:nvPr/>
          </p:nvSpPr>
          <p:spPr bwMode="auto">
            <a:xfrm>
              <a:off x="5045090" y="2644609"/>
              <a:ext cx="1115789" cy="94800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51" name="Oval 15"/>
            <p:cNvSpPr>
              <a:spLocks noChangeArrowheads="1"/>
            </p:cNvSpPr>
            <p:nvPr/>
          </p:nvSpPr>
          <p:spPr bwMode="auto">
            <a:xfrm>
              <a:off x="6465433" y="3533854"/>
              <a:ext cx="1115789" cy="94800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252" name="Freeform 16"/>
            <p:cNvSpPr>
              <a:spLocks/>
            </p:cNvSpPr>
            <p:nvPr/>
          </p:nvSpPr>
          <p:spPr bwMode="auto">
            <a:xfrm>
              <a:off x="2315028" y="2882263"/>
              <a:ext cx="2911703" cy="236348"/>
            </a:xfrm>
            <a:custGeom>
              <a:avLst/>
              <a:gdLst>
                <a:gd name="T0" fmla="*/ 0 w 2132"/>
                <a:gd name="T1" fmla="*/ 181 h 181"/>
                <a:gd name="T2" fmla="*/ 771 w 2132"/>
                <a:gd name="T3" fmla="*/ 45 h 181"/>
                <a:gd name="T4" fmla="*/ 1588 w 2132"/>
                <a:gd name="T5" fmla="*/ 0 h 181"/>
                <a:gd name="T6" fmla="*/ 2132 w 2132"/>
                <a:gd name="T7" fmla="*/ 45 h 1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2" h="181">
                  <a:moveTo>
                    <a:pt x="0" y="181"/>
                  </a:moveTo>
                  <a:cubicBezTo>
                    <a:pt x="253" y="128"/>
                    <a:pt x="506" y="75"/>
                    <a:pt x="771" y="45"/>
                  </a:cubicBezTo>
                  <a:cubicBezTo>
                    <a:pt x="1036" y="15"/>
                    <a:pt x="1361" y="0"/>
                    <a:pt x="1588" y="0"/>
                  </a:cubicBezTo>
                  <a:cubicBezTo>
                    <a:pt x="1815" y="0"/>
                    <a:pt x="1973" y="22"/>
                    <a:pt x="2132" y="45"/>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53" name="Freeform 18"/>
            <p:cNvSpPr>
              <a:spLocks/>
            </p:cNvSpPr>
            <p:nvPr/>
          </p:nvSpPr>
          <p:spPr bwMode="auto">
            <a:xfrm>
              <a:off x="2935062" y="3178678"/>
              <a:ext cx="2291668" cy="710351"/>
            </a:xfrm>
            <a:custGeom>
              <a:avLst/>
              <a:gdLst>
                <a:gd name="T0" fmla="*/ 0 w 1678"/>
                <a:gd name="T1" fmla="*/ 1181 h 499"/>
                <a:gd name="T2" fmla="*/ 680 w 1678"/>
                <a:gd name="T3" fmla="*/ 427 h 499"/>
                <a:gd name="T4" fmla="*/ 1224 w 1678"/>
                <a:gd name="T5" fmla="*/ 106 h 499"/>
                <a:gd name="T6" fmla="*/ 1678 w 1678"/>
                <a:gd name="T7" fmla="*/ 0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8" h="499">
                  <a:moveTo>
                    <a:pt x="0" y="499"/>
                  </a:moveTo>
                  <a:cubicBezTo>
                    <a:pt x="238" y="378"/>
                    <a:pt x="476" y="257"/>
                    <a:pt x="680" y="181"/>
                  </a:cubicBezTo>
                  <a:cubicBezTo>
                    <a:pt x="884" y="105"/>
                    <a:pt x="1058" y="75"/>
                    <a:pt x="1224" y="45"/>
                  </a:cubicBezTo>
                  <a:cubicBezTo>
                    <a:pt x="1390" y="15"/>
                    <a:pt x="1602" y="8"/>
                    <a:pt x="1678"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54" name="Freeform 19"/>
            <p:cNvSpPr>
              <a:spLocks/>
            </p:cNvSpPr>
            <p:nvPr/>
          </p:nvSpPr>
          <p:spPr bwMode="auto">
            <a:xfrm>
              <a:off x="3057976" y="3661821"/>
              <a:ext cx="3717474" cy="346035"/>
            </a:xfrm>
            <a:custGeom>
              <a:avLst/>
              <a:gdLst>
                <a:gd name="T0" fmla="*/ 0 w 2858"/>
                <a:gd name="T1" fmla="*/ 265 h 265"/>
                <a:gd name="T2" fmla="*/ 725 w 2858"/>
                <a:gd name="T3" fmla="*/ 38 h 265"/>
                <a:gd name="T4" fmla="*/ 1227 w 2858"/>
                <a:gd name="T5" fmla="*/ 38 h 265"/>
                <a:gd name="T6" fmla="*/ 1754 w 2858"/>
                <a:gd name="T7" fmla="*/ 174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58" h="265">
                  <a:moveTo>
                    <a:pt x="0" y="265"/>
                  </a:moveTo>
                  <a:cubicBezTo>
                    <a:pt x="423" y="170"/>
                    <a:pt x="847" y="76"/>
                    <a:pt x="1180" y="38"/>
                  </a:cubicBezTo>
                  <a:cubicBezTo>
                    <a:pt x="1513" y="0"/>
                    <a:pt x="1716" y="15"/>
                    <a:pt x="1996" y="38"/>
                  </a:cubicBezTo>
                  <a:cubicBezTo>
                    <a:pt x="2276" y="61"/>
                    <a:pt x="2714" y="151"/>
                    <a:pt x="2858" y="174"/>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55" name="Freeform 20"/>
            <p:cNvSpPr>
              <a:spLocks/>
            </p:cNvSpPr>
            <p:nvPr/>
          </p:nvSpPr>
          <p:spPr bwMode="auto">
            <a:xfrm>
              <a:off x="4979536" y="3296199"/>
              <a:ext cx="247194" cy="1006766"/>
            </a:xfrm>
            <a:custGeom>
              <a:avLst/>
              <a:gdLst>
                <a:gd name="T0" fmla="*/ 0 w 181"/>
                <a:gd name="T1" fmla="*/ 1326 h 726"/>
                <a:gd name="T2" fmla="*/ 45 w 181"/>
                <a:gd name="T3" fmla="*/ 414 h 726"/>
                <a:gd name="T4" fmla="*/ 181 w 181"/>
                <a:gd name="T5" fmla="*/ 0 h 726"/>
                <a:gd name="T6" fmla="*/ 0 60000 65536"/>
                <a:gd name="T7" fmla="*/ 0 60000 65536"/>
                <a:gd name="T8" fmla="*/ 0 60000 65536"/>
              </a:gdLst>
              <a:ahLst/>
              <a:cxnLst>
                <a:cxn ang="T6">
                  <a:pos x="T0" y="T1"/>
                </a:cxn>
                <a:cxn ang="T7">
                  <a:pos x="T2" y="T3"/>
                </a:cxn>
                <a:cxn ang="T8">
                  <a:pos x="T4" y="T5"/>
                </a:cxn>
              </a:cxnLst>
              <a:rect l="0" t="0" r="r" b="b"/>
              <a:pathLst>
                <a:path w="181" h="726">
                  <a:moveTo>
                    <a:pt x="0" y="726"/>
                  </a:moveTo>
                  <a:cubicBezTo>
                    <a:pt x="7" y="537"/>
                    <a:pt x="15" y="348"/>
                    <a:pt x="45" y="227"/>
                  </a:cubicBezTo>
                  <a:cubicBezTo>
                    <a:pt x="75" y="106"/>
                    <a:pt x="158" y="38"/>
                    <a:pt x="181"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56" name="Freeform 22"/>
            <p:cNvSpPr>
              <a:spLocks/>
            </p:cNvSpPr>
            <p:nvPr/>
          </p:nvSpPr>
          <p:spPr bwMode="auto">
            <a:xfrm>
              <a:off x="5226730" y="3977823"/>
              <a:ext cx="1548720" cy="325142"/>
            </a:xfrm>
            <a:custGeom>
              <a:avLst/>
              <a:gdLst>
                <a:gd name="T0" fmla="*/ 0 w 998"/>
                <a:gd name="T1" fmla="*/ 249 h 249"/>
                <a:gd name="T2" fmla="*/ 1299 w 998"/>
                <a:gd name="T3" fmla="*/ 23 h 249"/>
                <a:gd name="T4" fmla="*/ 3584 w 998"/>
                <a:gd name="T5" fmla="*/ 113 h 249"/>
                <a:gd name="T6" fmla="*/ 0 60000 65536"/>
                <a:gd name="T7" fmla="*/ 0 60000 65536"/>
                <a:gd name="T8" fmla="*/ 0 60000 65536"/>
              </a:gdLst>
              <a:ahLst/>
              <a:cxnLst>
                <a:cxn ang="T6">
                  <a:pos x="T0" y="T1"/>
                </a:cxn>
                <a:cxn ang="T7">
                  <a:pos x="T2" y="T3"/>
                </a:cxn>
                <a:cxn ang="T8">
                  <a:pos x="T4" y="T5"/>
                </a:cxn>
              </a:cxnLst>
              <a:rect l="0" t="0" r="r" b="b"/>
              <a:pathLst>
                <a:path w="998" h="249">
                  <a:moveTo>
                    <a:pt x="0" y="249"/>
                  </a:moveTo>
                  <a:cubicBezTo>
                    <a:pt x="98" y="147"/>
                    <a:pt x="197" y="46"/>
                    <a:pt x="363" y="23"/>
                  </a:cubicBezTo>
                  <a:cubicBezTo>
                    <a:pt x="529" y="0"/>
                    <a:pt x="892" y="98"/>
                    <a:pt x="998" y="113"/>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57" name="Freeform 23"/>
            <p:cNvSpPr>
              <a:spLocks/>
            </p:cNvSpPr>
            <p:nvPr/>
          </p:nvSpPr>
          <p:spPr bwMode="auto">
            <a:xfrm>
              <a:off x="2376485" y="2990644"/>
              <a:ext cx="4460423" cy="720797"/>
            </a:xfrm>
            <a:custGeom>
              <a:avLst/>
              <a:gdLst>
                <a:gd name="T0" fmla="*/ 0 w 3266"/>
                <a:gd name="T1" fmla="*/ 234 h 552"/>
                <a:gd name="T2" fmla="*/ 1769 w 3266"/>
                <a:gd name="T3" fmla="*/ 53 h 552"/>
                <a:gd name="T4" fmla="*/ 3266 w 3266"/>
                <a:gd name="T5" fmla="*/ 552 h 552"/>
                <a:gd name="T6" fmla="*/ 0 60000 65536"/>
                <a:gd name="T7" fmla="*/ 0 60000 65536"/>
                <a:gd name="T8" fmla="*/ 0 60000 65536"/>
              </a:gdLst>
              <a:ahLst/>
              <a:cxnLst>
                <a:cxn ang="T6">
                  <a:pos x="T0" y="T1"/>
                </a:cxn>
                <a:cxn ang="T7">
                  <a:pos x="T2" y="T3"/>
                </a:cxn>
                <a:cxn ang="T8">
                  <a:pos x="T4" y="T5"/>
                </a:cxn>
              </a:cxnLst>
              <a:rect l="0" t="0" r="r" b="b"/>
              <a:pathLst>
                <a:path w="3266" h="552">
                  <a:moveTo>
                    <a:pt x="0" y="234"/>
                  </a:moveTo>
                  <a:cubicBezTo>
                    <a:pt x="612" y="117"/>
                    <a:pt x="1225" y="0"/>
                    <a:pt x="1769" y="53"/>
                  </a:cubicBezTo>
                  <a:cubicBezTo>
                    <a:pt x="2313" y="106"/>
                    <a:pt x="2789" y="329"/>
                    <a:pt x="3266" y="552"/>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58" name="Text Box 24"/>
            <p:cNvSpPr txBox="1">
              <a:spLocks noChangeArrowheads="1"/>
            </p:cNvSpPr>
            <p:nvPr/>
          </p:nvSpPr>
          <p:spPr bwMode="auto">
            <a:xfrm>
              <a:off x="3488176" y="5378938"/>
              <a:ext cx="1130811"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Resistenza</a:t>
              </a:r>
            </a:p>
          </p:txBody>
        </p:sp>
        <p:sp>
          <p:nvSpPr>
            <p:cNvPr id="10259" name="Text Box 25"/>
            <p:cNvSpPr txBox="1">
              <a:spLocks noChangeArrowheads="1"/>
            </p:cNvSpPr>
            <p:nvPr/>
          </p:nvSpPr>
          <p:spPr bwMode="auto">
            <a:xfrm>
              <a:off x="1705919" y="5530410"/>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Equilibrio</a:t>
              </a:r>
            </a:p>
          </p:txBody>
        </p:sp>
        <p:sp>
          <p:nvSpPr>
            <p:cNvPr id="10261" name="Text Box 27"/>
            <p:cNvSpPr txBox="1">
              <a:spLocks noChangeArrowheads="1"/>
            </p:cNvSpPr>
            <p:nvPr/>
          </p:nvSpPr>
          <p:spPr bwMode="auto">
            <a:xfrm>
              <a:off x="1247039" y="2698147"/>
              <a:ext cx="150228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Livello verticale</a:t>
              </a:r>
            </a:p>
          </p:txBody>
        </p:sp>
        <p:sp>
          <p:nvSpPr>
            <p:cNvPr id="10262" name="Text Box 28"/>
            <p:cNvSpPr txBox="1">
              <a:spLocks noChangeArrowheads="1"/>
            </p:cNvSpPr>
            <p:nvPr/>
          </p:nvSpPr>
          <p:spPr bwMode="auto">
            <a:xfrm>
              <a:off x="2237182" y="4127989"/>
              <a:ext cx="150228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Sostanza fluida</a:t>
              </a:r>
            </a:p>
          </p:txBody>
        </p:sp>
        <p:sp>
          <p:nvSpPr>
            <p:cNvPr id="10263" name="Text Box 29"/>
            <p:cNvSpPr txBox="1">
              <a:spLocks noChangeArrowheads="1"/>
            </p:cNvSpPr>
            <p:nvPr/>
          </p:nvSpPr>
          <p:spPr bwMode="auto">
            <a:xfrm>
              <a:off x="4668153" y="4737794"/>
              <a:ext cx="695149" cy="369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it-IT" dirty="0" smtClean="0"/>
                <a:t>Forza</a:t>
              </a:r>
              <a:endParaRPr lang="it-IT" dirty="0"/>
            </a:p>
          </p:txBody>
        </p:sp>
        <p:sp>
          <p:nvSpPr>
            <p:cNvPr id="10264" name="Text Box 30"/>
            <p:cNvSpPr txBox="1">
              <a:spLocks noChangeArrowheads="1"/>
            </p:cNvSpPr>
            <p:nvPr/>
          </p:nvSpPr>
          <p:spPr bwMode="auto">
            <a:xfrm>
              <a:off x="3541439" y="2480079"/>
              <a:ext cx="1659343"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METAFORA</a:t>
              </a:r>
            </a:p>
          </p:txBody>
        </p:sp>
        <p:sp>
          <p:nvSpPr>
            <p:cNvPr id="10265" name="Freeform 31"/>
            <p:cNvSpPr>
              <a:spLocks/>
            </p:cNvSpPr>
            <p:nvPr/>
          </p:nvSpPr>
          <p:spPr bwMode="auto">
            <a:xfrm>
              <a:off x="6093959" y="2880957"/>
              <a:ext cx="805771" cy="592830"/>
            </a:xfrm>
            <a:custGeom>
              <a:avLst/>
              <a:gdLst>
                <a:gd name="T0" fmla="*/ 0 w 590"/>
                <a:gd name="T1" fmla="*/ 0 h 454"/>
                <a:gd name="T2" fmla="*/ 273 w 590"/>
                <a:gd name="T3" fmla="*/ 46 h 454"/>
                <a:gd name="T4" fmla="*/ 499 w 590"/>
                <a:gd name="T5" fmla="*/ 227 h 454"/>
                <a:gd name="T6" fmla="*/ 590 w 590"/>
                <a:gd name="T7" fmla="*/ 454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0" h="454">
                  <a:moveTo>
                    <a:pt x="0" y="0"/>
                  </a:moveTo>
                  <a:cubicBezTo>
                    <a:pt x="95" y="4"/>
                    <a:pt x="190" y="8"/>
                    <a:pt x="273" y="46"/>
                  </a:cubicBezTo>
                  <a:cubicBezTo>
                    <a:pt x="356" y="84"/>
                    <a:pt x="446" y="159"/>
                    <a:pt x="499" y="227"/>
                  </a:cubicBezTo>
                  <a:cubicBezTo>
                    <a:pt x="552" y="295"/>
                    <a:pt x="575" y="416"/>
                    <a:pt x="590" y="454"/>
                  </a:cubicBezTo>
                </a:path>
              </a:pathLst>
            </a:custGeom>
            <a:noFill/>
            <a:ln w="19050">
              <a:solidFill>
                <a:schemeClr val="tx1"/>
              </a:solidFill>
              <a:round/>
              <a:headEnd type="stealth" w="med" len="me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0266" name="Text Box 33"/>
            <p:cNvSpPr txBox="1">
              <a:spLocks noChangeArrowheads="1"/>
            </p:cNvSpPr>
            <p:nvPr/>
          </p:nvSpPr>
          <p:spPr bwMode="auto">
            <a:xfrm>
              <a:off x="6507770" y="2622411"/>
              <a:ext cx="1569206"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ANALOGIA</a:t>
              </a:r>
            </a:p>
          </p:txBody>
        </p:sp>
        <p:sp>
          <p:nvSpPr>
            <p:cNvPr id="10267" name="Text Box 34"/>
            <p:cNvSpPr txBox="1">
              <a:spLocks noChangeArrowheads="1"/>
            </p:cNvSpPr>
            <p:nvPr/>
          </p:nvSpPr>
          <p:spPr bwMode="auto">
            <a:xfrm>
              <a:off x="5233559" y="2831337"/>
              <a:ext cx="794846" cy="369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smtClean="0"/>
                <a:t>FLUIDI</a:t>
              </a:r>
              <a:endParaRPr lang="it-IT" dirty="0"/>
            </a:p>
          </p:txBody>
        </p:sp>
        <p:sp>
          <p:nvSpPr>
            <p:cNvPr id="10268" name="Text Box 35"/>
            <p:cNvSpPr txBox="1">
              <a:spLocks noChangeArrowheads="1"/>
            </p:cNvSpPr>
            <p:nvPr/>
          </p:nvSpPr>
          <p:spPr bwMode="auto">
            <a:xfrm>
              <a:off x="6668925" y="3822434"/>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CALORE</a:t>
              </a:r>
            </a:p>
          </p:txBody>
        </p:sp>
        <p:sp>
          <p:nvSpPr>
            <p:cNvPr id="2" name="Ovale 1"/>
            <p:cNvSpPr/>
            <p:nvPr/>
          </p:nvSpPr>
          <p:spPr>
            <a:xfrm rot="1188993">
              <a:off x="980935" y="2964069"/>
              <a:ext cx="4981513" cy="1858037"/>
            </a:xfrm>
            <a:prstGeom prst="ellipse">
              <a:avLst/>
            </a:prstGeom>
            <a:no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3" name="CasellaDiTesto 2"/>
          <p:cNvSpPr txBox="1"/>
          <p:nvPr/>
        </p:nvSpPr>
        <p:spPr>
          <a:xfrm>
            <a:off x="4763539" y="5732699"/>
            <a:ext cx="4146738" cy="523220"/>
          </a:xfrm>
          <a:prstGeom prst="rect">
            <a:avLst/>
          </a:prstGeom>
          <a:solidFill>
            <a:srgbClr val="FFFF00"/>
          </a:solidFill>
          <a:ln w="19050">
            <a:solidFill>
              <a:srgbClr val="FF0000"/>
            </a:solidFill>
          </a:ln>
        </p:spPr>
        <p:txBody>
          <a:bodyPr wrap="none" rtlCol="0">
            <a:spAutoFit/>
          </a:bodyPr>
          <a:lstStyle/>
          <a:p>
            <a:r>
              <a:rPr lang="it-IT" sz="2800" b="1" dirty="0" smtClean="0"/>
              <a:t>METAFORA CONCETTUALE</a:t>
            </a:r>
            <a:endParaRPr lang="it-IT" sz="2800" b="1" dirty="0"/>
          </a:p>
        </p:txBody>
      </p:sp>
    </p:spTree>
    <p:extLst>
      <p:ext uri="{BB962C8B-B14F-4D97-AF65-F5344CB8AC3E}">
        <p14:creationId xmlns:p14="http://schemas.microsoft.com/office/powerpoint/2010/main" val="3920019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271" y="2081629"/>
            <a:ext cx="6990283" cy="4031873"/>
          </a:xfrm>
          <a:prstGeom prst="rect">
            <a:avLst/>
          </a:prstGeom>
        </p:spPr>
        <p:txBody>
          <a:bodyPr wrap="square">
            <a:spAutoFit/>
          </a:bodyPr>
          <a:lstStyle/>
          <a:p>
            <a:r>
              <a:rPr lang="it-IT" sz="1600" dirty="0" smtClean="0"/>
              <a:t>In un giorno invernale, Alessandro, quando aveva 5 anni, tornò a casa da scuola (dell’infanzia) e riferì a sua nonna che la maestra aveva detto di chiudere la porta se no il freddo sarebbe entrato.</a:t>
            </a:r>
            <a:endParaRPr lang="it-IT" sz="1600" dirty="0"/>
          </a:p>
          <a:p>
            <a:r>
              <a:rPr lang="it-IT" sz="1600" dirty="0" smtClean="0"/>
              <a:t>Sua nonna volle sapere da Alessandro cosa fosse per lui il freddo.</a:t>
            </a:r>
          </a:p>
          <a:p>
            <a:r>
              <a:rPr lang="it-IT" sz="1600" dirty="0" smtClean="0"/>
              <a:t>Rispose che il freddo era un pupazzo di neve. Un pupazzo di neve era molto freddo e se avesse abbracciato Alessandro sarebbe diventato freddo anche lui e sarebbe potuto ammalarsi.</a:t>
            </a:r>
          </a:p>
          <a:p>
            <a:r>
              <a:rPr lang="it-IT" sz="1600" dirty="0" smtClean="0"/>
              <a:t>Alessandro e la nonna erano all’aperto e decisero di fare un pupazzo di neve. Quando la nonna volle farne uno grande, Alessandro disse che un pupazzo di neve grande sarebbe stato così freddo che lo avrebbe anche potuto uccidere.</a:t>
            </a:r>
          </a:p>
          <a:p>
            <a:r>
              <a:rPr lang="it-IT" sz="1600" dirty="0" smtClean="0"/>
              <a:t>Alessandro pensò che sarebbe stato meglio fare un pupazzo di neve piccolo.</a:t>
            </a:r>
          </a:p>
          <a:p>
            <a:r>
              <a:rPr lang="it-IT" sz="1600" dirty="0" smtClean="0"/>
              <a:t>Ora però la nonna volle sapere cosa pensava che fosse il calore.</a:t>
            </a:r>
          </a:p>
          <a:p>
            <a:r>
              <a:rPr lang="it-IT" sz="1600" dirty="0" smtClean="0"/>
              <a:t>Alessandro rispose che il calore era un uomo di fuoco, forse un drago. Alessandro poteva giocare con dei piccoli draghi, non erano così caldi e pericolosi, ma un </a:t>
            </a:r>
            <a:r>
              <a:rPr lang="it-IT" sz="1600" dirty="0"/>
              <a:t>d</a:t>
            </a:r>
            <a:r>
              <a:rPr lang="it-IT" sz="1600" dirty="0" smtClean="0"/>
              <a:t>rago veramente grande sarebbe stato così caldo e forte che il suo fuoco lo avrebbe potuto uccidere.</a:t>
            </a:r>
          </a:p>
        </p:txBody>
      </p:sp>
      <p:sp>
        <p:nvSpPr>
          <p:cNvPr id="3" name="CasellaDiTesto 2"/>
          <p:cNvSpPr txBox="1"/>
          <p:nvPr/>
        </p:nvSpPr>
        <p:spPr>
          <a:xfrm>
            <a:off x="1897028" y="413215"/>
            <a:ext cx="5391219" cy="523220"/>
          </a:xfrm>
          <a:prstGeom prst="rect">
            <a:avLst/>
          </a:prstGeom>
          <a:noFill/>
        </p:spPr>
        <p:txBody>
          <a:bodyPr wrap="none" rtlCol="0">
            <a:spAutoFit/>
          </a:bodyPr>
          <a:lstStyle/>
          <a:p>
            <a:pPr algn="ctr"/>
            <a:r>
              <a:rPr lang="it-IT" sz="2800" b="1" dirty="0" smtClean="0"/>
              <a:t>Un’ importante gestalt complessa</a:t>
            </a:r>
          </a:p>
        </p:txBody>
      </p:sp>
    </p:spTree>
    <p:extLst>
      <p:ext uri="{BB962C8B-B14F-4D97-AF65-F5344CB8AC3E}">
        <p14:creationId xmlns:p14="http://schemas.microsoft.com/office/powerpoint/2010/main" val="721149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271" y="2081629"/>
            <a:ext cx="6990283" cy="4031873"/>
          </a:xfrm>
          <a:prstGeom prst="rect">
            <a:avLst/>
          </a:prstGeom>
        </p:spPr>
        <p:txBody>
          <a:bodyPr wrap="square">
            <a:spAutoFit/>
          </a:bodyPr>
          <a:lstStyle/>
          <a:p>
            <a:r>
              <a:rPr lang="it-IT" sz="1600" dirty="0" smtClean="0"/>
              <a:t>In un giorno invernale, Alessandro, quando aveva 5 anni, tornò a casa da scuola (dell’infanzia) e riferì a sua nonna che la maestra aveva detto di chiudere la porta se no il freddo sarebbe entrato.</a:t>
            </a:r>
            <a:endParaRPr lang="it-IT" sz="1600" dirty="0"/>
          </a:p>
          <a:p>
            <a:r>
              <a:rPr lang="it-IT" sz="1600" dirty="0" smtClean="0"/>
              <a:t>Sua nonna volle sapere da Alessandro cosa fosse per lui il freddo.</a:t>
            </a:r>
          </a:p>
          <a:p>
            <a:r>
              <a:rPr lang="it-IT" sz="1600" dirty="0" smtClean="0"/>
              <a:t>Rispose che </a:t>
            </a:r>
            <a:r>
              <a:rPr lang="it-IT" sz="1600" b="1" dirty="0" smtClean="0"/>
              <a:t>il freddo era un pupazzo di neve</a:t>
            </a:r>
            <a:r>
              <a:rPr lang="it-IT" sz="1600" dirty="0" smtClean="0"/>
              <a:t>. Un pupazzo di neve era </a:t>
            </a:r>
            <a:r>
              <a:rPr lang="it-IT" sz="1600" b="1" dirty="0" smtClean="0"/>
              <a:t>molto freddo</a:t>
            </a:r>
            <a:r>
              <a:rPr lang="it-IT" sz="1600" dirty="0" smtClean="0"/>
              <a:t> e se avesse abbracciato Alessandro </a:t>
            </a:r>
            <a:r>
              <a:rPr lang="it-IT" sz="1600" b="1" dirty="0" smtClean="0"/>
              <a:t>sarebbe diventato freddo anche lui e sarebbe potuto ammalarsi</a:t>
            </a:r>
            <a:r>
              <a:rPr lang="it-IT" sz="1600" dirty="0" smtClean="0"/>
              <a:t>.</a:t>
            </a:r>
          </a:p>
          <a:p>
            <a:r>
              <a:rPr lang="it-IT" sz="1600" dirty="0" smtClean="0"/>
              <a:t>Alessandro e la nonna erano all’aperto e decisero di fare un pupazzo di neve. Quando la nonna volle farne uno grande, Alessandro disse che un </a:t>
            </a:r>
            <a:r>
              <a:rPr lang="it-IT" sz="1600" b="1" dirty="0" smtClean="0"/>
              <a:t>pupazzo di neve grande</a:t>
            </a:r>
            <a:r>
              <a:rPr lang="it-IT" sz="1600" dirty="0" smtClean="0"/>
              <a:t> sarebbe stato </a:t>
            </a:r>
            <a:r>
              <a:rPr lang="it-IT" sz="1600" b="1" dirty="0" smtClean="0"/>
              <a:t>così freddo </a:t>
            </a:r>
            <a:r>
              <a:rPr lang="it-IT" sz="1600" dirty="0" smtClean="0"/>
              <a:t>che </a:t>
            </a:r>
            <a:r>
              <a:rPr lang="it-IT" sz="1600" b="1" dirty="0" smtClean="0"/>
              <a:t>lo avrebbe anche potuto uccidere</a:t>
            </a:r>
            <a:r>
              <a:rPr lang="it-IT" sz="1600" dirty="0" smtClean="0"/>
              <a:t>.</a:t>
            </a:r>
          </a:p>
          <a:p>
            <a:r>
              <a:rPr lang="it-IT" sz="1600" dirty="0" smtClean="0"/>
              <a:t>Alessandro pensò che sarebbe stato meglio fare un </a:t>
            </a:r>
            <a:r>
              <a:rPr lang="it-IT" sz="1600" b="1" dirty="0" smtClean="0"/>
              <a:t>pupazzo di neve piccolo</a:t>
            </a:r>
            <a:r>
              <a:rPr lang="it-IT" sz="1600" dirty="0" smtClean="0"/>
              <a:t>.</a:t>
            </a:r>
          </a:p>
          <a:p>
            <a:r>
              <a:rPr lang="it-IT" sz="1600" dirty="0" smtClean="0"/>
              <a:t>Ora però la nonna volle sapere cosa pensava che fosse il calore.</a:t>
            </a:r>
          </a:p>
          <a:p>
            <a:r>
              <a:rPr lang="it-IT" sz="1600" dirty="0" smtClean="0"/>
              <a:t>Alessandro rispose che </a:t>
            </a:r>
            <a:r>
              <a:rPr lang="it-IT" sz="1600" b="1" dirty="0" smtClean="0"/>
              <a:t>il calore era un uomo di fuoco, forse un drago</a:t>
            </a:r>
            <a:r>
              <a:rPr lang="it-IT" sz="1600" dirty="0" smtClean="0"/>
              <a:t>. Alessandro poteva giocare con dei </a:t>
            </a:r>
            <a:r>
              <a:rPr lang="it-IT" sz="1600" b="1" dirty="0" smtClean="0"/>
              <a:t>piccoli draghi</a:t>
            </a:r>
            <a:r>
              <a:rPr lang="it-IT" sz="1600" dirty="0" smtClean="0"/>
              <a:t>, non erano </a:t>
            </a:r>
            <a:r>
              <a:rPr lang="it-IT" sz="1600" b="1" dirty="0" smtClean="0"/>
              <a:t>così caldi </a:t>
            </a:r>
            <a:r>
              <a:rPr lang="it-IT" sz="1600" dirty="0" smtClean="0"/>
              <a:t>e </a:t>
            </a:r>
            <a:r>
              <a:rPr lang="it-IT" sz="1600" b="1" dirty="0" smtClean="0"/>
              <a:t>pericolosi</a:t>
            </a:r>
            <a:r>
              <a:rPr lang="it-IT" sz="1600" dirty="0" smtClean="0"/>
              <a:t>, ma un </a:t>
            </a:r>
            <a:r>
              <a:rPr lang="it-IT" sz="1600" b="1" dirty="0"/>
              <a:t>d</a:t>
            </a:r>
            <a:r>
              <a:rPr lang="it-IT" sz="1600" b="1" dirty="0" smtClean="0"/>
              <a:t>rago veramente grande </a:t>
            </a:r>
            <a:r>
              <a:rPr lang="it-IT" sz="1600" dirty="0" smtClean="0"/>
              <a:t>sarebbe stato </a:t>
            </a:r>
            <a:r>
              <a:rPr lang="it-IT" sz="1600" b="1" dirty="0" smtClean="0"/>
              <a:t>così caldo </a:t>
            </a:r>
            <a:r>
              <a:rPr lang="it-IT" sz="1600" dirty="0" smtClean="0"/>
              <a:t>e forte che il suo fuoco </a:t>
            </a:r>
            <a:r>
              <a:rPr lang="it-IT" sz="1600" b="1" dirty="0" smtClean="0"/>
              <a:t>lo avrebbe potuto uccidere</a:t>
            </a:r>
            <a:r>
              <a:rPr lang="it-IT" sz="1600" dirty="0" smtClean="0"/>
              <a:t>.</a:t>
            </a:r>
          </a:p>
        </p:txBody>
      </p:sp>
      <p:sp>
        <p:nvSpPr>
          <p:cNvPr id="4" name="CasellaDiTesto 3"/>
          <p:cNvSpPr txBox="1"/>
          <p:nvPr/>
        </p:nvSpPr>
        <p:spPr>
          <a:xfrm>
            <a:off x="1987322" y="413215"/>
            <a:ext cx="5210631" cy="954107"/>
          </a:xfrm>
          <a:prstGeom prst="rect">
            <a:avLst/>
          </a:prstGeom>
          <a:noFill/>
        </p:spPr>
        <p:txBody>
          <a:bodyPr wrap="none" rtlCol="0">
            <a:spAutoFit/>
          </a:bodyPr>
          <a:lstStyle/>
          <a:p>
            <a:pPr algn="ctr"/>
            <a:r>
              <a:rPr lang="it-IT" sz="2800" b="1" dirty="0" smtClean="0"/>
              <a:t>Un’ importante gestalt complessa</a:t>
            </a:r>
          </a:p>
          <a:p>
            <a:pPr algn="ctr"/>
            <a:r>
              <a:rPr lang="it-IT" sz="2800" b="1" dirty="0" smtClean="0"/>
              <a:t>Force </a:t>
            </a:r>
            <a:r>
              <a:rPr lang="it-IT" sz="2800" b="1" dirty="0" err="1" smtClean="0"/>
              <a:t>Dynamic</a:t>
            </a:r>
            <a:r>
              <a:rPr lang="it-IT" sz="2800" b="1" dirty="0" smtClean="0"/>
              <a:t> Gestalt (FDG)</a:t>
            </a:r>
          </a:p>
        </p:txBody>
      </p:sp>
    </p:spTree>
    <p:extLst>
      <p:ext uri="{BB962C8B-B14F-4D97-AF65-F5344CB8AC3E}">
        <p14:creationId xmlns:p14="http://schemas.microsoft.com/office/powerpoint/2010/main" val="1915568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009545" y="1808053"/>
            <a:ext cx="5166185" cy="3108544"/>
          </a:xfrm>
          <a:prstGeom prst="rect">
            <a:avLst/>
          </a:prstGeom>
          <a:noFill/>
        </p:spPr>
        <p:txBody>
          <a:bodyPr wrap="none" rtlCol="0">
            <a:spAutoFit/>
          </a:bodyPr>
          <a:lstStyle/>
          <a:p>
            <a:r>
              <a:rPr lang="it-IT" sz="4400" dirty="0" smtClean="0"/>
              <a:t>Letture:</a:t>
            </a:r>
          </a:p>
          <a:p>
            <a:endParaRPr lang="it-IT" sz="2800" b="1" dirty="0" smtClean="0"/>
          </a:p>
          <a:p>
            <a:r>
              <a:rPr lang="it-IT" sz="2800" i="1" dirty="0" smtClean="0"/>
              <a:t>Le </a:t>
            </a:r>
            <a:r>
              <a:rPr lang="it-IT" sz="2800" i="1" dirty="0"/>
              <a:t>scienze nella prima educazione</a:t>
            </a:r>
          </a:p>
          <a:p>
            <a:r>
              <a:rPr lang="it-IT" sz="2000" dirty="0"/>
              <a:t>A cura di </a:t>
            </a:r>
            <a:r>
              <a:rPr lang="it-IT" sz="2000" dirty="0" err="1"/>
              <a:t>F.Corni</a:t>
            </a:r>
            <a:r>
              <a:rPr lang="it-IT" sz="2000" dirty="0"/>
              <a:t> – Ed. </a:t>
            </a:r>
            <a:r>
              <a:rPr lang="it-IT" sz="2000" dirty="0" err="1"/>
              <a:t>Erickson</a:t>
            </a:r>
            <a:endParaRPr lang="it-IT" sz="2000" dirty="0"/>
          </a:p>
          <a:p>
            <a:endParaRPr lang="it-IT" sz="2800" dirty="0"/>
          </a:p>
          <a:p>
            <a:r>
              <a:rPr lang="it-IT" sz="2800" i="1" dirty="0" smtClean="0"/>
              <a:t>La </a:t>
            </a:r>
            <a:r>
              <a:rPr lang="it-IT" sz="2800" i="1" dirty="0"/>
              <a:t>comprensione multipla</a:t>
            </a:r>
          </a:p>
          <a:p>
            <a:r>
              <a:rPr lang="it-IT" sz="2000" dirty="0" err="1"/>
              <a:t>K.Egan</a:t>
            </a:r>
            <a:r>
              <a:rPr lang="it-IT" sz="2000" dirty="0"/>
              <a:t> – Ed. </a:t>
            </a:r>
            <a:r>
              <a:rPr lang="it-IT" sz="2000" dirty="0" err="1" smtClean="0"/>
              <a:t>Erickson</a:t>
            </a:r>
            <a:endParaRPr lang="it-IT" sz="2000" dirty="0"/>
          </a:p>
        </p:txBody>
      </p:sp>
    </p:spTree>
    <p:extLst>
      <p:ext uri="{BB962C8B-B14F-4D97-AF65-F5344CB8AC3E}">
        <p14:creationId xmlns:p14="http://schemas.microsoft.com/office/powerpoint/2010/main" val="1442532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980935" y="2818622"/>
            <a:ext cx="7096041" cy="3671888"/>
            <a:chOff x="980935" y="2349500"/>
            <a:chExt cx="7096041" cy="3671888"/>
          </a:xfrm>
        </p:grpSpPr>
        <p:sp>
          <p:nvSpPr>
            <p:cNvPr id="4" name="Rectangle 8"/>
            <p:cNvSpPr>
              <a:spLocks noChangeArrowheads="1"/>
            </p:cNvSpPr>
            <p:nvPr/>
          </p:nvSpPr>
          <p:spPr bwMode="auto">
            <a:xfrm>
              <a:off x="1076325" y="2349500"/>
              <a:ext cx="6999285" cy="3671888"/>
            </a:xfrm>
            <a:prstGeom prst="rect">
              <a:avLst/>
            </a:prstGeom>
            <a:solidFill>
              <a:schemeClr val="accent4">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it-IT"/>
            </a:p>
          </p:txBody>
        </p:sp>
        <p:sp>
          <p:nvSpPr>
            <p:cNvPr id="5" name="Oval 9"/>
            <p:cNvSpPr>
              <a:spLocks noChangeArrowheads="1"/>
            </p:cNvSpPr>
            <p:nvPr/>
          </p:nvSpPr>
          <p:spPr bwMode="auto">
            <a:xfrm>
              <a:off x="1521548" y="3001090"/>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 name="Oval 10"/>
            <p:cNvSpPr>
              <a:spLocks noChangeArrowheads="1"/>
            </p:cNvSpPr>
            <p:nvPr/>
          </p:nvSpPr>
          <p:spPr bwMode="auto">
            <a:xfrm>
              <a:off x="2172994" y="3711441"/>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 name="Oval 11"/>
            <p:cNvSpPr>
              <a:spLocks noChangeArrowheads="1"/>
            </p:cNvSpPr>
            <p:nvPr/>
          </p:nvSpPr>
          <p:spPr bwMode="auto">
            <a:xfrm>
              <a:off x="4298045" y="4279461"/>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8" name="Oval 12"/>
            <p:cNvSpPr>
              <a:spLocks noChangeArrowheads="1"/>
            </p:cNvSpPr>
            <p:nvPr/>
          </p:nvSpPr>
          <p:spPr bwMode="auto">
            <a:xfrm>
              <a:off x="2719279" y="499242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9" name="Oval 13"/>
            <p:cNvSpPr>
              <a:spLocks noChangeArrowheads="1"/>
            </p:cNvSpPr>
            <p:nvPr/>
          </p:nvSpPr>
          <p:spPr bwMode="auto">
            <a:xfrm>
              <a:off x="1819274" y="506685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 name="Oval 14"/>
            <p:cNvSpPr>
              <a:spLocks noChangeArrowheads="1"/>
            </p:cNvSpPr>
            <p:nvPr/>
          </p:nvSpPr>
          <p:spPr bwMode="auto">
            <a:xfrm>
              <a:off x="5045090" y="2644609"/>
              <a:ext cx="1115789" cy="94800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 name="Oval 15"/>
            <p:cNvSpPr>
              <a:spLocks noChangeArrowheads="1"/>
            </p:cNvSpPr>
            <p:nvPr/>
          </p:nvSpPr>
          <p:spPr bwMode="auto">
            <a:xfrm>
              <a:off x="6465433" y="3533854"/>
              <a:ext cx="1115789" cy="94800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2" name="Freeform 16"/>
            <p:cNvSpPr>
              <a:spLocks/>
            </p:cNvSpPr>
            <p:nvPr/>
          </p:nvSpPr>
          <p:spPr bwMode="auto">
            <a:xfrm>
              <a:off x="2315028" y="2882263"/>
              <a:ext cx="2911703" cy="236348"/>
            </a:xfrm>
            <a:custGeom>
              <a:avLst/>
              <a:gdLst>
                <a:gd name="T0" fmla="*/ 0 w 2132"/>
                <a:gd name="T1" fmla="*/ 181 h 181"/>
                <a:gd name="T2" fmla="*/ 771 w 2132"/>
                <a:gd name="T3" fmla="*/ 45 h 181"/>
                <a:gd name="T4" fmla="*/ 1588 w 2132"/>
                <a:gd name="T5" fmla="*/ 0 h 181"/>
                <a:gd name="T6" fmla="*/ 2132 w 2132"/>
                <a:gd name="T7" fmla="*/ 45 h 1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2" h="181">
                  <a:moveTo>
                    <a:pt x="0" y="181"/>
                  </a:moveTo>
                  <a:cubicBezTo>
                    <a:pt x="253" y="128"/>
                    <a:pt x="506" y="75"/>
                    <a:pt x="771" y="45"/>
                  </a:cubicBezTo>
                  <a:cubicBezTo>
                    <a:pt x="1036" y="15"/>
                    <a:pt x="1361" y="0"/>
                    <a:pt x="1588" y="0"/>
                  </a:cubicBezTo>
                  <a:cubicBezTo>
                    <a:pt x="1815" y="0"/>
                    <a:pt x="1973" y="22"/>
                    <a:pt x="2132" y="45"/>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3" name="Freeform 18"/>
            <p:cNvSpPr>
              <a:spLocks/>
            </p:cNvSpPr>
            <p:nvPr/>
          </p:nvSpPr>
          <p:spPr bwMode="auto">
            <a:xfrm>
              <a:off x="2935062" y="3178678"/>
              <a:ext cx="2291668" cy="710351"/>
            </a:xfrm>
            <a:custGeom>
              <a:avLst/>
              <a:gdLst>
                <a:gd name="T0" fmla="*/ 0 w 1678"/>
                <a:gd name="T1" fmla="*/ 1181 h 499"/>
                <a:gd name="T2" fmla="*/ 680 w 1678"/>
                <a:gd name="T3" fmla="*/ 427 h 499"/>
                <a:gd name="T4" fmla="*/ 1224 w 1678"/>
                <a:gd name="T5" fmla="*/ 106 h 499"/>
                <a:gd name="T6" fmla="*/ 1678 w 1678"/>
                <a:gd name="T7" fmla="*/ 0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8" h="499">
                  <a:moveTo>
                    <a:pt x="0" y="499"/>
                  </a:moveTo>
                  <a:cubicBezTo>
                    <a:pt x="238" y="378"/>
                    <a:pt x="476" y="257"/>
                    <a:pt x="680" y="181"/>
                  </a:cubicBezTo>
                  <a:cubicBezTo>
                    <a:pt x="884" y="105"/>
                    <a:pt x="1058" y="75"/>
                    <a:pt x="1224" y="45"/>
                  </a:cubicBezTo>
                  <a:cubicBezTo>
                    <a:pt x="1390" y="15"/>
                    <a:pt x="1602" y="8"/>
                    <a:pt x="1678"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 name="Freeform 19"/>
            <p:cNvSpPr>
              <a:spLocks/>
            </p:cNvSpPr>
            <p:nvPr/>
          </p:nvSpPr>
          <p:spPr bwMode="auto">
            <a:xfrm>
              <a:off x="3057976" y="3661821"/>
              <a:ext cx="3717474" cy="346035"/>
            </a:xfrm>
            <a:custGeom>
              <a:avLst/>
              <a:gdLst>
                <a:gd name="T0" fmla="*/ 0 w 2858"/>
                <a:gd name="T1" fmla="*/ 265 h 265"/>
                <a:gd name="T2" fmla="*/ 725 w 2858"/>
                <a:gd name="T3" fmla="*/ 38 h 265"/>
                <a:gd name="T4" fmla="*/ 1227 w 2858"/>
                <a:gd name="T5" fmla="*/ 38 h 265"/>
                <a:gd name="T6" fmla="*/ 1754 w 2858"/>
                <a:gd name="T7" fmla="*/ 174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58" h="265">
                  <a:moveTo>
                    <a:pt x="0" y="265"/>
                  </a:moveTo>
                  <a:cubicBezTo>
                    <a:pt x="423" y="170"/>
                    <a:pt x="847" y="76"/>
                    <a:pt x="1180" y="38"/>
                  </a:cubicBezTo>
                  <a:cubicBezTo>
                    <a:pt x="1513" y="0"/>
                    <a:pt x="1716" y="15"/>
                    <a:pt x="1996" y="38"/>
                  </a:cubicBezTo>
                  <a:cubicBezTo>
                    <a:pt x="2276" y="61"/>
                    <a:pt x="2714" y="151"/>
                    <a:pt x="2858" y="174"/>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5" name="Freeform 20"/>
            <p:cNvSpPr>
              <a:spLocks/>
            </p:cNvSpPr>
            <p:nvPr/>
          </p:nvSpPr>
          <p:spPr bwMode="auto">
            <a:xfrm>
              <a:off x="4979536" y="3296199"/>
              <a:ext cx="247194" cy="1006766"/>
            </a:xfrm>
            <a:custGeom>
              <a:avLst/>
              <a:gdLst>
                <a:gd name="T0" fmla="*/ 0 w 181"/>
                <a:gd name="T1" fmla="*/ 1326 h 726"/>
                <a:gd name="T2" fmla="*/ 45 w 181"/>
                <a:gd name="T3" fmla="*/ 414 h 726"/>
                <a:gd name="T4" fmla="*/ 181 w 181"/>
                <a:gd name="T5" fmla="*/ 0 h 726"/>
                <a:gd name="T6" fmla="*/ 0 60000 65536"/>
                <a:gd name="T7" fmla="*/ 0 60000 65536"/>
                <a:gd name="T8" fmla="*/ 0 60000 65536"/>
              </a:gdLst>
              <a:ahLst/>
              <a:cxnLst>
                <a:cxn ang="T6">
                  <a:pos x="T0" y="T1"/>
                </a:cxn>
                <a:cxn ang="T7">
                  <a:pos x="T2" y="T3"/>
                </a:cxn>
                <a:cxn ang="T8">
                  <a:pos x="T4" y="T5"/>
                </a:cxn>
              </a:cxnLst>
              <a:rect l="0" t="0" r="r" b="b"/>
              <a:pathLst>
                <a:path w="181" h="726">
                  <a:moveTo>
                    <a:pt x="0" y="726"/>
                  </a:moveTo>
                  <a:cubicBezTo>
                    <a:pt x="7" y="537"/>
                    <a:pt x="15" y="348"/>
                    <a:pt x="45" y="227"/>
                  </a:cubicBezTo>
                  <a:cubicBezTo>
                    <a:pt x="75" y="106"/>
                    <a:pt x="158" y="38"/>
                    <a:pt x="181"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6" name="Freeform 22"/>
            <p:cNvSpPr>
              <a:spLocks/>
            </p:cNvSpPr>
            <p:nvPr/>
          </p:nvSpPr>
          <p:spPr bwMode="auto">
            <a:xfrm>
              <a:off x="5226730" y="3977823"/>
              <a:ext cx="1548720" cy="325142"/>
            </a:xfrm>
            <a:custGeom>
              <a:avLst/>
              <a:gdLst>
                <a:gd name="T0" fmla="*/ 0 w 998"/>
                <a:gd name="T1" fmla="*/ 249 h 249"/>
                <a:gd name="T2" fmla="*/ 1299 w 998"/>
                <a:gd name="T3" fmla="*/ 23 h 249"/>
                <a:gd name="T4" fmla="*/ 3584 w 998"/>
                <a:gd name="T5" fmla="*/ 113 h 249"/>
                <a:gd name="T6" fmla="*/ 0 60000 65536"/>
                <a:gd name="T7" fmla="*/ 0 60000 65536"/>
                <a:gd name="T8" fmla="*/ 0 60000 65536"/>
              </a:gdLst>
              <a:ahLst/>
              <a:cxnLst>
                <a:cxn ang="T6">
                  <a:pos x="T0" y="T1"/>
                </a:cxn>
                <a:cxn ang="T7">
                  <a:pos x="T2" y="T3"/>
                </a:cxn>
                <a:cxn ang="T8">
                  <a:pos x="T4" y="T5"/>
                </a:cxn>
              </a:cxnLst>
              <a:rect l="0" t="0" r="r" b="b"/>
              <a:pathLst>
                <a:path w="998" h="249">
                  <a:moveTo>
                    <a:pt x="0" y="249"/>
                  </a:moveTo>
                  <a:cubicBezTo>
                    <a:pt x="98" y="147"/>
                    <a:pt x="197" y="46"/>
                    <a:pt x="363" y="23"/>
                  </a:cubicBezTo>
                  <a:cubicBezTo>
                    <a:pt x="529" y="0"/>
                    <a:pt x="892" y="98"/>
                    <a:pt x="998" y="113"/>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7" name="Freeform 23"/>
            <p:cNvSpPr>
              <a:spLocks/>
            </p:cNvSpPr>
            <p:nvPr/>
          </p:nvSpPr>
          <p:spPr bwMode="auto">
            <a:xfrm>
              <a:off x="2376485" y="2990644"/>
              <a:ext cx="4460423" cy="720797"/>
            </a:xfrm>
            <a:custGeom>
              <a:avLst/>
              <a:gdLst>
                <a:gd name="T0" fmla="*/ 0 w 3266"/>
                <a:gd name="T1" fmla="*/ 234 h 552"/>
                <a:gd name="T2" fmla="*/ 1769 w 3266"/>
                <a:gd name="T3" fmla="*/ 53 h 552"/>
                <a:gd name="T4" fmla="*/ 3266 w 3266"/>
                <a:gd name="T5" fmla="*/ 552 h 552"/>
                <a:gd name="T6" fmla="*/ 0 60000 65536"/>
                <a:gd name="T7" fmla="*/ 0 60000 65536"/>
                <a:gd name="T8" fmla="*/ 0 60000 65536"/>
              </a:gdLst>
              <a:ahLst/>
              <a:cxnLst>
                <a:cxn ang="T6">
                  <a:pos x="T0" y="T1"/>
                </a:cxn>
                <a:cxn ang="T7">
                  <a:pos x="T2" y="T3"/>
                </a:cxn>
                <a:cxn ang="T8">
                  <a:pos x="T4" y="T5"/>
                </a:cxn>
              </a:cxnLst>
              <a:rect l="0" t="0" r="r" b="b"/>
              <a:pathLst>
                <a:path w="3266" h="552">
                  <a:moveTo>
                    <a:pt x="0" y="234"/>
                  </a:moveTo>
                  <a:cubicBezTo>
                    <a:pt x="612" y="117"/>
                    <a:pt x="1225" y="0"/>
                    <a:pt x="1769" y="53"/>
                  </a:cubicBezTo>
                  <a:cubicBezTo>
                    <a:pt x="2313" y="106"/>
                    <a:pt x="2789" y="329"/>
                    <a:pt x="3266" y="552"/>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8" name="Text Box 24"/>
            <p:cNvSpPr txBox="1">
              <a:spLocks noChangeArrowheads="1"/>
            </p:cNvSpPr>
            <p:nvPr/>
          </p:nvSpPr>
          <p:spPr bwMode="auto">
            <a:xfrm>
              <a:off x="3488176" y="5378938"/>
              <a:ext cx="1130811"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Resistenza</a:t>
              </a:r>
            </a:p>
          </p:txBody>
        </p:sp>
        <p:sp>
          <p:nvSpPr>
            <p:cNvPr id="19" name="Text Box 25"/>
            <p:cNvSpPr txBox="1">
              <a:spLocks noChangeArrowheads="1"/>
            </p:cNvSpPr>
            <p:nvPr/>
          </p:nvSpPr>
          <p:spPr bwMode="auto">
            <a:xfrm>
              <a:off x="1705919" y="5530410"/>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Equilibrio</a:t>
              </a:r>
            </a:p>
          </p:txBody>
        </p:sp>
        <p:sp>
          <p:nvSpPr>
            <p:cNvPr id="20" name="Text Box 27"/>
            <p:cNvSpPr txBox="1">
              <a:spLocks noChangeArrowheads="1"/>
            </p:cNvSpPr>
            <p:nvPr/>
          </p:nvSpPr>
          <p:spPr bwMode="auto">
            <a:xfrm>
              <a:off x="1247039" y="2698147"/>
              <a:ext cx="150228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Livello verticale</a:t>
              </a:r>
            </a:p>
          </p:txBody>
        </p:sp>
        <p:sp>
          <p:nvSpPr>
            <p:cNvPr id="21" name="Text Box 28"/>
            <p:cNvSpPr txBox="1">
              <a:spLocks noChangeArrowheads="1"/>
            </p:cNvSpPr>
            <p:nvPr/>
          </p:nvSpPr>
          <p:spPr bwMode="auto">
            <a:xfrm>
              <a:off x="2237182" y="4127989"/>
              <a:ext cx="150228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Sostanza fluida</a:t>
              </a:r>
            </a:p>
          </p:txBody>
        </p:sp>
        <p:sp>
          <p:nvSpPr>
            <p:cNvPr id="22" name="Text Box 29"/>
            <p:cNvSpPr txBox="1">
              <a:spLocks noChangeArrowheads="1"/>
            </p:cNvSpPr>
            <p:nvPr/>
          </p:nvSpPr>
          <p:spPr bwMode="auto">
            <a:xfrm>
              <a:off x="4668153" y="4737794"/>
              <a:ext cx="695149" cy="369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it-IT" dirty="0" smtClean="0"/>
                <a:t>Forza</a:t>
              </a:r>
              <a:endParaRPr lang="it-IT" dirty="0"/>
            </a:p>
          </p:txBody>
        </p:sp>
        <p:sp>
          <p:nvSpPr>
            <p:cNvPr id="23" name="Text Box 30"/>
            <p:cNvSpPr txBox="1">
              <a:spLocks noChangeArrowheads="1"/>
            </p:cNvSpPr>
            <p:nvPr/>
          </p:nvSpPr>
          <p:spPr bwMode="auto">
            <a:xfrm>
              <a:off x="3541439" y="2480079"/>
              <a:ext cx="1659343"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METAFORA</a:t>
              </a:r>
            </a:p>
          </p:txBody>
        </p:sp>
        <p:sp>
          <p:nvSpPr>
            <p:cNvPr id="24" name="Freeform 31"/>
            <p:cNvSpPr>
              <a:spLocks/>
            </p:cNvSpPr>
            <p:nvPr/>
          </p:nvSpPr>
          <p:spPr bwMode="auto">
            <a:xfrm>
              <a:off x="6093959" y="2880957"/>
              <a:ext cx="805771" cy="592830"/>
            </a:xfrm>
            <a:custGeom>
              <a:avLst/>
              <a:gdLst>
                <a:gd name="T0" fmla="*/ 0 w 590"/>
                <a:gd name="T1" fmla="*/ 0 h 454"/>
                <a:gd name="T2" fmla="*/ 273 w 590"/>
                <a:gd name="T3" fmla="*/ 46 h 454"/>
                <a:gd name="T4" fmla="*/ 499 w 590"/>
                <a:gd name="T5" fmla="*/ 227 h 454"/>
                <a:gd name="T6" fmla="*/ 590 w 590"/>
                <a:gd name="T7" fmla="*/ 454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0" h="454">
                  <a:moveTo>
                    <a:pt x="0" y="0"/>
                  </a:moveTo>
                  <a:cubicBezTo>
                    <a:pt x="95" y="4"/>
                    <a:pt x="190" y="8"/>
                    <a:pt x="273" y="46"/>
                  </a:cubicBezTo>
                  <a:cubicBezTo>
                    <a:pt x="356" y="84"/>
                    <a:pt x="446" y="159"/>
                    <a:pt x="499" y="227"/>
                  </a:cubicBezTo>
                  <a:cubicBezTo>
                    <a:pt x="552" y="295"/>
                    <a:pt x="575" y="416"/>
                    <a:pt x="590" y="454"/>
                  </a:cubicBezTo>
                </a:path>
              </a:pathLst>
            </a:custGeom>
            <a:noFill/>
            <a:ln w="19050">
              <a:solidFill>
                <a:schemeClr val="tx1"/>
              </a:solidFill>
              <a:round/>
              <a:headEnd type="stealth" w="med" len="me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5" name="Text Box 33"/>
            <p:cNvSpPr txBox="1">
              <a:spLocks noChangeArrowheads="1"/>
            </p:cNvSpPr>
            <p:nvPr/>
          </p:nvSpPr>
          <p:spPr bwMode="auto">
            <a:xfrm>
              <a:off x="6507770" y="2622411"/>
              <a:ext cx="1569206"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ANALOGIA</a:t>
              </a:r>
            </a:p>
          </p:txBody>
        </p:sp>
        <p:sp>
          <p:nvSpPr>
            <p:cNvPr id="26" name="Text Box 34"/>
            <p:cNvSpPr txBox="1">
              <a:spLocks noChangeArrowheads="1"/>
            </p:cNvSpPr>
            <p:nvPr/>
          </p:nvSpPr>
          <p:spPr bwMode="auto">
            <a:xfrm>
              <a:off x="5233559" y="2831337"/>
              <a:ext cx="794846" cy="369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smtClean="0"/>
                <a:t>FLUIDI</a:t>
              </a:r>
              <a:endParaRPr lang="it-IT" dirty="0"/>
            </a:p>
          </p:txBody>
        </p:sp>
        <p:sp>
          <p:nvSpPr>
            <p:cNvPr id="27" name="Text Box 35"/>
            <p:cNvSpPr txBox="1">
              <a:spLocks noChangeArrowheads="1"/>
            </p:cNvSpPr>
            <p:nvPr/>
          </p:nvSpPr>
          <p:spPr bwMode="auto">
            <a:xfrm>
              <a:off x="6668925" y="3822434"/>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CALORE</a:t>
              </a:r>
            </a:p>
          </p:txBody>
        </p:sp>
        <p:sp>
          <p:nvSpPr>
            <p:cNvPr id="28" name="Ovale 27"/>
            <p:cNvSpPr/>
            <p:nvPr/>
          </p:nvSpPr>
          <p:spPr>
            <a:xfrm rot="1188993">
              <a:off x="980935" y="2964069"/>
              <a:ext cx="4981513" cy="1858037"/>
            </a:xfrm>
            <a:prstGeom prst="ellipse">
              <a:avLst/>
            </a:prstGeom>
            <a:noFill/>
            <a:ln w="254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30" name="Rettangolo 29"/>
          <p:cNvSpPr/>
          <p:nvPr/>
        </p:nvSpPr>
        <p:spPr>
          <a:xfrm>
            <a:off x="624313" y="573634"/>
            <a:ext cx="7869193" cy="984885"/>
          </a:xfrm>
          <a:prstGeom prst="rect">
            <a:avLst/>
          </a:prstGeom>
        </p:spPr>
        <p:txBody>
          <a:bodyPr wrap="square">
            <a:spAutoFit/>
          </a:bodyPr>
          <a:lstStyle/>
          <a:p>
            <a:pPr algn="ctr"/>
            <a:r>
              <a:rPr lang="it-IT" sz="2400" dirty="0" smtClean="0"/>
              <a:t>I fenomeni che concettualizziamo come FDG li chiameremo</a:t>
            </a:r>
          </a:p>
          <a:p>
            <a:pPr algn="ctr"/>
            <a:endParaRPr lang="it-IT" sz="1000" dirty="0" smtClean="0"/>
          </a:p>
          <a:p>
            <a:pPr algn="ctr"/>
            <a:r>
              <a:rPr lang="it-IT" sz="2400" b="1" dirty="0" smtClean="0"/>
              <a:t>FORZE DELLA NATURA</a:t>
            </a:r>
            <a:endParaRPr lang="it-IT" sz="2400" b="1" dirty="0"/>
          </a:p>
        </p:txBody>
      </p:sp>
    </p:spTree>
    <p:extLst>
      <p:ext uri="{BB962C8B-B14F-4D97-AF65-F5344CB8AC3E}">
        <p14:creationId xmlns:p14="http://schemas.microsoft.com/office/powerpoint/2010/main" val="2228540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980935" y="3093230"/>
            <a:ext cx="7096041" cy="3671888"/>
            <a:chOff x="980935" y="3093230"/>
            <a:chExt cx="7096041" cy="3671888"/>
          </a:xfrm>
        </p:grpSpPr>
        <p:sp>
          <p:nvSpPr>
            <p:cNvPr id="5" name="Rectangle 8"/>
            <p:cNvSpPr>
              <a:spLocks noChangeArrowheads="1"/>
            </p:cNvSpPr>
            <p:nvPr/>
          </p:nvSpPr>
          <p:spPr bwMode="auto">
            <a:xfrm>
              <a:off x="1076325" y="3093230"/>
              <a:ext cx="6999285" cy="3671888"/>
            </a:xfrm>
            <a:prstGeom prst="rect">
              <a:avLst/>
            </a:prstGeom>
            <a:solidFill>
              <a:schemeClr val="accent4">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it-IT"/>
            </a:p>
          </p:txBody>
        </p:sp>
        <p:sp>
          <p:nvSpPr>
            <p:cNvPr id="6" name="Oval 9"/>
            <p:cNvSpPr>
              <a:spLocks noChangeArrowheads="1"/>
            </p:cNvSpPr>
            <p:nvPr/>
          </p:nvSpPr>
          <p:spPr bwMode="auto">
            <a:xfrm>
              <a:off x="1521548" y="3744820"/>
              <a:ext cx="1300160" cy="532763"/>
            </a:xfrm>
            <a:prstGeom prst="ellipse">
              <a:avLst/>
            </a:prstGeom>
            <a:noFill/>
            <a:ln w="25400">
              <a:solidFill>
                <a:schemeClr val="accent6">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 name="Oval 10"/>
            <p:cNvSpPr>
              <a:spLocks noChangeArrowheads="1"/>
            </p:cNvSpPr>
            <p:nvPr/>
          </p:nvSpPr>
          <p:spPr bwMode="auto">
            <a:xfrm>
              <a:off x="2172994" y="4455171"/>
              <a:ext cx="1300160" cy="532763"/>
            </a:xfrm>
            <a:prstGeom prst="ellipse">
              <a:avLst/>
            </a:prstGeom>
            <a:noFill/>
            <a:ln w="25400">
              <a:solidFill>
                <a:schemeClr val="accent4">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8" name="Oval 11"/>
            <p:cNvSpPr>
              <a:spLocks noChangeArrowheads="1"/>
            </p:cNvSpPr>
            <p:nvPr/>
          </p:nvSpPr>
          <p:spPr bwMode="auto">
            <a:xfrm>
              <a:off x="4298045" y="5023191"/>
              <a:ext cx="1300160" cy="532763"/>
            </a:xfrm>
            <a:prstGeom prst="ellipse">
              <a:avLst/>
            </a:prstGeom>
            <a:noFill/>
            <a:ln w="25400">
              <a:solidFill>
                <a:schemeClr val="accent2">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9" name="Oval 12"/>
            <p:cNvSpPr>
              <a:spLocks noChangeArrowheads="1"/>
            </p:cNvSpPr>
            <p:nvPr/>
          </p:nvSpPr>
          <p:spPr bwMode="auto">
            <a:xfrm>
              <a:off x="2719279" y="573615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0" name="Oval 13"/>
            <p:cNvSpPr>
              <a:spLocks noChangeArrowheads="1"/>
            </p:cNvSpPr>
            <p:nvPr/>
          </p:nvSpPr>
          <p:spPr bwMode="auto">
            <a:xfrm>
              <a:off x="1819274" y="581058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 name="Oval 14"/>
            <p:cNvSpPr>
              <a:spLocks noChangeArrowheads="1"/>
            </p:cNvSpPr>
            <p:nvPr/>
          </p:nvSpPr>
          <p:spPr bwMode="auto">
            <a:xfrm>
              <a:off x="5045090" y="3388339"/>
              <a:ext cx="1115789" cy="94800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2" name="Oval 15"/>
            <p:cNvSpPr>
              <a:spLocks noChangeArrowheads="1"/>
            </p:cNvSpPr>
            <p:nvPr/>
          </p:nvSpPr>
          <p:spPr bwMode="auto">
            <a:xfrm>
              <a:off x="6465433" y="4277584"/>
              <a:ext cx="1115789" cy="94800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3" name="Freeform 16"/>
            <p:cNvSpPr>
              <a:spLocks/>
            </p:cNvSpPr>
            <p:nvPr/>
          </p:nvSpPr>
          <p:spPr bwMode="auto">
            <a:xfrm>
              <a:off x="2315028" y="3625993"/>
              <a:ext cx="2911703" cy="236348"/>
            </a:xfrm>
            <a:custGeom>
              <a:avLst/>
              <a:gdLst>
                <a:gd name="T0" fmla="*/ 0 w 2132"/>
                <a:gd name="T1" fmla="*/ 181 h 181"/>
                <a:gd name="T2" fmla="*/ 771 w 2132"/>
                <a:gd name="T3" fmla="*/ 45 h 181"/>
                <a:gd name="T4" fmla="*/ 1588 w 2132"/>
                <a:gd name="T5" fmla="*/ 0 h 181"/>
                <a:gd name="T6" fmla="*/ 2132 w 2132"/>
                <a:gd name="T7" fmla="*/ 45 h 1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2" h="181">
                  <a:moveTo>
                    <a:pt x="0" y="181"/>
                  </a:moveTo>
                  <a:cubicBezTo>
                    <a:pt x="253" y="128"/>
                    <a:pt x="506" y="75"/>
                    <a:pt x="771" y="45"/>
                  </a:cubicBezTo>
                  <a:cubicBezTo>
                    <a:pt x="1036" y="15"/>
                    <a:pt x="1361" y="0"/>
                    <a:pt x="1588" y="0"/>
                  </a:cubicBezTo>
                  <a:cubicBezTo>
                    <a:pt x="1815" y="0"/>
                    <a:pt x="1973" y="22"/>
                    <a:pt x="2132" y="45"/>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4" name="Freeform 18"/>
            <p:cNvSpPr>
              <a:spLocks/>
            </p:cNvSpPr>
            <p:nvPr/>
          </p:nvSpPr>
          <p:spPr bwMode="auto">
            <a:xfrm>
              <a:off x="2935062" y="3922408"/>
              <a:ext cx="2291668" cy="710351"/>
            </a:xfrm>
            <a:custGeom>
              <a:avLst/>
              <a:gdLst>
                <a:gd name="T0" fmla="*/ 0 w 1678"/>
                <a:gd name="T1" fmla="*/ 1181 h 499"/>
                <a:gd name="T2" fmla="*/ 680 w 1678"/>
                <a:gd name="T3" fmla="*/ 427 h 499"/>
                <a:gd name="T4" fmla="*/ 1224 w 1678"/>
                <a:gd name="T5" fmla="*/ 106 h 499"/>
                <a:gd name="T6" fmla="*/ 1678 w 1678"/>
                <a:gd name="T7" fmla="*/ 0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8" h="499">
                  <a:moveTo>
                    <a:pt x="0" y="499"/>
                  </a:moveTo>
                  <a:cubicBezTo>
                    <a:pt x="238" y="378"/>
                    <a:pt x="476" y="257"/>
                    <a:pt x="680" y="181"/>
                  </a:cubicBezTo>
                  <a:cubicBezTo>
                    <a:pt x="884" y="105"/>
                    <a:pt x="1058" y="75"/>
                    <a:pt x="1224" y="45"/>
                  </a:cubicBezTo>
                  <a:cubicBezTo>
                    <a:pt x="1390" y="15"/>
                    <a:pt x="1602" y="8"/>
                    <a:pt x="1678"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5" name="Freeform 19"/>
            <p:cNvSpPr>
              <a:spLocks/>
            </p:cNvSpPr>
            <p:nvPr/>
          </p:nvSpPr>
          <p:spPr bwMode="auto">
            <a:xfrm>
              <a:off x="3057976" y="4405551"/>
              <a:ext cx="3717474" cy="346035"/>
            </a:xfrm>
            <a:custGeom>
              <a:avLst/>
              <a:gdLst>
                <a:gd name="T0" fmla="*/ 0 w 2858"/>
                <a:gd name="T1" fmla="*/ 265 h 265"/>
                <a:gd name="T2" fmla="*/ 725 w 2858"/>
                <a:gd name="T3" fmla="*/ 38 h 265"/>
                <a:gd name="T4" fmla="*/ 1227 w 2858"/>
                <a:gd name="T5" fmla="*/ 38 h 265"/>
                <a:gd name="T6" fmla="*/ 1754 w 2858"/>
                <a:gd name="T7" fmla="*/ 174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58" h="265">
                  <a:moveTo>
                    <a:pt x="0" y="265"/>
                  </a:moveTo>
                  <a:cubicBezTo>
                    <a:pt x="423" y="170"/>
                    <a:pt x="847" y="76"/>
                    <a:pt x="1180" y="38"/>
                  </a:cubicBezTo>
                  <a:cubicBezTo>
                    <a:pt x="1513" y="0"/>
                    <a:pt x="1716" y="15"/>
                    <a:pt x="1996" y="38"/>
                  </a:cubicBezTo>
                  <a:cubicBezTo>
                    <a:pt x="2276" y="61"/>
                    <a:pt x="2714" y="151"/>
                    <a:pt x="2858" y="174"/>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6" name="Freeform 20"/>
            <p:cNvSpPr>
              <a:spLocks/>
            </p:cNvSpPr>
            <p:nvPr/>
          </p:nvSpPr>
          <p:spPr bwMode="auto">
            <a:xfrm>
              <a:off x="4979536" y="4039929"/>
              <a:ext cx="247194" cy="1006766"/>
            </a:xfrm>
            <a:custGeom>
              <a:avLst/>
              <a:gdLst>
                <a:gd name="T0" fmla="*/ 0 w 181"/>
                <a:gd name="T1" fmla="*/ 1326 h 726"/>
                <a:gd name="T2" fmla="*/ 45 w 181"/>
                <a:gd name="T3" fmla="*/ 414 h 726"/>
                <a:gd name="T4" fmla="*/ 181 w 181"/>
                <a:gd name="T5" fmla="*/ 0 h 726"/>
                <a:gd name="T6" fmla="*/ 0 60000 65536"/>
                <a:gd name="T7" fmla="*/ 0 60000 65536"/>
                <a:gd name="T8" fmla="*/ 0 60000 65536"/>
              </a:gdLst>
              <a:ahLst/>
              <a:cxnLst>
                <a:cxn ang="T6">
                  <a:pos x="T0" y="T1"/>
                </a:cxn>
                <a:cxn ang="T7">
                  <a:pos x="T2" y="T3"/>
                </a:cxn>
                <a:cxn ang="T8">
                  <a:pos x="T4" y="T5"/>
                </a:cxn>
              </a:cxnLst>
              <a:rect l="0" t="0" r="r" b="b"/>
              <a:pathLst>
                <a:path w="181" h="726">
                  <a:moveTo>
                    <a:pt x="0" y="726"/>
                  </a:moveTo>
                  <a:cubicBezTo>
                    <a:pt x="7" y="537"/>
                    <a:pt x="15" y="348"/>
                    <a:pt x="45" y="227"/>
                  </a:cubicBezTo>
                  <a:cubicBezTo>
                    <a:pt x="75" y="106"/>
                    <a:pt x="158" y="38"/>
                    <a:pt x="181"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7" name="Freeform 22"/>
            <p:cNvSpPr>
              <a:spLocks/>
            </p:cNvSpPr>
            <p:nvPr/>
          </p:nvSpPr>
          <p:spPr bwMode="auto">
            <a:xfrm>
              <a:off x="5226730" y="4721553"/>
              <a:ext cx="1548720" cy="325142"/>
            </a:xfrm>
            <a:custGeom>
              <a:avLst/>
              <a:gdLst>
                <a:gd name="T0" fmla="*/ 0 w 998"/>
                <a:gd name="T1" fmla="*/ 249 h 249"/>
                <a:gd name="T2" fmla="*/ 1299 w 998"/>
                <a:gd name="T3" fmla="*/ 23 h 249"/>
                <a:gd name="T4" fmla="*/ 3584 w 998"/>
                <a:gd name="T5" fmla="*/ 113 h 249"/>
                <a:gd name="T6" fmla="*/ 0 60000 65536"/>
                <a:gd name="T7" fmla="*/ 0 60000 65536"/>
                <a:gd name="T8" fmla="*/ 0 60000 65536"/>
              </a:gdLst>
              <a:ahLst/>
              <a:cxnLst>
                <a:cxn ang="T6">
                  <a:pos x="T0" y="T1"/>
                </a:cxn>
                <a:cxn ang="T7">
                  <a:pos x="T2" y="T3"/>
                </a:cxn>
                <a:cxn ang="T8">
                  <a:pos x="T4" y="T5"/>
                </a:cxn>
              </a:cxnLst>
              <a:rect l="0" t="0" r="r" b="b"/>
              <a:pathLst>
                <a:path w="998" h="249">
                  <a:moveTo>
                    <a:pt x="0" y="249"/>
                  </a:moveTo>
                  <a:cubicBezTo>
                    <a:pt x="98" y="147"/>
                    <a:pt x="197" y="46"/>
                    <a:pt x="363" y="23"/>
                  </a:cubicBezTo>
                  <a:cubicBezTo>
                    <a:pt x="529" y="0"/>
                    <a:pt x="892" y="98"/>
                    <a:pt x="998" y="113"/>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8" name="Freeform 23"/>
            <p:cNvSpPr>
              <a:spLocks/>
            </p:cNvSpPr>
            <p:nvPr/>
          </p:nvSpPr>
          <p:spPr bwMode="auto">
            <a:xfrm>
              <a:off x="2376485" y="3734374"/>
              <a:ext cx="4460423" cy="720797"/>
            </a:xfrm>
            <a:custGeom>
              <a:avLst/>
              <a:gdLst>
                <a:gd name="T0" fmla="*/ 0 w 3266"/>
                <a:gd name="T1" fmla="*/ 234 h 552"/>
                <a:gd name="T2" fmla="*/ 1769 w 3266"/>
                <a:gd name="T3" fmla="*/ 53 h 552"/>
                <a:gd name="T4" fmla="*/ 3266 w 3266"/>
                <a:gd name="T5" fmla="*/ 552 h 552"/>
                <a:gd name="T6" fmla="*/ 0 60000 65536"/>
                <a:gd name="T7" fmla="*/ 0 60000 65536"/>
                <a:gd name="T8" fmla="*/ 0 60000 65536"/>
              </a:gdLst>
              <a:ahLst/>
              <a:cxnLst>
                <a:cxn ang="T6">
                  <a:pos x="T0" y="T1"/>
                </a:cxn>
                <a:cxn ang="T7">
                  <a:pos x="T2" y="T3"/>
                </a:cxn>
                <a:cxn ang="T8">
                  <a:pos x="T4" y="T5"/>
                </a:cxn>
              </a:cxnLst>
              <a:rect l="0" t="0" r="r" b="b"/>
              <a:pathLst>
                <a:path w="3266" h="552">
                  <a:moveTo>
                    <a:pt x="0" y="234"/>
                  </a:moveTo>
                  <a:cubicBezTo>
                    <a:pt x="612" y="117"/>
                    <a:pt x="1225" y="0"/>
                    <a:pt x="1769" y="53"/>
                  </a:cubicBezTo>
                  <a:cubicBezTo>
                    <a:pt x="2313" y="106"/>
                    <a:pt x="2789" y="329"/>
                    <a:pt x="3266" y="552"/>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19" name="Text Box 24"/>
            <p:cNvSpPr txBox="1">
              <a:spLocks noChangeArrowheads="1"/>
            </p:cNvSpPr>
            <p:nvPr/>
          </p:nvSpPr>
          <p:spPr bwMode="auto">
            <a:xfrm>
              <a:off x="3488176" y="6122668"/>
              <a:ext cx="1130811"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Resistenza</a:t>
              </a:r>
            </a:p>
          </p:txBody>
        </p:sp>
        <p:sp>
          <p:nvSpPr>
            <p:cNvPr id="20" name="Text Box 25"/>
            <p:cNvSpPr txBox="1">
              <a:spLocks noChangeArrowheads="1"/>
            </p:cNvSpPr>
            <p:nvPr/>
          </p:nvSpPr>
          <p:spPr bwMode="auto">
            <a:xfrm>
              <a:off x="1705919" y="6274140"/>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Equilibrio</a:t>
              </a:r>
            </a:p>
          </p:txBody>
        </p:sp>
        <p:sp>
          <p:nvSpPr>
            <p:cNvPr id="21" name="Text Box 27"/>
            <p:cNvSpPr txBox="1">
              <a:spLocks noChangeArrowheads="1"/>
            </p:cNvSpPr>
            <p:nvPr/>
          </p:nvSpPr>
          <p:spPr bwMode="auto">
            <a:xfrm>
              <a:off x="1247039" y="3441877"/>
              <a:ext cx="16378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solidFill>
                    <a:schemeClr val="accent6">
                      <a:lumMod val="75000"/>
                    </a:schemeClr>
                  </a:solidFill>
                </a:rPr>
                <a:t>Livello verticale</a:t>
              </a:r>
            </a:p>
          </p:txBody>
        </p:sp>
        <p:sp>
          <p:nvSpPr>
            <p:cNvPr id="22" name="Text Box 28"/>
            <p:cNvSpPr txBox="1">
              <a:spLocks noChangeArrowheads="1"/>
            </p:cNvSpPr>
            <p:nvPr/>
          </p:nvSpPr>
          <p:spPr bwMode="auto">
            <a:xfrm>
              <a:off x="2237182" y="4871719"/>
              <a:ext cx="159411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solidFill>
                    <a:schemeClr val="accent4">
                      <a:lumMod val="75000"/>
                    </a:schemeClr>
                  </a:solidFill>
                </a:rPr>
                <a:t>Sostanza fluida</a:t>
              </a:r>
            </a:p>
          </p:txBody>
        </p:sp>
        <p:sp>
          <p:nvSpPr>
            <p:cNvPr id="23" name="Text Box 29"/>
            <p:cNvSpPr txBox="1">
              <a:spLocks noChangeArrowheads="1"/>
            </p:cNvSpPr>
            <p:nvPr/>
          </p:nvSpPr>
          <p:spPr bwMode="auto">
            <a:xfrm>
              <a:off x="4668153" y="5481524"/>
              <a:ext cx="695149" cy="369539"/>
            </a:xfrm>
            <a:prstGeom prst="rect">
              <a:avLst/>
            </a:prstGeom>
            <a:noFill/>
            <a:ln>
              <a:noFill/>
            </a:ln>
            <a:effectLs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it-IT" dirty="0" smtClean="0">
                  <a:solidFill>
                    <a:srgbClr val="953735"/>
                  </a:solidFill>
                </a:rPr>
                <a:t>Forza</a:t>
              </a:r>
              <a:endParaRPr lang="it-IT" dirty="0">
                <a:solidFill>
                  <a:srgbClr val="953735"/>
                </a:solidFill>
              </a:endParaRPr>
            </a:p>
          </p:txBody>
        </p:sp>
        <p:sp>
          <p:nvSpPr>
            <p:cNvPr id="24" name="Text Box 30"/>
            <p:cNvSpPr txBox="1">
              <a:spLocks noChangeArrowheads="1"/>
            </p:cNvSpPr>
            <p:nvPr/>
          </p:nvSpPr>
          <p:spPr bwMode="auto">
            <a:xfrm>
              <a:off x="3541439" y="3223809"/>
              <a:ext cx="1659343"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METAFORA</a:t>
              </a:r>
            </a:p>
          </p:txBody>
        </p:sp>
        <p:sp>
          <p:nvSpPr>
            <p:cNvPr id="25" name="Freeform 31"/>
            <p:cNvSpPr>
              <a:spLocks/>
            </p:cNvSpPr>
            <p:nvPr/>
          </p:nvSpPr>
          <p:spPr bwMode="auto">
            <a:xfrm>
              <a:off x="6093959" y="3624687"/>
              <a:ext cx="805771" cy="592830"/>
            </a:xfrm>
            <a:custGeom>
              <a:avLst/>
              <a:gdLst>
                <a:gd name="T0" fmla="*/ 0 w 590"/>
                <a:gd name="T1" fmla="*/ 0 h 454"/>
                <a:gd name="T2" fmla="*/ 273 w 590"/>
                <a:gd name="T3" fmla="*/ 46 h 454"/>
                <a:gd name="T4" fmla="*/ 499 w 590"/>
                <a:gd name="T5" fmla="*/ 227 h 454"/>
                <a:gd name="T6" fmla="*/ 590 w 590"/>
                <a:gd name="T7" fmla="*/ 454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0" h="454">
                  <a:moveTo>
                    <a:pt x="0" y="0"/>
                  </a:moveTo>
                  <a:cubicBezTo>
                    <a:pt x="95" y="4"/>
                    <a:pt x="190" y="8"/>
                    <a:pt x="273" y="46"/>
                  </a:cubicBezTo>
                  <a:cubicBezTo>
                    <a:pt x="356" y="84"/>
                    <a:pt x="446" y="159"/>
                    <a:pt x="499" y="227"/>
                  </a:cubicBezTo>
                  <a:cubicBezTo>
                    <a:pt x="552" y="295"/>
                    <a:pt x="575" y="416"/>
                    <a:pt x="590" y="454"/>
                  </a:cubicBezTo>
                </a:path>
              </a:pathLst>
            </a:custGeom>
            <a:noFill/>
            <a:ln w="19050">
              <a:solidFill>
                <a:schemeClr val="tx1"/>
              </a:solidFill>
              <a:round/>
              <a:headEnd type="stealth" w="med" len="me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26" name="Text Box 33"/>
            <p:cNvSpPr txBox="1">
              <a:spLocks noChangeArrowheads="1"/>
            </p:cNvSpPr>
            <p:nvPr/>
          </p:nvSpPr>
          <p:spPr bwMode="auto">
            <a:xfrm>
              <a:off x="6507770" y="3366141"/>
              <a:ext cx="1569206"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ANALOGIA</a:t>
              </a:r>
            </a:p>
          </p:txBody>
        </p:sp>
        <p:sp>
          <p:nvSpPr>
            <p:cNvPr id="27" name="Text Box 34"/>
            <p:cNvSpPr txBox="1">
              <a:spLocks noChangeArrowheads="1"/>
            </p:cNvSpPr>
            <p:nvPr/>
          </p:nvSpPr>
          <p:spPr bwMode="auto">
            <a:xfrm>
              <a:off x="5233559" y="3575067"/>
              <a:ext cx="794846" cy="369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smtClean="0"/>
                <a:t>FLUIDI</a:t>
              </a:r>
              <a:endParaRPr lang="it-IT" dirty="0"/>
            </a:p>
          </p:txBody>
        </p:sp>
        <p:sp>
          <p:nvSpPr>
            <p:cNvPr id="28" name="Text Box 35"/>
            <p:cNvSpPr txBox="1">
              <a:spLocks noChangeArrowheads="1"/>
            </p:cNvSpPr>
            <p:nvPr/>
          </p:nvSpPr>
          <p:spPr bwMode="auto">
            <a:xfrm>
              <a:off x="6668925" y="4566164"/>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CALORE</a:t>
              </a:r>
            </a:p>
          </p:txBody>
        </p:sp>
        <p:sp>
          <p:nvSpPr>
            <p:cNvPr id="29" name="Ovale 28"/>
            <p:cNvSpPr/>
            <p:nvPr/>
          </p:nvSpPr>
          <p:spPr>
            <a:xfrm rot="1188993">
              <a:off x="980935" y="3707799"/>
              <a:ext cx="4981513" cy="1858037"/>
            </a:xfrm>
            <a:prstGeom prst="ellipse">
              <a:avLst/>
            </a:pr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0" name="Text Box 28"/>
            <p:cNvSpPr txBox="1">
              <a:spLocks noChangeArrowheads="1"/>
            </p:cNvSpPr>
            <p:nvPr/>
          </p:nvSpPr>
          <p:spPr bwMode="auto">
            <a:xfrm>
              <a:off x="5586765" y="5606796"/>
              <a:ext cx="236299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smtClean="0"/>
                <a:t>Force </a:t>
              </a:r>
              <a:r>
                <a:rPr lang="it-IT" sz="2400" b="1" dirty="0" err="1" smtClean="0"/>
                <a:t>Dynamic</a:t>
              </a:r>
              <a:r>
                <a:rPr lang="it-IT" sz="2400" b="1" dirty="0" smtClean="0"/>
                <a:t> Gestalt</a:t>
              </a:r>
              <a:endParaRPr lang="it-IT" sz="2400" b="1" dirty="0"/>
            </a:p>
          </p:txBody>
        </p:sp>
      </p:grpSp>
      <p:sp>
        <p:nvSpPr>
          <p:cNvPr id="31" name="Rettangolo 30"/>
          <p:cNvSpPr/>
          <p:nvPr/>
        </p:nvSpPr>
        <p:spPr>
          <a:xfrm>
            <a:off x="535707" y="377872"/>
            <a:ext cx="7861785" cy="2431435"/>
          </a:xfrm>
          <a:prstGeom prst="rect">
            <a:avLst/>
          </a:prstGeom>
        </p:spPr>
        <p:txBody>
          <a:bodyPr wrap="square">
            <a:spAutoFit/>
          </a:bodyPr>
          <a:lstStyle/>
          <a:p>
            <a:r>
              <a:rPr lang="it-IT" sz="2400" dirty="0" smtClean="0">
                <a:latin typeface="Calibri" charset="0"/>
              </a:rPr>
              <a:t>La </a:t>
            </a:r>
            <a:r>
              <a:rPr lang="it-IT" sz="2400" dirty="0">
                <a:latin typeface="Calibri" charset="0"/>
              </a:rPr>
              <a:t>gestalt </a:t>
            </a:r>
            <a:r>
              <a:rPr lang="it-IT" sz="2400" dirty="0" smtClean="0">
                <a:latin typeface="Calibri" charset="0"/>
              </a:rPr>
              <a:t>delle forze della natura o </a:t>
            </a:r>
            <a:r>
              <a:rPr lang="it-IT" sz="2400" b="1" dirty="0" smtClean="0">
                <a:latin typeface="Calibri" charset="0"/>
              </a:rPr>
              <a:t>Force </a:t>
            </a:r>
            <a:r>
              <a:rPr lang="it-IT" sz="2400" b="1" dirty="0" err="1" smtClean="0">
                <a:latin typeface="Calibri" charset="0"/>
              </a:rPr>
              <a:t>Dynamic</a:t>
            </a:r>
            <a:r>
              <a:rPr lang="it-IT" sz="2400" b="1" dirty="0">
                <a:latin typeface="Calibri" charset="0"/>
              </a:rPr>
              <a:t> </a:t>
            </a:r>
            <a:r>
              <a:rPr lang="it-IT" sz="2400" b="1" dirty="0" smtClean="0">
                <a:latin typeface="Calibri" charset="0"/>
              </a:rPr>
              <a:t>Gestalt </a:t>
            </a:r>
            <a:r>
              <a:rPr lang="it-IT" sz="2400" dirty="0" smtClean="0">
                <a:latin typeface="Calibri" charset="0"/>
              </a:rPr>
              <a:t>si differenzia </a:t>
            </a:r>
            <a:r>
              <a:rPr lang="it-IT" sz="2400" dirty="0">
                <a:latin typeface="Calibri" charset="0"/>
              </a:rPr>
              <a:t>tramite </a:t>
            </a:r>
            <a:r>
              <a:rPr lang="it-IT" sz="2400" dirty="0" smtClean="0">
                <a:latin typeface="Calibri" charset="0"/>
              </a:rPr>
              <a:t>strutture schematiche (image schema) elementari:</a:t>
            </a:r>
          </a:p>
          <a:p>
            <a:pPr marL="342900" indent="-342900">
              <a:buFont typeface="Arial"/>
              <a:buChar char="•"/>
            </a:pPr>
            <a:r>
              <a:rPr lang="it-IT" sz="2000" dirty="0" smtClean="0">
                <a:latin typeface="Calibri" charset="0"/>
              </a:rPr>
              <a:t>L’image schema di </a:t>
            </a:r>
            <a:r>
              <a:rPr lang="it-IT" sz="2000" b="1" dirty="0" smtClean="0">
                <a:solidFill>
                  <a:schemeClr val="accent6">
                    <a:lumMod val="75000"/>
                  </a:schemeClr>
                </a:solidFill>
                <a:latin typeface="Calibri" charset="0"/>
              </a:rPr>
              <a:t>verticalità (scala) </a:t>
            </a:r>
            <a:r>
              <a:rPr lang="it-IT" sz="2000" dirty="0" smtClean="0">
                <a:latin typeface="Calibri" charset="0"/>
              </a:rPr>
              <a:t>che struttura l’aspetto di </a:t>
            </a:r>
            <a:r>
              <a:rPr lang="it-IT" sz="2000" b="1" i="1" dirty="0" smtClean="0">
                <a:latin typeface="Calibri" charset="0"/>
              </a:rPr>
              <a:t>intensità</a:t>
            </a:r>
          </a:p>
          <a:p>
            <a:pPr marL="342900" indent="-342900">
              <a:buFont typeface="Arial"/>
              <a:buChar char="•"/>
            </a:pPr>
            <a:r>
              <a:rPr lang="it-IT" sz="2000" dirty="0">
                <a:latin typeface="Calibri" charset="0"/>
              </a:rPr>
              <a:t>L’image schema </a:t>
            </a:r>
            <a:r>
              <a:rPr lang="it-IT" sz="2000" dirty="0" smtClean="0">
                <a:latin typeface="Calibri" charset="0"/>
              </a:rPr>
              <a:t>di </a:t>
            </a:r>
            <a:r>
              <a:rPr lang="it-IT" sz="2000" b="1" dirty="0" smtClean="0">
                <a:solidFill>
                  <a:schemeClr val="accent4">
                    <a:lumMod val="75000"/>
                  </a:schemeClr>
                </a:solidFill>
                <a:latin typeface="Calibri" charset="0"/>
              </a:rPr>
              <a:t>sostanza (fluida</a:t>
            </a:r>
            <a:r>
              <a:rPr lang="it-IT" sz="2000" b="1" dirty="0" smtClean="0">
                <a:latin typeface="Calibri" charset="0"/>
              </a:rPr>
              <a:t>) </a:t>
            </a:r>
            <a:r>
              <a:rPr lang="it-IT" sz="2000" dirty="0" smtClean="0">
                <a:latin typeface="Calibri" charset="0"/>
              </a:rPr>
              <a:t>che struttura l’aspetto di </a:t>
            </a:r>
            <a:r>
              <a:rPr lang="it-IT" sz="2000" b="1" i="1" dirty="0" smtClean="0">
                <a:latin typeface="Calibri" charset="0"/>
              </a:rPr>
              <a:t>quantità</a:t>
            </a:r>
          </a:p>
          <a:p>
            <a:pPr marL="342900" indent="-342900">
              <a:buFont typeface="Arial"/>
              <a:buChar char="•"/>
            </a:pPr>
            <a:r>
              <a:rPr lang="it-IT" sz="2000" dirty="0">
                <a:latin typeface="Calibri" charset="0"/>
              </a:rPr>
              <a:t>L’image schema </a:t>
            </a:r>
            <a:r>
              <a:rPr lang="it-IT" sz="2000" dirty="0" smtClean="0">
                <a:latin typeface="Calibri" charset="0"/>
              </a:rPr>
              <a:t>di </a:t>
            </a:r>
            <a:r>
              <a:rPr lang="it-IT" sz="2000" b="1" dirty="0" smtClean="0">
                <a:solidFill>
                  <a:schemeClr val="accent2">
                    <a:lumMod val="75000"/>
                  </a:schemeClr>
                </a:solidFill>
                <a:latin typeface="Calibri" charset="0"/>
              </a:rPr>
              <a:t>forza (manipolazione diretta) </a:t>
            </a:r>
            <a:r>
              <a:rPr lang="it-IT" sz="2000" dirty="0" smtClean="0">
                <a:latin typeface="Calibri" charset="0"/>
              </a:rPr>
              <a:t>che struttura l’aspetto di </a:t>
            </a:r>
            <a:r>
              <a:rPr lang="it-IT" sz="2000" b="1" i="1" dirty="0" smtClean="0">
                <a:latin typeface="Calibri" charset="0"/>
              </a:rPr>
              <a:t>influenza/potere</a:t>
            </a:r>
          </a:p>
        </p:txBody>
      </p:sp>
    </p:spTree>
    <p:extLst>
      <p:ext uri="{BB962C8B-B14F-4D97-AF65-F5344CB8AC3E}">
        <p14:creationId xmlns:p14="http://schemas.microsoft.com/office/powerpoint/2010/main" val="1561817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30"/>
          <p:cNvSpPr/>
          <p:nvPr/>
        </p:nvSpPr>
        <p:spPr>
          <a:xfrm>
            <a:off x="535707" y="412198"/>
            <a:ext cx="7861785" cy="1200328"/>
          </a:xfrm>
          <a:prstGeom prst="rect">
            <a:avLst/>
          </a:prstGeom>
        </p:spPr>
        <p:txBody>
          <a:bodyPr wrap="square">
            <a:spAutoFit/>
          </a:bodyPr>
          <a:lstStyle/>
          <a:p>
            <a:r>
              <a:rPr lang="it-IT" sz="2400" dirty="0" smtClean="0">
                <a:latin typeface="Calibri" charset="0"/>
              </a:rPr>
              <a:t>La </a:t>
            </a:r>
            <a:r>
              <a:rPr lang="it-IT" sz="2400" i="1" dirty="0" smtClean="0">
                <a:latin typeface="Calibri" charset="0"/>
              </a:rPr>
              <a:t>Force </a:t>
            </a:r>
            <a:r>
              <a:rPr lang="it-IT" sz="2400" i="1" dirty="0" err="1" smtClean="0">
                <a:latin typeface="Calibri" charset="0"/>
              </a:rPr>
              <a:t>Dynamic</a:t>
            </a:r>
            <a:r>
              <a:rPr lang="it-IT" sz="2400" i="1" dirty="0" smtClean="0">
                <a:latin typeface="Calibri" charset="0"/>
              </a:rPr>
              <a:t> Gestalt </a:t>
            </a:r>
            <a:r>
              <a:rPr lang="it-IT" sz="2400" dirty="0" smtClean="0">
                <a:latin typeface="Calibri" charset="0"/>
              </a:rPr>
              <a:t>si applica </a:t>
            </a:r>
            <a:r>
              <a:rPr lang="it-IT" sz="2400" dirty="0">
                <a:latin typeface="Calibri" charset="0"/>
              </a:rPr>
              <a:t>ad ambiti di esperienza molto </a:t>
            </a:r>
            <a:r>
              <a:rPr lang="it-IT" sz="2400" dirty="0" smtClean="0">
                <a:latin typeface="Calibri" charset="0"/>
              </a:rPr>
              <a:t>diversi, ed esempio, la giustizia, la paura, il cibo, il calore, ecc.</a:t>
            </a:r>
          </a:p>
        </p:txBody>
      </p:sp>
      <p:grpSp>
        <p:nvGrpSpPr>
          <p:cNvPr id="30" name="Gruppo 29"/>
          <p:cNvGrpSpPr/>
          <p:nvPr/>
        </p:nvGrpSpPr>
        <p:grpSpPr>
          <a:xfrm>
            <a:off x="980935" y="3093230"/>
            <a:ext cx="7096041" cy="3671888"/>
            <a:chOff x="980935" y="3093230"/>
            <a:chExt cx="7096041" cy="3671888"/>
          </a:xfrm>
        </p:grpSpPr>
        <p:sp>
          <p:nvSpPr>
            <p:cNvPr id="32" name="Rectangle 8"/>
            <p:cNvSpPr>
              <a:spLocks noChangeArrowheads="1"/>
            </p:cNvSpPr>
            <p:nvPr/>
          </p:nvSpPr>
          <p:spPr bwMode="auto">
            <a:xfrm>
              <a:off x="1076325" y="3093230"/>
              <a:ext cx="6999285" cy="3671888"/>
            </a:xfrm>
            <a:prstGeom prst="rect">
              <a:avLst/>
            </a:prstGeom>
            <a:solidFill>
              <a:schemeClr val="accent4">
                <a:lumMod val="20000"/>
                <a:lumOff val="80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it-IT"/>
            </a:p>
          </p:txBody>
        </p:sp>
        <p:sp>
          <p:nvSpPr>
            <p:cNvPr id="33" name="Oval 9"/>
            <p:cNvSpPr>
              <a:spLocks noChangeArrowheads="1"/>
            </p:cNvSpPr>
            <p:nvPr/>
          </p:nvSpPr>
          <p:spPr bwMode="auto">
            <a:xfrm>
              <a:off x="1521548" y="3744820"/>
              <a:ext cx="1300160" cy="532763"/>
            </a:xfrm>
            <a:prstGeom prst="ellipse">
              <a:avLst/>
            </a:prstGeom>
            <a:noFill/>
            <a:ln w="25400">
              <a:solidFill>
                <a:schemeClr val="accent6">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4" name="Oval 10"/>
            <p:cNvSpPr>
              <a:spLocks noChangeArrowheads="1"/>
            </p:cNvSpPr>
            <p:nvPr/>
          </p:nvSpPr>
          <p:spPr bwMode="auto">
            <a:xfrm>
              <a:off x="2172994" y="4455171"/>
              <a:ext cx="1300160" cy="532763"/>
            </a:xfrm>
            <a:prstGeom prst="ellipse">
              <a:avLst/>
            </a:prstGeom>
            <a:noFill/>
            <a:ln w="25400">
              <a:solidFill>
                <a:schemeClr val="accent4">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5" name="Oval 11"/>
            <p:cNvSpPr>
              <a:spLocks noChangeArrowheads="1"/>
            </p:cNvSpPr>
            <p:nvPr/>
          </p:nvSpPr>
          <p:spPr bwMode="auto">
            <a:xfrm>
              <a:off x="4298045" y="5023191"/>
              <a:ext cx="1300160" cy="532763"/>
            </a:xfrm>
            <a:prstGeom prst="ellipse">
              <a:avLst/>
            </a:prstGeom>
            <a:noFill/>
            <a:ln w="25400">
              <a:solidFill>
                <a:schemeClr val="accent2">
                  <a:lumMod val="75000"/>
                </a:scheme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6" name="Oval 12"/>
            <p:cNvSpPr>
              <a:spLocks noChangeArrowheads="1"/>
            </p:cNvSpPr>
            <p:nvPr/>
          </p:nvSpPr>
          <p:spPr bwMode="auto">
            <a:xfrm>
              <a:off x="2719279" y="573615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7" name="Oval 13"/>
            <p:cNvSpPr>
              <a:spLocks noChangeArrowheads="1"/>
            </p:cNvSpPr>
            <p:nvPr/>
          </p:nvSpPr>
          <p:spPr bwMode="auto">
            <a:xfrm>
              <a:off x="1819274" y="5810584"/>
              <a:ext cx="1300160" cy="532763"/>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8" name="Oval 14"/>
            <p:cNvSpPr>
              <a:spLocks noChangeArrowheads="1"/>
            </p:cNvSpPr>
            <p:nvPr/>
          </p:nvSpPr>
          <p:spPr bwMode="auto">
            <a:xfrm>
              <a:off x="5045090" y="3388339"/>
              <a:ext cx="1115789" cy="94800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9" name="Oval 15"/>
            <p:cNvSpPr>
              <a:spLocks noChangeArrowheads="1"/>
            </p:cNvSpPr>
            <p:nvPr/>
          </p:nvSpPr>
          <p:spPr bwMode="auto">
            <a:xfrm>
              <a:off x="6465433" y="4277584"/>
              <a:ext cx="1115789" cy="94800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0" name="Freeform 16"/>
            <p:cNvSpPr>
              <a:spLocks/>
            </p:cNvSpPr>
            <p:nvPr/>
          </p:nvSpPr>
          <p:spPr bwMode="auto">
            <a:xfrm>
              <a:off x="2315028" y="3625993"/>
              <a:ext cx="2911703" cy="236348"/>
            </a:xfrm>
            <a:custGeom>
              <a:avLst/>
              <a:gdLst>
                <a:gd name="T0" fmla="*/ 0 w 2132"/>
                <a:gd name="T1" fmla="*/ 181 h 181"/>
                <a:gd name="T2" fmla="*/ 771 w 2132"/>
                <a:gd name="T3" fmla="*/ 45 h 181"/>
                <a:gd name="T4" fmla="*/ 1588 w 2132"/>
                <a:gd name="T5" fmla="*/ 0 h 181"/>
                <a:gd name="T6" fmla="*/ 2132 w 2132"/>
                <a:gd name="T7" fmla="*/ 45 h 1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2" h="181">
                  <a:moveTo>
                    <a:pt x="0" y="181"/>
                  </a:moveTo>
                  <a:cubicBezTo>
                    <a:pt x="253" y="128"/>
                    <a:pt x="506" y="75"/>
                    <a:pt x="771" y="45"/>
                  </a:cubicBezTo>
                  <a:cubicBezTo>
                    <a:pt x="1036" y="15"/>
                    <a:pt x="1361" y="0"/>
                    <a:pt x="1588" y="0"/>
                  </a:cubicBezTo>
                  <a:cubicBezTo>
                    <a:pt x="1815" y="0"/>
                    <a:pt x="1973" y="22"/>
                    <a:pt x="2132" y="45"/>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41" name="Freeform 18"/>
            <p:cNvSpPr>
              <a:spLocks/>
            </p:cNvSpPr>
            <p:nvPr/>
          </p:nvSpPr>
          <p:spPr bwMode="auto">
            <a:xfrm>
              <a:off x="2935062" y="3922408"/>
              <a:ext cx="2291668" cy="710351"/>
            </a:xfrm>
            <a:custGeom>
              <a:avLst/>
              <a:gdLst>
                <a:gd name="T0" fmla="*/ 0 w 1678"/>
                <a:gd name="T1" fmla="*/ 1181 h 499"/>
                <a:gd name="T2" fmla="*/ 680 w 1678"/>
                <a:gd name="T3" fmla="*/ 427 h 499"/>
                <a:gd name="T4" fmla="*/ 1224 w 1678"/>
                <a:gd name="T5" fmla="*/ 106 h 499"/>
                <a:gd name="T6" fmla="*/ 1678 w 1678"/>
                <a:gd name="T7" fmla="*/ 0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78" h="499">
                  <a:moveTo>
                    <a:pt x="0" y="499"/>
                  </a:moveTo>
                  <a:cubicBezTo>
                    <a:pt x="238" y="378"/>
                    <a:pt x="476" y="257"/>
                    <a:pt x="680" y="181"/>
                  </a:cubicBezTo>
                  <a:cubicBezTo>
                    <a:pt x="884" y="105"/>
                    <a:pt x="1058" y="75"/>
                    <a:pt x="1224" y="45"/>
                  </a:cubicBezTo>
                  <a:cubicBezTo>
                    <a:pt x="1390" y="15"/>
                    <a:pt x="1602" y="8"/>
                    <a:pt x="1678"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42" name="Freeform 19"/>
            <p:cNvSpPr>
              <a:spLocks/>
            </p:cNvSpPr>
            <p:nvPr/>
          </p:nvSpPr>
          <p:spPr bwMode="auto">
            <a:xfrm>
              <a:off x="3057976" y="4405551"/>
              <a:ext cx="3717474" cy="346035"/>
            </a:xfrm>
            <a:custGeom>
              <a:avLst/>
              <a:gdLst>
                <a:gd name="T0" fmla="*/ 0 w 2858"/>
                <a:gd name="T1" fmla="*/ 265 h 265"/>
                <a:gd name="T2" fmla="*/ 725 w 2858"/>
                <a:gd name="T3" fmla="*/ 38 h 265"/>
                <a:gd name="T4" fmla="*/ 1227 w 2858"/>
                <a:gd name="T5" fmla="*/ 38 h 265"/>
                <a:gd name="T6" fmla="*/ 1754 w 2858"/>
                <a:gd name="T7" fmla="*/ 174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58" h="265">
                  <a:moveTo>
                    <a:pt x="0" y="265"/>
                  </a:moveTo>
                  <a:cubicBezTo>
                    <a:pt x="423" y="170"/>
                    <a:pt x="847" y="76"/>
                    <a:pt x="1180" y="38"/>
                  </a:cubicBezTo>
                  <a:cubicBezTo>
                    <a:pt x="1513" y="0"/>
                    <a:pt x="1716" y="15"/>
                    <a:pt x="1996" y="38"/>
                  </a:cubicBezTo>
                  <a:cubicBezTo>
                    <a:pt x="2276" y="61"/>
                    <a:pt x="2714" y="151"/>
                    <a:pt x="2858" y="174"/>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43" name="Freeform 20"/>
            <p:cNvSpPr>
              <a:spLocks/>
            </p:cNvSpPr>
            <p:nvPr/>
          </p:nvSpPr>
          <p:spPr bwMode="auto">
            <a:xfrm>
              <a:off x="4979536" y="4039929"/>
              <a:ext cx="247194" cy="1006766"/>
            </a:xfrm>
            <a:custGeom>
              <a:avLst/>
              <a:gdLst>
                <a:gd name="T0" fmla="*/ 0 w 181"/>
                <a:gd name="T1" fmla="*/ 1326 h 726"/>
                <a:gd name="T2" fmla="*/ 45 w 181"/>
                <a:gd name="T3" fmla="*/ 414 h 726"/>
                <a:gd name="T4" fmla="*/ 181 w 181"/>
                <a:gd name="T5" fmla="*/ 0 h 726"/>
                <a:gd name="T6" fmla="*/ 0 60000 65536"/>
                <a:gd name="T7" fmla="*/ 0 60000 65536"/>
                <a:gd name="T8" fmla="*/ 0 60000 65536"/>
              </a:gdLst>
              <a:ahLst/>
              <a:cxnLst>
                <a:cxn ang="T6">
                  <a:pos x="T0" y="T1"/>
                </a:cxn>
                <a:cxn ang="T7">
                  <a:pos x="T2" y="T3"/>
                </a:cxn>
                <a:cxn ang="T8">
                  <a:pos x="T4" y="T5"/>
                </a:cxn>
              </a:cxnLst>
              <a:rect l="0" t="0" r="r" b="b"/>
              <a:pathLst>
                <a:path w="181" h="726">
                  <a:moveTo>
                    <a:pt x="0" y="726"/>
                  </a:moveTo>
                  <a:cubicBezTo>
                    <a:pt x="7" y="537"/>
                    <a:pt x="15" y="348"/>
                    <a:pt x="45" y="227"/>
                  </a:cubicBezTo>
                  <a:cubicBezTo>
                    <a:pt x="75" y="106"/>
                    <a:pt x="158" y="38"/>
                    <a:pt x="181" y="0"/>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44" name="Freeform 22"/>
            <p:cNvSpPr>
              <a:spLocks/>
            </p:cNvSpPr>
            <p:nvPr/>
          </p:nvSpPr>
          <p:spPr bwMode="auto">
            <a:xfrm>
              <a:off x="5226730" y="4721553"/>
              <a:ext cx="1548720" cy="325142"/>
            </a:xfrm>
            <a:custGeom>
              <a:avLst/>
              <a:gdLst>
                <a:gd name="T0" fmla="*/ 0 w 998"/>
                <a:gd name="T1" fmla="*/ 249 h 249"/>
                <a:gd name="T2" fmla="*/ 1299 w 998"/>
                <a:gd name="T3" fmla="*/ 23 h 249"/>
                <a:gd name="T4" fmla="*/ 3584 w 998"/>
                <a:gd name="T5" fmla="*/ 113 h 249"/>
                <a:gd name="T6" fmla="*/ 0 60000 65536"/>
                <a:gd name="T7" fmla="*/ 0 60000 65536"/>
                <a:gd name="T8" fmla="*/ 0 60000 65536"/>
              </a:gdLst>
              <a:ahLst/>
              <a:cxnLst>
                <a:cxn ang="T6">
                  <a:pos x="T0" y="T1"/>
                </a:cxn>
                <a:cxn ang="T7">
                  <a:pos x="T2" y="T3"/>
                </a:cxn>
                <a:cxn ang="T8">
                  <a:pos x="T4" y="T5"/>
                </a:cxn>
              </a:cxnLst>
              <a:rect l="0" t="0" r="r" b="b"/>
              <a:pathLst>
                <a:path w="998" h="249">
                  <a:moveTo>
                    <a:pt x="0" y="249"/>
                  </a:moveTo>
                  <a:cubicBezTo>
                    <a:pt x="98" y="147"/>
                    <a:pt x="197" y="46"/>
                    <a:pt x="363" y="23"/>
                  </a:cubicBezTo>
                  <a:cubicBezTo>
                    <a:pt x="529" y="0"/>
                    <a:pt x="892" y="98"/>
                    <a:pt x="998" y="113"/>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45" name="Freeform 23"/>
            <p:cNvSpPr>
              <a:spLocks/>
            </p:cNvSpPr>
            <p:nvPr/>
          </p:nvSpPr>
          <p:spPr bwMode="auto">
            <a:xfrm>
              <a:off x="2376485" y="3734374"/>
              <a:ext cx="4460423" cy="720797"/>
            </a:xfrm>
            <a:custGeom>
              <a:avLst/>
              <a:gdLst>
                <a:gd name="T0" fmla="*/ 0 w 3266"/>
                <a:gd name="T1" fmla="*/ 234 h 552"/>
                <a:gd name="T2" fmla="*/ 1769 w 3266"/>
                <a:gd name="T3" fmla="*/ 53 h 552"/>
                <a:gd name="T4" fmla="*/ 3266 w 3266"/>
                <a:gd name="T5" fmla="*/ 552 h 552"/>
                <a:gd name="T6" fmla="*/ 0 60000 65536"/>
                <a:gd name="T7" fmla="*/ 0 60000 65536"/>
                <a:gd name="T8" fmla="*/ 0 60000 65536"/>
              </a:gdLst>
              <a:ahLst/>
              <a:cxnLst>
                <a:cxn ang="T6">
                  <a:pos x="T0" y="T1"/>
                </a:cxn>
                <a:cxn ang="T7">
                  <a:pos x="T2" y="T3"/>
                </a:cxn>
                <a:cxn ang="T8">
                  <a:pos x="T4" y="T5"/>
                </a:cxn>
              </a:cxnLst>
              <a:rect l="0" t="0" r="r" b="b"/>
              <a:pathLst>
                <a:path w="3266" h="552">
                  <a:moveTo>
                    <a:pt x="0" y="234"/>
                  </a:moveTo>
                  <a:cubicBezTo>
                    <a:pt x="612" y="117"/>
                    <a:pt x="1225" y="0"/>
                    <a:pt x="1769" y="53"/>
                  </a:cubicBezTo>
                  <a:cubicBezTo>
                    <a:pt x="2313" y="106"/>
                    <a:pt x="2789" y="329"/>
                    <a:pt x="3266" y="552"/>
                  </a:cubicBezTo>
                </a:path>
              </a:pathLst>
            </a:custGeom>
            <a:noFill/>
            <a:ln w="9525">
              <a:solidFill>
                <a:schemeClr val="tx1"/>
              </a:solidFill>
              <a:round/>
              <a:headEn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46" name="Text Box 24"/>
            <p:cNvSpPr txBox="1">
              <a:spLocks noChangeArrowheads="1"/>
            </p:cNvSpPr>
            <p:nvPr/>
          </p:nvSpPr>
          <p:spPr bwMode="auto">
            <a:xfrm>
              <a:off x="3488176" y="6122668"/>
              <a:ext cx="1130811"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Resistenza</a:t>
              </a:r>
            </a:p>
          </p:txBody>
        </p:sp>
        <p:sp>
          <p:nvSpPr>
            <p:cNvPr id="47" name="Text Box 25"/>
            <p:cNvSpPr txBox="1">
              <a:spLocks noChangeArrowheads="1"/>
            </p:cNvSpPr>
            <p:nvPr/>
          </p:nvSpPr>
          <p:spPr bwMode="auto">
            <a:xfrm>
              <a:off x="1705919" y="6274140"/>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Equilibrio</a:t>
              </a:r>
            </a:p>
          </p:txBody>
        </p:sp>
        <p:sp>
          <p:nvSpPr>
            <p:cNvPr id="48" name="Text Box 27"/>
            <p:cNvSpPr txBox="1">
              <a:spLocks noChangeArrowheads="1"/>
            </p:cNvSpPr>
            <p:nvPr/>
          </p:nvSpPr>
          <p:spPr bwMode="auto">
            <a:xfrm>
              <a:off x="1247039" y="3441877"/>
              <a:ext cx="16378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solidFill>
                    <a:schemeClr val="accent6">
                      <a:lumMod val="75000"/>
                    </a:schemeClr>
                  </a:solidFill>
                </a:rPr>
                <a:t>Livello verticale</a:t>
              </a:r>
            </a:p>
          </p:txBody>
        </p:sp>
        <p:sp>
          <p:nvSpPr>
            <p:cNvPr id="49" name="Text Box 28"/>
            <p:cNvSpPr txBox="1">
              <a:spLocks noChangeArrowheads="1"/>
            </p:cNvSpPr>
            <p:nvPr/>
          </p:nvSpPr>
          <p:spPr bwMode="auto">
            <a:xfrm>
              <a:off x="2237182" y="4871719"/>
              <a:ext cx="159411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solidFill>
                    <a:schemeClr val="accent4">
                      <a:lumMod val="75000"/>
                    </a:schemeClr>
                  </a:solidFill>
                </a:rPr>
                <a:t>Sostanza fluida</a:t>
              </a:r>
            </a:p>
          </p:txBody>
        </p:sp>
        <p:sp>
          <p:nvSpPr>
            <p:cNvPr id="50" name="Text Box 29"/>
            <p:cNvSpPr txBox="1">
              <a:spLocks noChangeArrowheads="1"/>
            </p:cNvSpPr>
            <p:nvPr/>
          </p:nvSpPr>
          <p:spPr bwMode="auto">
            <a:xfrm>
              <a:off x="4668153" y="5481524"/>
              <a:ext cx="695149" cy="369539"/>
            </a:xfrm>
            <a:prstGeom prst="rect">
              <a:avLst/>
            </a:prstGeom>
            <a:noFill/>
            <a:ln>
              <a:noFill/>
            </a:ln>
            <a:effectLs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r>
                <a:rPr lang="it-IT" dirty="0" smtClean="0">
                  <a:solidFill>
                    <a:srgbClr val="953735"/>
                  </a:solidFill>
                </a:rPr>
                <a:t>Forza</a:t>
              </a:r>
              <a:endParaRPr lang="it-IT" dirty="0">
                <a:solidFill>
                  <a:srgbClr val="953735"/>
                </a:solidFill>
              </a:endParaRPr>
            </a:p>
          </p:txBody>
        </p:sp>
        <p:sp>
          <p:nvSpPr>
            <p:cNvPr id="51" name="Text Box 30"/>
            <p:cNvSpPr txBox="1">
              <a:spLocks noChangeArrowheads="1"/>
            </p:cNvSpPr>
            <p:nvPr/>
          </p:nvSpPr>
          <p:spPr bwMode="auto">
            <a:xfrm>
              <a:off x="3541439" y="3223809"/>
              <a:ext cx="1659343"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METAFORA</a:t>
              </a:r>
            </a:p>
          </p:txBody>
        </p:sp>
        <p:sp>
          <p:nvSpPr>
            <p:cNvPr id="52" name="Freeform 31"/>
            <p:cNvSpPr>
              <a:spLocks/>
            </p:cNvSpPr>
            <p:nvPr/>
          </p:nvSpPr>
          <p:spPr bwMode="auto">
            <a:xfrm>
              <a:off x="6093959" y="3624687"/>
              <a:ext cx="805771" cy="592830"/>
            </a:xfrm>
            <a:custGeom>
              <a:avLst/>
              <a:gdLst>
                <a:gd name="T0" fmla="*/ 0 w 590"/>
                <a:gd name="T1" fmla="*/ 0 h 454"/>
                <a:gd name="T2" fmla="*/ 273 w 590"/>
                <a:gd name="T3" fmla="*/ 46 h 454"/>
                <a:gd name="T4" fmla="*/ 499 w 590"/>
                <a:gd name="T5" fmla="*/ 227 h 454"/>
                <a:gd name="T6" fmla="*/ 590 w 590"/>
                <a:gd name="T7" fmla="*/ 454 h 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0" h="454">
                  <a:moveTo>
                    <a:pt x="0" y="0"/>
                  </a:moveTo>
                  <a:cubicBezTo>
                    <a:pt x="95" y="4"/>
                    <a:pt x="190" y="8"/>
                    <a:pt x="273" y="46"/>
                  </a:cubicBezTo>
                  <a:cubicBezTo>
                    <a:pt x="356" y="84"/>
                    <a:pt x="446" y="159"/>
                    <a:pt x="499" y="227"/>
                  </a:cubicBezTo>
                  <a:cubicBezTo>
                    <a:pt x="552" y="295"/>
                    <a:pt x="575" y="416"/>
                    <a:pt x="590" y="454"/>
                  </a:cubicBezTo>
                </a:path>
              </a:pathLst>
            </a:custGeom>
            <a:noFill/>
            <a:ln w="19050">
              <a:solidFill>
                <a:schemeClr val="tx1"/>
              </a:solidFill>
              <a:round/>
              <a:headEnd type="stealth" w="med" len="med"/>
              <a:tailEnd type="stealth"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it-IT"/>
            </a:p>
          </p:txBody>
        </p:sp>
        <p:sp>
          <p:nvSpPr>
            <p:cNvPr id="53" name="Text Box 33"/>
            <p:cNvSpPr txBox="1">
              <a:spLocks noChangeArrowheads="1"/>
            </p:cNvSpPr>
            <p:nvPr/>
          </p:nvSpPr>
          <p:spPr bwMode="auto">
            <a:xfrm>
              <a:off x="6507770" y="3366141"/>
              <a:ext cx="1569206" cy="46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a:t>ANALOGIA</a:t>
              </a:r>
            </a:p>
          </p:txBody>
        </p:sp>
        <p:sp>
          <p:nvSpPr>
            <p:cNvPr id="54" name="Text Box 34"/>
            <p:cNvSpPr txBox="1">
              <a:spLocks noChangeArrowheads="1"/>
            </p:cNvSpPr>
            <p:nvPr/>
          </p:nvSpPr>
          <p:spPr bwMode="auto">
            <a:xfrm>
              <a:off x="5233559" y="3575067"/>
              <a:ext cx="794846" cy="369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smtClean="0"/>
                <a:t>FLUIDI</a:t>
              </a:r>
              <a:endParaRPr lang="it-IT" dirty="0"/>
            </a:p>
          </p:txBody>
        </p:sp>
        <p:sp>
          <p:nvSpPr>
            <p:cNvPr id="55" name="Text Box 35"/>
            <p:cNvSpPr txBox="1">
              <a:spLocks noChangeArrowheads="1"/>
            </p:cNvSpPr>
            <p:nvPr/>
          </p:nvSpPr>
          <p:spPr bwMode="auto">
            <a:xfrm>
              <a:off x="6668925" y="4566164"/>
              <a:ext cx="966926" cy="301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dirty="0"/>
                <a:t>CALORE</a:t>
              </a:r>
            </a:p>
          </p:txBody>
        </p:sp>
        <p:sp>
          <p:nvSpPr>
            <p:cNvPr id="56" name="Ovale 55"/>
            <p:cNvSpPr/>
            <p:nvPr/>
          </p:nvSpPr>
          <p:spPr>
            <a:xfrm rot="1188993">
              <a:off x="980935" y="3707799"/>
              <a:ext cx="4981513" cy="1858037"/>
            </a:xfrm>
            <a:prstGeom prst="ellipse">
              <a:avLst/>
            </a:pr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7" name="Text Box 28"/>
            <p:cNvSpPr txBox="1">
              <a:spLocks noChangeArrowheads="1"/>
            </p:cNvSpPr>
            <p:nvPr/>
          </p:nvSpPr>
          <p:spPr bwMode="auto">
            <a:xfrm>
              <a:off x="5586765" y="5606796"/>
              <a:ext cx="236299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it-IT" sz="2400" b="1" dirty="0" smtClean="0"/>
                <a:t>Force </a:t>
              </a:r>
              <a:r>
                <a:rPr lang="it-IT" sz="2400" b="1" dirty="0" err="1" smtClean="0"/>
                <a:t>Dynamic</a:t>
              </a:r>
              <a:r>
                <a:rPr lang="it-IT" sz="2400" b="1" dirty="0" smtClean="0"/>
                <a:t> Gestalt</a:t>
              </a:r>
              <a:endParaRPr lang="it-IT" sz="2400" b="1" dirty="0"/>
            </a:p>
          </p:txBody>
        </p:sp>
      </p:grpSp>
      <p:sp>
        <p:nvSpPr>
          <p:cNvPr id="2" name="CasellaDiTesto 1"/>
          <p:cNvSpPr txBox="1"/>
          <p:nvPr/>
        </p:nvSpPr>
        <p:spPr>
          <a:xfrm>
            <a:off x="535707" y="1583328"/>
            <a:ext cx="3399147" cy="1169551"/>
          </a:xfrm>
          <a:prstGeom prst="rect">
            <a:avLst/>
          </a:prstGeom>
          <a:noFill/>
        </p:spPr>
        <p:txBody>
          <a:bodyPr wrap="square" rtlCol="0">
            <a:spAutoFit/>
          </a:bodyPr>
          <a:lstStyle/>
          <a:p>
            <a:pPr marL="342900" indent="-342900">
              <a:buFont typeface="+mj-lt"/>
              <a:buAutoNum type="arabicPeriod"/>
            </a:pPr>
            <a:r>
              <a:rPr lang="it-IT" sz="1400" dirty="0" smtClean="0"/>
              <a:t>Non c’è </a:t>
            </a:r>
            <a:r>
              <a:rPr lang="it-IT" sz="1400" b="1" dirty="0" smtClean="0"/>
              <a:t>molta</a:t>
            </a:r>
            <a:r>
              <a:rPr lang="it-IT" sz="1400" dirty="0" smtClean="0"/>
              <a:t> giustizia nel mondo</a:t>
            </a:r>
          </a:p>
          <a:p>
            <a:pPr marL="342900" indent="-342900">
              <a:buFont typeface="+mj-lt"/>
              <a:buAutoNum type="arabicPeriod"/>
            </a:pPr>
            <a:r>
              <a:rPr lang="it-IT" sz="1400" dirty="0"/>
              <a:t>La giustizia in quel paese è </a:t>
            </a:r>
            <a:r>
              <a:rPr lang="it-IT" sz="1400" b="1" dirty="0"/>
              <a:t>molto dura</a:t>
            </a:r>
          </a:p>
          <a:p>
            <a:pPr marL="342900" indent="-342900">
              <a:buFont typeface="+mj-lt"/>
              <a:buAutoNum type="arabicPeriod"/>
            </a:pPr>
            <a:r>
              <a:rPr lang="it-IT" sz="1400" dirty="0" smtClean="0"/>
              <a:t>Ho sempre trovato che la </a:t>
            </a:r>
            <a:r>
              <a:rPr lang="it-IT" sz="1400" b="1" dirty="0" smtClean="0"/>
              <a:t>clemenza</a:t>
            </a:r>
            <a:r>
              <a:rPr lang="it-IT" sz="1400" dirty="0" smtClean="0"/>
              <a:t> </a:t>
            </a:r>
            <a:r>
              <a:rPr lang="it-IT" sz="1400" b="1" dirty="0" smtClean="0"/>
              <a:t>produce frutti migliori </a:t>
            </a:r>
            <a:r>
              <a:rPr lang="it-IT" sz="1400" dirty="0" smtClean="0"/>
              <a:t>che una </a:t>
            </a:r>
            <a:r>
              <a:rPr lang="it-IT" sz="1400" b="1" dirty="0" smtClean="0"/>
              <a:t>rigida applicazione della giustizia</a:t>
            </a:r>
            <a:r>
              <a:rPr lang="it-IT" sz="1400" dirty="0" smtClean="0"/>
              <a:t> (</a:t>
            </a:r>
            <a:r>
              <a:rPr lang="it-IT" sz="1400" dirty="0" err="1" smtClean="0"/>
              <a:t>A.Lincoln</a:t>
            </a:r>
            <a:r>
              <a:rPr lang="it-IT" sz="1400" dirty="0" smtClean="0"/>
              <a:t>)</a:t>
            </a:r>
          </a:p>
        </p:txBody>
      </p:sp>
      <p:sp>
        <p:nvSpPr>
          <p:cNvPr id="58" name="CasellaDiTesto 57"/>
          <p:cNvSpPr txBox="1"/>
          <p:nvPr/>
        </p:nvSpPr>
        <p:spPr>
          <a:xfrm>
            <a:off x="4969351" y="1612526"/>
            <a:ext cx="3399147" cy="1169551"/>
          </a:xfrm>
          <a:prstGeom prst="rect">
            <a:avLst/>
          </a:prstGeom>
          <a:noFill/>
        </p:spPr>
        <p:txBody>
          <a:bodyPr wrap="square" rtlCol="0">
            <a:spAutoFit/>
          </a:bodyPr>
          <a:lstStyle/>
          <a:p>
            <a:pPr marL="342900" indent="-342900">
              <a:buFont typeface="+mj-lt"/>
              <a:buAutoNum type="arabicPeriod"/>
            </a:pPr>
            <a:r>
              <a:rPr lang="it-IT" sz="1400" dirty="0" smtClean="0"/>
              <a:t>Il punto non è che c’è </a:t>
            </a:r>
            <a:r>
              <a:rPr lang="it-IT" sz="1400" b="1" dirty="0" smtClean="0"/>
              <a:t>poco cibo</a:t>
            </a:r>
            <a:r>
              <a:rPr lang="it-IT" sz="1400" dirty="0" smtClean="0"/>
              <a:t>, ma che è </a:t>
            </a:r>
            <a:r>
              <a:rPr lang="it-IT" sz="1400" b="1" dirty="0" smtClean="0"/>
              <a:t>mal distribuito</a:t>
            </a:r>
          </a:p>
          <a:p>
            <a:pPr marL="342900" indent="-342900">
              <a:buFont typeface="+mj-lt"/>
              <a:buAutoNum type="arabicPeriod"/>
            </a:pPr>
            <a:r>
              <a:rPr lang="it-IT" sz="1400" dirty="0" smtClean="0"/>
              <a:t>Questo è un alimento </a:t>
            </a:r>
            <a:r>
              <a:rPr lang="it-IT" sz="1400" b="1" dirty="0" smtClean="0"/>
              <a:t>nutriente</a:t>
            </a:r>
          </a:p>
          <a:p>
            <a:pPr marL="342900" indent="-342900">
              <a:buFont typeface="+mj-lt"/>
              <a:buAutoNum type="arabicPeriod"/>
            </a:pPr>
            <a:r>
              <a:rPr lang="it-IT" sz="1400" dirty="0" smtClean="0"/>
              <a:t>La </a:t>
            </a:r>
            <a:r>
              <a:rPr lang="it-IT" sz="1400" b="1" dirty="0" smtClean="0"/>
              <a:t>quantità</a:t>
            </a:r>
            <a:r>
              <a:rPr lang="it-IT" sz="1400" dirty="0" smtClean="0"/>
              <a:t> e </a:t>
            </a:r>
            <a:r>
              <a:rPr lang="it-IT" sz="1400" b="1" dirty="0" smtClean="0"/>
              <a:t>qualità</a:t>
            </a:r>
            <a:r>
              <a:rPr lang="it-IT" sz="1400" dirty="0" smtClean="0"/>
              <a:t> del cibo hanno </a:t>
            </a:r>
            <a:r>
              <a:rPr lang="it-IT" sz="1400" b="1" dirty="0" smtClean="0"/>
              <a:t>effetti significativi sulla crescita</a:t>
            </a:r>
          </a:p>
        </p:txBody>
      </p:sp>
    </p:spTree>
    <p:extLst>
      <p:ext uri="{BB962C8B-B14F-4D97-AF65-F5344CB8AC3E}">
        <p14:creationId xmlns:p14="http://schemas.microsoft.com/office/powerpoint/2010/main" val="243708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ttangolo 3"/>
          <p:cNvSpPr>
            <a:spLocks noChangeArrowheads="1"/>
          </p:cNvSpPr>
          <p:nvPr/>
        </p:nvSpPr>
        <p:spPr bwMode="auto">
          <a:xfrm>
            <a:off x="0" y="808038"/>
            <a:ext cx="6443663" cy="520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3200" b="1" dirty="0"/>
              <a:t>Esempio: IL CIBO.</a:t>
            </a:r>
          </a:p>
          <a:p>
            <a:endParaRPr lang="it-IT" sz="2000" b="1" dirty="0"/>
          </a:p>
          <a:p>
            <a:r>
              <a:rPr lang="it-IT" sz="2000" dirty="0"/>
              <a:t>Il cibo è certamente qualcosa di familiare per noi e per i bambini.</a:t>
            </a:r>
          </a:p>
          <a:p>
            <a:r>
              <a:rPr lang="it-IT" sz="2000" dirty="0"/>
              <a:t>Noi parliamo di cibo in termini di quantità e qualità, e sappiamo che il cibo ha diversi effetti su di noi e sugli esseri viventi in generale.</a:t>
            </a:r>
          </a:p>
          <a:p>
            <a:endParaRPr lang="it-IT" sz="2000" dirty="0"/>
          </a:p>
          <a:p>
            <a:r>
              <a:rPr lang="it-IT" sz="2000" dirty="0"/>
              <a:t>Il cibo può essere prodotto, distrutto, trasportato, accumulato.</a:t>
            </a:r>
          </a:p>
          <a:p>
            <a:r>
              <a:rPr lang="it-IT" sz="2000" dirty="0"/>
              <a:t>Differenze nella sua qualità portano a diverse conseguenze, abbiamo bisogno di un apporto nutritivo equilibrato, ecc.</a:t>
            </a:r>
          </a:p>
          <a:p>
            <a:endParaRPr lang="it-IT" sz="2000" dirty="0"/>
          </a:p>
          <a:p>
            <a:r>
              <a:rPr lang="it-IT" sz="2000" dirty="0"/>
              <a:t>E non è così forzata </a:t>
            </a:r>
            <a:r>
              <a:rPr lang="it-IT" sz="2000" dirty="0" smtClean="0"/>
              <a:t>l’</a:t>
            </a:r>
            <a:r>
              <a:rPr lang="it-IT" altLang="ja-JP" sz="2000" dirty="0" smtClean="0"/>
              <a:t>idea </a:t>
            </a:r>
            <a:r>
              <a:rPr lang="it-IT" altLang="ja-JP" sz="2000" dirty="0"/>
              <a:t>che una combinazione di quantità e qualità del cibo sia alla base del suo potere, della sua influenza per la nostra salute.</a:t>
            </a:r>
            <a:endParaRPr lang="it-IT" sz="2000" dirty="0"/>
          </a:p>
        </p:txBody>
      </p:sp>
      <p:pic>
        <p:nvPicPr>
          <p:cNvPr id="23554" name="Picture 6" descr="http://i41.servimg.com/u/f41/09/01/20/30/cibo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0" y="1349375"/>
            <a:ext cx="2590800" cy="413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4435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ttangolo 1"/>
          <p:cNvSpPr>
            <a:spLocks noChangeArrowheads="1"/>
          </p:cNvSpPr>
          <p:nvPr/>
        </p:nvSpPr>
        <p:spPr bwMode="auto">
          <a:xfrm>
            <a:off x="49213" y="130175"/>
            <a:ext cx="9036050" cy="6309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i="1" dirty="0"/>
              <a:t>Esempi di frasi comuni sul cibo:</a:t>
            </a:r>
          </a:p>
          <a:p>
            <a:endParaRPr lang="it-IT" sz="800" i="1" dirty="0"/>
          </a:p>
          <a:p>
            <a:pPr>
              <a:buFont typeface="Calibri" charset="0"/>
              <a:buAutoNum type="arabicPeriod"/>
            </a:pPr>
            <a:r>
              <a:rPr lang="it-IT" dirty="0"/>
              <a:t>Il problema non è che </a:t>
            </a:r>
            <a:r>
              <a:rPr lang="it-IT" dirty="0" smtClean="0"/>
              <a:t>c’</a:t>
            </a:r>
            <a:r>
              <a:rPr lang="it-IT" altLang="ja-JP" dirty="0" smtClean="0"/>
              <a:t>è </a:t>
            </a:r>
            <a:r>
              <a:rPr lang="it-IT" altLang="ja-JP" dirty="0"/>
              <a:t>troppo poco cibo. Il problema è il modo in cui il cibo è distribuito.</a:t>
            </a:r>
          </a:p>
          <a:p>
            <a:pPr>
              <a:buFont typeface="Calibri" charset="0"/>
              <a:buAutoNum type="arabicPeriod"/>
            </a:pPr>
            <a:r>
              <a:rPr lang="it-IT" dirty="0"/>
              <a:t>Il cibo conservato in un contenitore metallico può essere tossico?</a:t>
            </a:r>
          </a:p>
          <a:p>
            <a:pPr>
              <a:buFont typeface="Calibri" charset="0"/>
              <a:buAutoNum type="arabicPeriod"/>
            </a:pPr>
            <a:r>
              <a:rPr lang="it-IT" dirty="0"/>
              <a:t>Trasportare il cibo in città da luoghi spesso lontani…</a:t>
            </a:r>
          </a:p>
          <a:p>
            <a:pPr>
              <a:buFont typeface="Calibri" charset="0"/>
              <a:buAutoNum type="arabicPeriod"/>
            </a:pPr>
            <a:r>
              <a:rPr lang="it-IT" dirty="0"/>
              <a:t>Le colture sono distrutte e tutte le nostre scorte alimentari sono andate perdute.</a:t>
            </a:r>
          </a:p>
          <a:p>
            <a:pPr>
              <a:buFont typeface="Calibri" charset="0"/>
              <a:buAutoNum type="arabicPeriod"/>
            </a:pPr>
            <a:r>
              <a:rPr lang="it-IT" dirty="0"/>
              <a:t>La quantità e qualità del cibo hanno effetti significativi sulla rapidità della crescita del corpo.</a:t>
            </a:r>
          </a:p>
          <a:p>
            <a:pPr>
              <a:buFont typeface="Calibri" charset="0"/>
              <a:buAutoNum type="arabicPeriod"/>
            </a:pPr>
            <a:r>
              <a:rPr lang="it-IT" dirty="0"/>
              <a:t>I requisiti di spazio in natura variano da specie a specie, ma, in generale, la quantità di spazio richiesta è determinata dalla quantità e dalla qualità di cibo…</a:t>
            </a:r>
          </a:p>
          <a:p>
            <a:pPr>
              <a:buFont typeface="Calibri" charset="0"/>
              <a:buAutoNum type="arabicPeriod"/>
            </a:pPr>
            <a:r>
              <a:rPr lang="it-IT" dirty="0"/>
              <a:t>La crescita del lavoro deriverà prima di tutto dagli sforzi per aumentare la quantità e la qualità di cibo prodotto per una popolazione in crescita.</a:t>
            </a:r>
          </a:p>
          <a:p>
            <a:pPr>
              <a:buFont typeface="Calibri" charset="0"/>
              <a:buAutoNum type="arabicPeriod"/>
            </a:pPr>
            <a:r>
              <a:rPr lang="it-IT" dirty="0"/>
              <a:t>La scarsa qualità del cibo porta al problema di infiammazioni costanti o croniche.</a:t>
            </a:r>
          </a:p>
          <a:p>
            <a:pPr>
              <a:buFont typeface="Calibri" charset="0"/>
              <a:buAutoNum type="arabicPeriod"/>
            </a:pPr>
            <a:r>
              <a:rPr lang="it-IT" dirty="0"/>
              <a:t>La mancanza di attività fisica combinata con la scarsa qualità del cibo porta </a:t>
            </a:r>
            <a:r>
              <a:rPr lang="it-IT" dirty="0" smtClean="0"/>
              <a:t>all’</a:t>
            </a:r>
            <a:r>
              <a:rPr lang="it-IT" altLang="ja-JP" dirty="0" smtClean="0"/>
              <a:t>obesità</a:t>
            </a:r>
            <a:r>
              <a:rPr lang="it-IT" altLang="ja-JP" dirty="0"/>
              <a:t>.</a:t>
            </a:r>
          </a:p>
          <a:p>
            <a:pPr>
              <a:buFont typeface="Calibri" charset="0"/>
              <a:buAutoNum type="arabicPeriod"/>
            </a:pPr>
            <a:r>
              <a:rPr lang="it-IT" dirty="0"/>
              <a:t>Il grosso divario fra gli esperimenti di allevamento e le osservazioni sul campo sembra essere causato dalla differenza nella qualità del cibo.</a:t>
            </a:r>
          </a:p>
          <a:p>
            <a:pPr>
              <a:buFont typeface="Calibri" charset="0"/>
              <a:buAutoNum type="arabicPeriod"/>
            </a:pPr>
            <a:r>
              <a:rPr lang="it-IT" dirty="0"/>
              <a:t>Sapevo che se avessi dovuto mantenere un equilibrio fra cibo buono e cattivo…</a:t>
            </a:r>
          </a:p>
          <a:p>
            <a:pPr>
              <a:buFont typeface="Calibri" charset="0"/>
              <a:buAutoNum type="arabicPeriod"/>
            </a:pPr>
            <a:r>
              <a:rPr lang="it-IT" dirty="0"/>
              <a:t>In molte regioni sarà sempre più difficile produrre cibo.</a:t>
            </a:r>
          </a:p>
          <a:p>
            <a:pPr>
              <a:buFont typeface="Calibri" charset="0"/>
              <a:buAutoNum type="arabicPeriod"/>
            </a:pPr>
            <a:r>
              <a:rPr lang="it-IT" dirty="0"/>
              <a:t>Lasciando crescere le colture nel loro ambiente naturale…</a:t>
            </a:r>
          </a:p>
          <a:p>
            <a:pPr>
              <a:buFont typeface="Calibri" charset="0"/>
              <a:buAutoNum type="arabicPeriod"/>
            </a:pPr>
            <a:r>
              <a:rPr lang="it-IT" dirty="0"/>
              <a:t>Impariamo una certa teoria malthusiana, che dice che la quantità di cibo cresce lentamente.</a:t>
            </a:r>
          </a:p>
          <a:p>
            <a:pPr>
              <a:buFont typeface="Calibri" charset="0"/>
              <a:buAutoNum type="arabicPeriod"/>
            </a:pPr>
            <a:r>
              <a:rPr lang="it-IT" dirty="0"/>
              <a:t>Mangiare al fast </a:t>
            </a:r>
            <a:r>
              <a:rPr lang="it-IT" dirty="0" err="1"/>
              <a:t>food</a:t>
            </a:r>
            <a:r>
              <a:rPr lang="it-IT" dirty="0"/>
              <a:t> rende le persone impazienti.</a:t>
            </a:r>
          </a:p>
          <a:p>
            <a:pPr>
              <a:buFont typeface="Calibri" charset="0"/>
              <a:buAutoNum type="arabicPeriod"/>
            </a:pPr>
            <a:r>
              <a:rPr lang="it-IT" dirty="0"/>
              <a:t>Curarsi mangiando.</a:t>
            </a:r>
          </a:p>
          <a:p>
            <a:pPr>
              <a:buFont typeface="Calibri" charset="0"/>
              <a:buAutoNum type="arabicPeriod"/>
            </a:pPr>
            <a:r>
              <a:rPr lang="it-IT" dirty="0"/>
              <a:t>Come utilizzare il potere di guarigione del cibo per invertire gli effetti di anni di diete.</a:t>
            </a:r>
          </a:p>
          <a:p>
            <a:pPr>
              <a:buFont typeface="Calibri" charset="0"/>
              <a:buAutoNum type="arabicPeriod"/>
            </a:pPr>
            <a:r>
              <a:rPr lang="it-IT" dirty="0"/>
              <a:t>Dicci come mangiar bene porta a vivere meglio.</a:t>
            </a:r>
          </a:p>
        </p:txBody>
      </p:sp>
    </p:spTree>
    <p:extLst>
      <p:ext uri="{BB962C8B-B14F-4D97-AF65-F5344CB8AC3E}">
        <p14:creationId xmlns:p14="http://schemas.microsoft.com/office/powerpoint/2010/main" val="1282564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ttangolo 1"/>
          <p:cNvSpPr>
            <a:spLocks noChangeArrowheads="1"/>
          </p:cNvSpPr>
          <p:nvPr/>
        </p:nvSpPr>
        <p:spPr bwMode="auto">
          <a:xfrm>
            <a:off x="2843213" y="115888"/>
            <a:ext cx="6300787" cy="378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3200" b="1" dirty="0"/>
              <a:t>Esempio </a:t>
            </a:r>
            <a:r>
              <a:rPr lang="it-IT" sz="3200" b="1" dirty="0" smtClean="0"/>
              <a:t>“non scientifico”:</a:t>
            </a:r>
            <a:endParaRPr lang="it-IT" sz="3200" b="1" dirty="0"/>
          </a:p>
          <a:p>
            <a:r>
              <a:rPr lang="it-IT" sz="3200" b="1" dirty="0"/>
              <a:t>		</a:t>
            </a:r>
          </a:p>
          <a:p>
            <a:r>
              <a:rPr lang="it-IT" sz="3200" b="1" dirty="0"/>
              <a:t>		LA GIUSTIZIA.</a:t>
            </a:r>
          </a:p>
          <a:p>
            <a:r>
              <a:rPr lang="it-IT" b="1" dirty="0"/>
              <a:t>		(ma anche </a:t>
            </a:r>
            <a:r>
              <a:rPr lang="it-IT" b="1" dirty="0" smtClean="0"/>
              <a:t>l’</a:t>
            </a:r>
            <a:r>
              <a:rPr lang="it-IT" altLang="ja-JP" b="1" dirty="0" smtClean="0"/>
              <a:t>amicizia</a:t>
            </a:r>
            <a:r>
              <a:rPr lang="it-IT" altLang="ja-JP" b="1" dirty="0"/>
              <a:t>, la gioia ecc.)</a:t>
            </a:r>
          </a:p>
          <a:p>
            <a:endParaRPr lang="it-IT" dirty="0"/>
          </a:p>
          <a:p>
            <a:r>
              <a:rPr lang="it-IT" dirty="0"/>
              <a:t>Innanzitutto la giustizia è un concetto astratto.</a:t>
            </a:r>
          </a:p>
          <a:p>
            <a:r>
              <a:rPr lang="it-IT" dirty="0"/>
              <a:t>Eppure, per parlare della giustizia – e forse anche per concettualizzarla – usiamo le stesse strutture a cui ricorriamo per il cibo.</a:t>
            </a:r>
          </a:p>
          <a:p>
            <a:r>
              <a:rPr lang="it-IT" dirty="0"/>
              <a:t>Strutturiamo la </a:t>
            </a:r>
            <a:r>
              <a:rPr lang="it-IT" i="1" dirty="0"/>
              <a:t>gestalt </a:t>
            </a:r>
            <a:r>
              <a:rPr lang="it-IT" dirty="0"/>
              <a:t>della giustizia (e </a:t>
            </a:r>
            <a:r>
              <a:rPr lang="it-IT" dirty="0" smtClean="0"/>
              <a:t>dell’</a:t>
            </a:r>
            <a:r>
              <a:rPr lang="it-IT" altLang="ja-JP" dirty="0" smtClean="0"/>
              <a:t>ingiustizia</a:t>
            </a:r>
            <a:r>
              <a:rPr lang="it-IT" altLang="ja-JP" dirty="0"/>
              <a:t>) in termini di </a:t>
            </a:r>
            <a:r>
              <a:rPr lang="it-IT" altLang="ja-JP" u="sng" dirty="0"/>
              <a:t>quantità, qualità o intensità, e potere.</a:t>
            </a:r>
            <a:endParaRPr lang="it-IT" u="sng" dirty="0"/>
          </a:p>
        </p:txBody>
      </p:sp>
      <p:pic>
        <p:nvPicPr>
          <p:cNvPr id="25602" name="Picture 4" descr="http://www.storace.it/wp-content/uploads/2010/05/la_giustiz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2627313" cy="473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6" descr="http://digilander.libero.it/davcong1/amicizia8.jpg"/>
          <p:cNvPicPr>
            <a:picLocks noChangeAspect="1" noChangeArrowheads="1"/>
          </p:cNvPicPr>
          <p:nvPr/>
        </p:nvPicPr>
        <p:blipFill>
          <a:blip r:embed="rId3">
            <a:extLst>
              <a:ext uri="{28A0092B-C50C-407E-A947-70E740481C1C}">
                <a14:useLocalDpi xmlns:a14="http://schemas.microsoft.com/office/drawing/2010/main" val="0"/>
              </a:ext>
            </a:extLst>
          </a:blip>
          <a:srcRect l="2444" t="5475" r="35962" b="3999"/>
          <a:stretch>
            <a:fillRect/>
          </a:stretch>
        </p:blipFill>
        <p:spPr bwMode="auto">
          <a:xfrm>
            <a:off x="2073275" y="4121150"/>
            <a:ext cx="2339975" cy="262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10" descr="http://1.bp.blogspot.com/_-be2Zgseu2g/TQxmdri4E5I/AAAAAAAAADc/vv80ilkY6uo/s1600/compagnia_gioia_4.jpg"/>
          <p:cNvPicPr>
            <a:picLocks noChangeAspect="1" noChangeArrowheads="1"/>
          </p:cNvPicPr>
          <p:nvPr/>
        </p:nvPicPr>
        <p:blipFill>
          <a:blip r:embed="rId4">
            <a:extLst>
              <a:ext uri="{28A0092B-C50C-407E-A947-70E740481C1C}">
                <a14:useLocalDpi xmlns:a14="http://schemas.microsoft.com/office/drawing/2010/main" val="0"/>
              </a:ext>
            </a:extLst>
          </a:blip>
          <a:srcRect b="31184"/>
          <a:stretch>
            <a:fillRect/>
          </a:stretch>
        </p:blipFill>
        <p:spPr bwMode="auto">
          <a:xfrm>
            <a:off x="4810125" y="4429125"/>
            <a:ext cx="40894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997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ttangolo 1"/>
          <p:cNvSpPr>
            <a:spLocks noChangeArrowheads="1"/>
          </p:cNvSpPr>
          <p:nvPr/>
        </p:nvSpPr>
        <p:spPr bwMode="auto">
          <a:xfrm>
            <a:off x="0" y="530225"/>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i="1"/>
              <a:t>Esempi di frasi comuni sulla giustizia:</a:t>
            </a:r>
            <a:br>
              <a:rPr lang="it-IT" i="1"/>
            </a:br>
            <a:endParaRPr lang="it-IT" sz="800" i="1"/>
          </a:p>
          <a:p>
            <a:pPr>
              <a:buFont typeface="Calibri" charset="0"/>
              <a:buAutoNum type="arabicPeriod"/>
            </a:pPr>
            <a:r>
              <a:rPr lang="it-IT"/>
              <a:t>Non credo che ci sia molta giustizia nel mondo.</a:t>
            </a:r>
          </a:p>
          <a:p>
            <a:pPr>
              <a:buFont typeface="Calibri" charset="0"/>
              <a:buAutoNum type="arabicPeriod"/>
            </a:pPr>
            <a:r>
              <a:rPr lang="it-IT"/>
              <a:t>La fonte del diritto.</a:t>
            </a:r>
          </a:p>
          <a:p>
            <a:pPr>
              <a:buFont typeface="Calibri" charset="0"/>
              <a:buAutoNum type="arabicPeriod"/>
            </a:pPr>
            <a:r>
              <a:rPr lang="it-IT"/>
              <a:t>La giustizia negata in qualche luogo diminuisce la giustizia in ogni luogo (Martin Luther King, Jr).</a:t>
            </a:r>
          </a:p>
          <a:p>
            <a:pPr>
              <a:buFont typeface="Calibri" charset="0"/>
              <a:buAutoNum type="arabicPeriod"/>
            </a:pPr>
            <a:r>
              <a:rPr lang="it-IT"/>
              <a:t>La qualità della giustizia nei casi di pena capitale.</a:t>
            </a:r>
          </a:p>
          <a:p>
            <a:pPr>
              <a:buFont typeface="Calibri" charset="0"/>
              <a:buAutoNum type="arabicPeriod"/>
            </a:pPr>
            <a:r>
              <a:rPr lang="it-IT"/>
              <a:t>La severità del sistema giudiziario mette a repentaglio vite umane.</a:t>
            </a:r>
          </a:p>
          <a:p>
            <a:pPr>
              <a:buFont typeface="Calibri" charset="0"/>
              <a:buAutoNum type="arabicPeriod"/>
            </a:pPr>
            <a:r>
              <a:rPr lang="it-IT"/>
              <a:t>La fragilità del sistema giudiziario portò ad un clima di insicurezza.</a:t>
            </a:r>
          </a:p>
          <a:p>
            <a:pPr>
              <a:buFont typeface="Calibri" charset="0"/>
              <a:buAutoNum type="arabicPeriod"/>
            </a:pPr>
            <a:r>
              <a:rPr lang="it-IT"/>
              <a:t>Ho sempre trovato che la clemenza produce frutti migliori che una rigida applicazione della giustizia. (A. Lincoln)</a:t>
            </a:r>
          </a:p>
          <a:p>
            <a:pPr>
              <a:buFont typeface="Calibri" charset="0"/>
              <a:buAutoNum type="arabicPeriod"/>
            </a:pPr>
            <a:r>
              <a:rPr lang="it-IT"/>
              <a:t>Il potere taumaturgico della giustizia.</a:t>
            </a:r>
          </a:p>
          <a:p>
            <a:pPr>
              <a:buFont typeface="Calibri" charset="0"/>
              <a:buAutoNum type="arabicPeriod"/>
            </a:pPr>
            <a:r>
              <a:rPr lang="it-IT"/>
              <a:t>È un senso di giustizia che ci spinge a far sì che questo stato trovi il modo di servire tutti i suoi cittadini.</a:t>
            </a:r>
          </a:p>
          <a:p>
            <a:pPr>
              <a:buFont typeface="Calibri" charset="0"/>
              <a:buAutoNum type="arabicPeriod"/>
            </a:pPr>
            <a:r>
              <a:rPr lang="it-IT"/>
              <a:t>Quindi la giustizia si oppone al furto della proprietà altrui.</a:t>
            </a:r>
          </a:p>
          <a:p>
            <a:pPr>
              <a:buFont typeface="Calibri" charset="0"/>
              <a:buAutoNum type="arabicPeriod"/>
            </a:pPr>
            <a:r>
              <a:rPr lang="it-IT"/>
              <a:t>Creare un terribile squilibrio nel nostro sistema giudiziario sulla criminalità.</a:t>
            </a:r>
          </a:p>
          <a:p>
            <a:pPr>
              <a:buFont typeface="Calibri" charset="0"/>
              <a:buAutoNum type="arabicPeriod"/>
            </a:pPr>
            <a:r>
              <a:rPr lang="it-IT"/>
              <a:t>La giustizia è una relazione virtuosa e armoniosa fra le parti in guerra di una persona.</a:t>
            </a:r>
          </a:p>
          <a:p>
            <a:pPr>
              <a:buFont typeface="Calibri" charset="0"/>
              <a:buAutoNum type="arabicPeriod"/>
            </a:pPr>
            <a:r>
              <a:rPr lang="it-IT"/>
              <a:t>Come distinguere la giustizia dell</a:t>
            </a:r>
            <a:r>
              <a:rPr lang="ja-JP" altLang="it-IT"/>
              <a:t>’</a:t>
            </a:r>
            <a:r>
              <a:rPr lang="it-IT" altLang="ja-JP"/>
              <a:t>ingiustizia nel nostro carattere.</a:t>
            </a:r>
          </a:p>
          <a:p>
            <a:pPr>
              <a:buFont typeface="Calibri" charset="0"/>
              <a:buAutoNum type="arabicPeriod"/>
            </a:pPr>
            <a:r>
              <a:rPr lang="it-IT"/>
              <a:t>Che cosa ci chiedono la giustizia e la realtà dell</a:t>
            </a:r>
            <a:r>
              <a:rPr lang="ja-JP" altLang="it-IT"/>
              <a:t>’</a:t>
            </a:r>
            <a:r>
              <a:rPr lang="it-IT" altLang="ja-JP"/>
              <a:t>ingiustizia.</a:t>
            </a:r>
          </a:p>
          <a:p>
            <a:pPr>
              <a:buFont typeface="Calibri" charset="0"/>
              <a:buAutoNum type="arabicPeriod"/>
            </a:pPr>
            <a:r>
              <a:rPr lang="it-IT"/>
              <a:t>Ha ottenuto la giustizia che si meritava.</a:t>
            </a:r>
          </a:p>
          <a:p>
            <a:pPr>
              <a:buFont typeface="Calibri" charset="0"/>
              <a:buAutoNum type="arabicPeriod"/>
            </a:pPr>
            <a:r>
              <a:rPr lang="it-IT"/>
              <a:t>Con questa mossa stiamo arrivando più vicini alla vera giustizia.</a:t>
            </a:r>
          </a:p>
        </p:txBody>
      </p:sp>
    </p:spTree>
    <p:extLst>
      <p:ext uri="{BB962C8B-B14F-4D97-AF65-F5344CB8AC3E}">
        <p14:creationId xmlns:p14="http://schemas.microsoft.com/office/powerpoint/2010/main" val="1302926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52614" y="730835"/>
            <a:ext cx="7280047" cy="5262979"/>
          </a:xfrm>
          <a:prstGeom prst="rect">
            <a:avLst/>
          </a:prstGeom>
        </p:spPr>
        <p:txBody>
          <a:bodyPr wrap="square">
            <a:spAutoFit/>
          </a:bodyPr>
          <a:lstStyle/>
          <a:p>
            <a:r>
              <a:rPr lang="it-IT" sz="2400" dirty="0"/>
              <a:t>La </a:t>
            </a:r>
            <a:r>
              <a:rPr lang="it-IT" sz="2400" dirty="0" smtClean="0"/>
              <a:t>teoria della metafora </a:t>
            </a:r>
            <a:r>
              <a:rPr lang="it-IT" sz="2400" dirty="0"/>
              <a:t>concettuale ci dà indicazioni </a:t>
            </a:r>
            <a:r>
              <a:rPr lang="it-IT" sz="2400" dirty="0" smtClean="0"/>
              <a:t>su</a:t>
            </a:r>
          </a:p>
          <a:p>
            <a:pPr marL="342900" indent="-342900">
              <a:buFont typeface="Arial"/>
              <a:buChar char="•"/>
            </a:pPr>
            <a:r>
              <a:rPr lang="it-IT" sz="2400" dirty="0" smtClean="0"/>
              <a:t>come concepire la conoscenza scientifica,</a:t>
            </a:r>
          </a:p>
          <a:p>
            <a:pPr marL="342900" indent="-342900">
              <a:buFont typeface="Arial"/>
              <a:buChar char="•"/>
            </a:pPr>
            <a:r>
              <a:rPr lang="it-IT" sz="2400" dirty="0" smtClean="0"/>
              <a:t>come </a:t>
            </a:r>
            <a:r>
              <a:rPr lang="it-IT" sz="2400" dirty="0"/>
              <a:t>impostare un’educazione scientifica che sia adeguata alla nostra mente e che favorisca (e non ostacoli o complichi) lo sviluppo di quella del bambino. </a:t>
            </a:r>
          </a:p>
          <a:p>
            <a:endParaRPr lang="it-IT" sz="2400" dirty="0" smtClean="0"/>
          </a:p>
          <a:p>
            <a:r>
              <a:rPr lang="it-IT" sz="2400" b="1" dirty="0" smtClean="0"/>
              <a:t>Idea </a:t>
            </a:r>
            <a:r>
              <a:rPr lang="it-IT" sz="2400" b="1" dirty="0"/>
              <a:t>di scienza </a:t>
            </a:r>
            <a:r>
              <a:rPr lang="it-IT" sz="2400" dirty="0"/>
              <a:t>come rappresentazioni delle figure, delle forme che ci vengono dalla percezione e dall’immaginazione.</a:t>
            </a:r>
          </a:p>
          <a:p>
            <a:endParaRPr lang="it-IT" sz="2400" dirty="0" smtClean="0"/>
          </a:p>
          <a:p>
            <a:r>
              <a:rPr lang="it-IT" sz="2400" b="1" dirty="0" smtClean="0"/>
              <a:t>Idea </a:t>
            </a:r>
            <a:r>
              <a:rPr lang="it-IT" sz="2400" b="1" dirty="0"/>
              <a:t>di educazione scientifica</a:t>
            </a:r>
            <a:r>
              <a:rPr lang="it-IT" sz="2400" dirty="0"/>
              <a:t>: aiutare </a:t>
            </a:r>
            <a:r>
              <a:rPr lang="it-IT" sz="2400" dirty="0" smtClean="0"/>
              <a:t>i bambini </a:t>
            </a:r>
            <a:r>
              <a:rPr lang="it-IT" sz="2400" dirty="0"/>
              <a:t>a riconoscere, differenziare, mettere in relazione e utilizzare gli image schema e le </a:t>
            </a:r>
            <a:r>
              <a:rPr lang="it-IT" sz="2400" dirty="0" smtClean="0"/>
              <a:t>forze della natura.</a:t>
            </a:r>
            <a:r>
              <a:rPr lang="it-IT" sz="2400" dirty="0"/>
              <a:t> </a:t>
            </a:r>
          </a:p>
        </p:txBody>
      </p:sp>
    </p:spTree>
    <p:extLst>
      <p:ext uri="{BB962C8B-B14F-4D97-AF65-F5344CB8AC3E}">
        <p14:creationId xmlns:p14="http://schemas.microsoft.com/office/powerpoint/2010/main" val="212246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dissolve">
                                      <p:cBhvr>
                                        <p:cTn id="1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3723" y="1254055"/>
            <a:ext cx="8837830" cy="4216539"/>
          </a:xfrm>
          <a:prstGeom prst="rect">
            <a:avLst/>
          </a:prstGeom>
          <a:noFill/>
        </p:spPr>
        <p:txBody>
          <a:bodyPr wrap="square" rtlCol="0">
            <a:spAutoFit/>
          </a:bodyPr>
          <a:lstStyle/>
          <a:p>
            <a:r>
              <a:rPr lang="it-IT" sz="2800" b="1" dirty="0" smtClean="0">
                <a:solidFill>
                  <a:srgbClr val="3366FF"/>
                </a:solidFill>
              </a:rPr>
              <a:t>Domande provocatorie…</a:t>
            </a:r>
          </a:p>
          <a:p>
            <a:endParaRPr lang="it-IT" sz="2400" dirty="0">
              <a:solidFill>
                <a:srgbClr val="000000"/>
              </a:solidFill>
            </a:endParaRPr>
          </a:p>
          <a:p>
            <a:r>
              <a:rPr lang="it-IT" sz="2400" dirty="0" smtClean="0">
                <a:solidFill>
                  <a:srgbClr val="000000"/>
                </a:solidFill>
              </a:rPr>
              <a:t>La scienza è la rappresentazione della verità?</a:t>
            </a:r>
          </a:p>
          <a:p>
            <a:pPr lvl="0"/>
            <a:r>
              <a:rPr lang="it-IT" sz="2400" dirty="0" smtClean="0">
                <a:solidFill>
                  <a:srgbClr val="000000"/>
                </a:solidFill>
              </a:rPr>
              <a:t>Le scienze sono difficili per i bambini?</a:t>
            </a:r>
          </a:p>
          <a:p>
            <a:pPr lvl="0"/>
            <a:r>
              <a:rPr lang="it-IT" sz="2400" dirty="0" smtClean="0">
                <a:solidFill>
                  <a:srgbClr val="000000"/>
                </a:solidFill>
              </a:rPr>
              <a:t>Le scienze sono difficili per gli insegnanti e gli educatori?</a:t>
            </a:r>
          </a:p>
          <a:p>
            <a:pPr lvl="0"/>
            <a:r>
              <a:rPr lang="it-IT" sz="2400" dirty="0" smtClean="0">
                <a:solidFill>
                  <a:srgbClr val="000000"/>
                </a:solidFill>
              </a:rPr>
              <a:t>I bambini sono pensatori concreti?</a:t>
            </a:r>
          </a:p>
          <a:p>
            <a:pPr lvl="0"/>
            <a:r>
              <a:rPr lang="it-IT" sz="2400" dirty="0" smtClean="0">
                <a:solidFill>
                  <a:srgbClr val="000000"/>
                </a:solidFill>
              </a:rPr>
              <a:t>La ragione e la fantasia sono due cose diverse?</a:t>
            </a:r>
          </a:p>
          <a:p>
            <a:pPr lvl="0"/>
            <a:r>
              <a:rPr lang="it-IT" sz="2400" dirty="0">
                <a:solidFill>
                  <a:srgbClr val="000000"/>
                </a:solidFill>
              </a:rPr>
              <a:t>O</a:t>
            </a:r>
            <a:r>
              <a:rPr lang="it-IT" sz="2400" dirty="0" smtClean="0">
                <a:solidFill>
                  <a:srgbClr val="000000"/>
                </a:solidFill>
              </a:rPr>
              <a:t>ccorre sostituire l’immaginazione e la fantasia con la ragione?</a:t>
            </a:r>
          </a:p>
          <a:p>
            <a:pPr lvl="0"/>
            <a:r>
              <a:rPr lang="it-IT" sz="2400" dirty="0" smtClean="0">
                <a:solidFill>
                  <a:srgbClr val="000000"/>
                </a:solidFill>
              </a:rPr>
              <a:t>Per fare scienze si devono insegnare i termini scientifici?</a:t>
            </a:r>
          </a:p>
          <a:p>
            <a:pPr lvl="0"/>
            <a:r>
              <a:rPr lang="it-IT" sz="2400" dirty="0" smtClean="0">
                <a:solidFill>
                  <a:srgbClr val="000000"/>
                </a:solidFill>
              </a:rPr>
              <a:t>Nel nido e nella scuola dell’infanzia si può fare educazione scientifica?</a:t>
            </a:r>
          </a:p>
          <a:p>
            <a:r>
              <a:rPr lang="it-IT" sz="2400" dirty="0" smtClean="0">
                <a:solidFill>
                  <a:srgbClr val="000000"/>
                </a:solidFill>
              </a:rPr>
              <a:t>Il pensiero scientifico e quello narrativo sono due cose diverse?</a:t>
            </a:r>
            <a:endParaRPr lang="it-IT" sz="2400" dirty="0">
              <a:solidFill>
                <a:srgbClr val="000000"/>
              </a:solidFill>
            </a:endParaRPr>
          </a:p>
        </p:txBody>
      </p:sp>
    </p:spTree>
    <p:extLst>
      <p:ext uri="{BB962C8B-B14F-4D97-AF65-F5344CB8AC3E}">
        <p14:creationId xmlns:p14="http://schemas.microsoft.com/office/powerpoint/2010/main" val="544804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02563" y="248098"/>
            <a:ext cx="7318673" cy="369332"/>
          </a:xfrm>
          <a:prstGeom prst="rect">
            <a:avLst/>
          </a:prstGeom>
        </p:spPr>
        <p:txBody>
          <a:bodyPr wrap="square">
            <a:spAutoFit/>
          </a:bodyPr>
          <a:lstStyle/>
          <a:p>
            <a:pPr algn="ctr"/>
            <a:r>
              <a:rPr lang="it-IT" dirty="0"/>
              <a:t>https://www.youtube.com/watch?v=rZ5QMYxKcdM</a:t>
            </a:r>
          </a:p>
        </p:txBody>
      </p:sp>
      <p:sp>
        <p:nvSpPr>
          <p:cNvPr id="5" name="Rettangolo 4"/>
          <p:cNvSpPr/>
          <p:nvPr/>
        </p:nvSpPr>
        <p:spPr>
          <a:xfrm>
            <a:off x="2019300" y="5548611"/>
            <a:ext cx="2286000" cy="923330"/>
          </a:xfrm>
          <a:prstGeom prst="rect">
            <a:avLst/>
          </a:prstGeom>
        </p:spPr>
        <p:txBody>
          <a:bodyPr>
            <a:spAutoFit/>
          </a:bodyPr>
          <a:lstStyle/>
          <a:p>
            <a:r>
              <a:rPr lang="it-IT" dirty="0"/>
              <a:t>file:///.file/id=6571367.209039723</a:t>
            </a:r>
          </a:p>
        </p:txBody>
      </p:sp>
      <p:sp>
        <p:nvSpPr>
          <p:cNvPr id="6" name="Rettangolo 5"/>
          <p:cNvSpPr/>
          <p:nvPr/>
        </p:nvSpPr>
        <p:spPr>
          <a:xfrm>
            <a:off x="5172075" y="5412086"/>
            <a:ext cx="2286000" cy="923330"/>
          </a:xfrm>
          <a:prstGeom prst="rect">
            <a:avLst/>
          </a:prstGeom>
        </p:spPr>
        <p:txBody>
          <a:bodyPr>
            <a:spAutoFit/>
          </a:bodyPr>
          <a:lstStyle/>
          <a:p>
            <a:r>
              <a:rPr lang="it-IT" dirty="0"/>
              <a:t>file:///.file/id=6571367.209039723</a:t>
            </a:r>
          </a:p>
        </p:txBody>
      </p:sp>
      <p:pic>
        <p:nvPicPr>
          <p:cNvPr id="7" name="Immagine 6" descr="Screenshot 2016-03-23 12.28.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727"/>
            <a:ext cx="9144000" cy="5715000"/>
          </a:xfrm>
          <a:prstGeom prst="rect">
            <a:avLst/>
          </a:prstGeom>
        </p:spPr>
      </p:pic>
    </p:spTree>
    <p:extLst>
      <p:ext uri="{BB962C8B-B14F-4D97-AF65-F5344CB8AC3E}">
        <p14:creationId xmlns:p14="http://schemas.microsoft.com/office/powerpoint/2010/main" val="87105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asellaDiTesto 1"/>
          <p:cNvSpPr txBox="1">
            <a:spLocks noChangeArrowheads="1"/>
          </p:cNvSpPr>
          <p:nvPr/>
        </p:nvSpPr>
        <p:spPr bwMode="auto">
          <a:xfrm>
            <a:off x="397319" y="1792664"/>
            <a:ext cx="8424863"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800" dirty="0" smtClean="0"/>
              <a:t>Ai bambini, quindi a noi, non interessa la scienza come sistema di pensiero formalizzato, ma la comprensione primaria del mondo.</a:t>
            </a:r>
          </a:p>
          <a:p>
            <a:pPr eaLnBrk="1" hangingPunct="1"/>
            <a:endParaRPr lang="it-IT" sz="1800" dirty="0"/>
          </a:p>
          <a:p>
            <a:pPr eaLnBrk="1" hangingPunct="1"/>
            <a:r>
              <a:rPr lang="it-IT" sz="1800" b="1" dirty="0"/>
              <a:t>Primaria</a:t>
            </a:r>
            <a:r>
              <a:rPr lang="it-IT" sz="1800" dirty="0"/>
              <a:t> nel senso che ci rivolgiamo a bambini piccoli che incominciano a </a:t>
            </a:r>
            <a:r>
              <a:rPr lang="it-IT" sz="1800" dirty="0" smtClean="0"/>
              <a:t>costruire </a:t>
            </a:r>
            <a:r>
              <a:rPr lang="it-IT" sz="1800" dirty="0"/>
              <a:t>la loro conoscenza del mondo utilizzando gli strumenti cognitivi che hanno a disposizione alla loro età.</a:t>
            </a:r>
          </a:p>
          <a:p>
            <a:pPr eaLnBrk="1" hangingPunct="1"/>
            <a:r>
              <a:rPr lang="it-IT" sz="1800" dirty="0"/>
              <a:t> </a:t>
            </a:r>
          </a:p>
          <a:p>
            <a:pPr eaLnBrk="1" hangingPunct="1"/>
            <a:r>
              <a:rPr lang="it-IT" sz="1800" b="1" dirty="0"/>
              <a:t>Primaria</a:t>
            </a:r>
            <a:r>
              <a:rPr lang="it-IT" sz="1800" dirty="0"/>
              <a:t> nel senso che ci riferiamo alla comprensione di concetti </a:t>
            </a:r>
            <a:r>
              <a:rPr lang="it-IT" sz="1800" dirty="0" smtClean="0"/>
              <a:t>che </a:t>
            </a:r>
            <a:r>
              <a:rPr lang="it-IT" sz="1800" dirty="0"/>
              <a:t>potremmo chiamare primari, primitivi, fondanti, fondamentali. Sono i concetti relativi alle forze della natura come </a:t>
            </a:r>
            <a:r>
              <a:rPr lang="it-IT" sz="1800" dirty="0" smtClean="0"/>
              <a:t>l’</a:t>
            </a:r>
            <a:r>
              <a:rPr lang="it-IT" altLang="ja-JP" sz="1800" dirty="0" smtClean="0"/>
              <a:t>acqua</a:t>
            </a:r>
            <a:r>
              <a:rPr lang="it-IT" altLang="ja-JP" sz="1800" dirty="0"/>
              <a:t>, </a:t>
            </a:r>
            <a:r>
              <a:rPr lang="it-IT" altLang="ja-JP" sz="1800" dirty="0" smtClean="0"/>
              <a:t>l’aria</a:t>
            </a:r>
            <a:r>
              <a:rPr lang="it-IT" altLang="ja-JP" sz="1800" dirty="0"/>
              <a:t>, la terra, il cibo (la materia in generale), ma anche cose più astratte come il calore, la luce, il movimento, </a:t>
            </a:r>
            <a:r>
              <a:rPr lang="it-IT" altLang="ja-JP" sz="1800" dirty="0" smtClean="0"/>
              <a:t>l’elettricità</a:t>
            </a:r>
            <a:r>
              <a:rPr lang="it-IT" altLang="ja-JP" sz="1800" dirty="0"/>
              <a:t>, ecc</a:t>
            </a:r>
            <a:r>
              <a:rPr lang="it-IT" altLang="ja-JP" sz="1800" dirty="0" smtClean="0"/>
              <a:t>.</a:t>
            </a:r>
            <a:endParaRPr lang="it-IT" altLang="ja-JP" sz="1800" dirty="0"/>
          </a:p>
        </p:txBody>
      </p:sp>
    </p:spTree>
    <p:extLst>
      <p:ext uri="{BB962C8B-B14F-4D97-AF65-F5344CB8AC3E}">
        <p14:creationId xmlns:p14="http://schemas.microsoft.com/office/powerpoint/2010/main" val="108094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ttangolo 2"/>
          <p:cNvSpPr>
            <a:spLocks noChangeArrowheads="1"/>
          </p:cNvSpPr>
          <p:nvPr/>
        </p:nvSpPr>
        <p:spPr bwMode="auto">
          <a:xfrm>
            <a:off x="1433513" y="2069663"/>
            <a:ext cx="6318250"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i="1" dirty="0"/>
              <a:t>«Se </a:t>
            </a:r>
            <a:r>
              <a:rPr lang="it-IT" i="1" dirty="0" smtClean="0"/>
              <a:t>ascoltiamo </a:t>
            </a:r>
            <a:r>
              <a:rPr lang="it-IT" i="1" dirty="0"/>
              <a:t>la natura, la sentiamo raccontare storie, e quanto noi parliamo della natura, lo facciamo in forma di storie.»</a:t>
            </a:r>
          </a:p>
          <a:p>
            <a:endParaRPr lang="it-IT" i="1" dirty="0"/>
          </a:p>
          <a:p>
            <a:r>
              <a:rPr lang="it-IT" dirty="0"/>
              <a:t>Anche nei trattati scientifici più </a:t>
            </a:r>
            <a:r>
              <a:rPr lang="it-IT" b="1" dirty="0"/>
              <a:t>formali</a:t>
            </a:r>
            <a:r>
              <a:rPr lang="it-IT" dirty="0"/>
              <a:t>, si trovano le strutture di base del pensiero schematico, metaforico e narrativo del pensiero </a:t>
            </a:r>
            <a:r>
              <a:rPr lang="it-IT" b="1" dirty="0"/>
              <a:t>comune</a:t>
            </a:r>
            <a:r>
              <a:rPr lang="it-IT" dirty="0"/>
              <a:t>, della vita di tutti i giorni.</a:t>
            </a:r>
          </a:p>
          <a:p>
            <a:endParaRPr lang="it-IT" dirty="0"/>
          </a:p>
          <a:p>
            <a:r>
              <a:rPr lang="it-IT" dirty="0"/>
              <a:t>Il nostro lavoro è a questo livello: riguarda lo </a:t>
            </a:r>
            <a:r>
              <a:rPr lang="it-IT" b="1" dirty="0"/>
              <a:t>sviluppo</a:t>
            </a:r>
            <a:r>
              <a:rPr lang="it-IT" dirty="0"/>
              <a:t> di queste facoltà naturali che potranno poi diventare pensiero formale</a:t>
            </a:r>
            <a:r>
              <a:rPr lang="it-IT" dirty="0" smtClean="0"/>
              <a:t>.</a:t>
            </a:r>
            <a:endParaRPr lang="it-IT" dirty="0"/>
          </a:p>
        </p:txBody>
      </p:sp>
    </p:spTree>
    <p:extLst>
      <p:ext uri="{BB962C8B-B14F-4D97-AF65-F5344CB8AC3E}">
        <p14:creationId xmlns:p14="http://schemas.microsoft.com/office/powerpoint/2010/main" val="2393736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MITO OGGETTIVISTA</a:t>
            </a:r>
            <a:endParaRPr lang="it-IT" dirty="0"/>
          </a:p>
        </p:txBody>
      </p:sp>
      <p:sp>
        <p:nvSpPr>
          <p:cNvPr id="3" name="Segnaposto contenuto 2"/>
          <p:cNvSpPr>
            <a:spLocks noGrp="1"/>
          </p:cNvSpPr>
          <p:nvPr>
            <p:ph idx="1"/>
          </p:nvPr>
        </p:nvSpPr>
        <p:spPr/>
        <p:txBody>
          <a:bodyPr>
            <a:normAutofit fontScale="55000" lnSpcReduction="20000"/>
          </a:bodyPr>
          <a:lstStyle/>
          <a:p>
            <a:r>
              <a:rPr lang="it-IT" dirty="0" smtClean="0"/>
              <a:t>Il mondo è fatto di oggetti, indipendenti da chi ne fa esperienza</a:t>
            </a:r>
          </a:p>
          <a:p>
            <a:r>
              <a:rPr lang="it-IT" dirty="0" smtClean="0"/>
              <a:t> Ricaviamo la conoscenza dall’esperienza con gli oggetti, le loro proprietà e le loro relazioni</a:t>
            </a:r>
          </a:p>
          <a:p>
            <a:r>
              <a:rPr lang="it-IT" dirty="0" smtClean="0"/>
              <a:t>Comprendiamo gli oggetti in termini di categorie e di concetti che corrispondono alle proprietà intrinseche e alle relazioni degli oggetti stessi </a:t>
            </a:r>
          </a:p>
          <a:p>
            <a:r>
              <a:rPr lang="it-IT" dirty="0" smtClean="0"/>
              <a:t>Vi è una realtà oggettiva sulla quale possiamo dire cose che sono oggettivamente vere o false. La scienza ci fornisce la metodologia</a:t>
            </a:r>
          </a:p>
          <a:p>
            <a:r>
              <a:rPr lang="it-IT" dirty="0" smtClean="0"/>
              <a:t>Le parole hanno significati fissi ed esprimono i concetti e le categorie con cui noi pensiamo</a:t>
            </a:r>
          </a:p>
          <a:p>
            <a:r>
              <a:rPr lang="it-IT" dirty="0" smtClean="0"/>
              <a:t>Le persone sono oggettive se parlano un linguaggio chiaramente e precisamente definito</a:t>
            </a:r>
          </a:p>
          <a:p>
            <a:r>
              <a:rPr lang="it-IT" dirty="0" smtClean="0"/>
              <a:t>Sono la conoscenza oggettiva è vera conoscenza e permette di superare i pregiudizi e le opinioni personali per avere una visione del mondo imparziale</a:t>
            </a:r>
          </a:p>
          <a:p>
            <a:r>
              <a:rPr lang="it-IT" dirty="0" smtClean="0"/>
              <a:t>Essere oggettivi è essere razionali, essere soggettivi è arrendersi alle emozioni</a:t>
            </a:r>
          </a:p>
          <a:p>
            <a:r>
              <a:rPr lang="it-IT" dirty="0" smtClean="0"/>
              <a:t>La soggettività è pericolosa e può far perdere il contatto con la realtà.</a:t>
            </a:r>
          </a:p>
          <a:p>
            <a:endParaRPr lang="it-IT" dirty="0" smtClean="0"/>
          </a:p>
          <a:p>
            <a:endParaRPr lang="it-IT" dirty="0"/>
          </a:p>
        </p:txBody>
      </p:sp>
    </p:spTree>
    <p:extLst>
      <p:ext uri="{BB962C8B-B14F-4D97-AF65-F5344CB8AC3E}">
        <p14:creationId xmlns:p14="http://schemas.microsoft.com/office/powerpoint/2010/main" val="1204449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MITO SOGGETTIVISTA</a:t>
            </a:r>
            <a:endParaRPr lang="it-IT" dirty="0"/>
          </a:p>
        </p:txBody>
      </p:sp>
      <p:sp>
        <p:nvSpPr>
          <p:cNvPr id="3" name="Segnaposto contenuto 2"/>
          <p:cNvSpPr>
            <a:spLocks noGrp="1"/>
          </p:cNvSpPr>
          <p:nvPr>
            <p:ph idx="1"/>
          </p:nvPr>
        </p:nvSpPr>
        <p:spPr/>
        <p:txBody>
          <a:bodyPr>
            <a:normAutofit fontScale="70000" lnSpcReduction="20000"/>
          </a:bodyPr>
          <a:lstStyle/>
          <a:p>
            <a:r>
              <a:rPr lang="it-IT" dirty="0" smtClean="0"/>
              <a:t>Nella maggior parte delle nostre attività ci affidiamo ai nostri sensi e sviluppiamo intuizioni di cui ci possiamo fidare</a:t>
            </a:r>
          </a:p>
          <a:p>
            <a:r>
              <a:rPr lang="it-IT" dirty="0" smtClean="0"/>
              <a:t>Le cose più importanti della nostra vita sono le emozioni, sensibilità estetiche, morali e spirituali, che sono puramente soggettive</a:t>
            </a:r>
          </a:p>
          <a:p>
            <a:r>
              <a:rPr lang="it-IT" dirty="0" smtClean="0"/>
              <a:t>L’arte e la poesia ci mettono in contatto con l’importate realtà delle nostre emozioni e intuizioni, che è favorito dall’immaginazione piuttosto che dalla razionalità</a:t>
            </a:r>
          </a:p>
          <a:p>
            <a:r>
              <a:rPr lang="it-IT" dirty="0" smtClean="0"/>
              <a:t>Il linguaggio figurato (es. metafore) è quello più adeguato per esprimere gli aspetti unici e significativi a livello personale della nostra esperienza</a:t>
            </a:r>
          </a:p>
          <a:p>
            <a:r>
              <a:rPr lang="it-IT" dirty="0" smtClean="0"/>
              <a:t> L’oggettività può essere pericolosa perché in essa si perde ciò che è più importante e significativo per gli individui, può essere disumana. La scienza non è utile per le cose importanti della vita.</a:t>
            </a:r>
          </a:p>
        </p:txBody>
      </p:sp>
    </p:spTree>
    <p:extLst>
      <p:ext uri="{BB962C8B-B14F-4D97-AF65-F5344CB8AC3E}">
        <p14:creationId xmlns:p14="http://schemas.microsoft.com/office/powerpoint/2010/main" val="68590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TERZA VIA: ESPERIENZIALISMO</a:t>
            </a:r>
            <a:endParaRPr lang="it-IT" dirty="0"/>
          </a:p>
        </p:txBody>
      </p:sp>
      <p:sp>
        <p:nvSpPr>
          <p:cNvPr id="3" name="Segnaposto contenuto 2"/>
          <p:cNvSpPr>
            <a:spLocks noGrp="1"/>
          </p:cNvSpPr>
          <p:nvPr>
            <p:ph idx="1"/>
          </p:nvPr>
        </p:nvSpPr>
        <p:spPr/>
        <p:txBody>
          <a:bodyPr>
            <a:normAutofit fontScale="77500" lnSpcReduction="20000"/>
          </a:bodyPr>
          <a:lstStyle/>
          <a:p>
            <a:r>
              <a:rPr lang="it-IT" dirty="0" smtClean="0"/>
              <a:t>La metafora unisce ragione (categorizzazioni, implicazioni, inferenze) e immaginazione (vedere una cosa in un’altra): metafora come </a:t>
            </a:r>
            <a:r>
              <a:rPr lang="it-IT" cap="small" dirty="0" smtClean="0"/>
              <a:t>razionalità immaginativa</a:t>
            </a:r>
          </a:p>
          <a:p>
            <a:r>
              <a:rPr lang="it-IT" dirty="0" smtClean="0"/>
              <a:t>La metafora è uno strumento per comprendere parzialmente quello che non può essere compreso totalmente (sentimenti, esperienze estetiche, morali e spirituali)</a:t>
            </a:r>
          </a:p>
          <a:p>
            <a:r>
              <a:rPr lang="it-IT" dirty="0" smtClean="0"/>
              <a:t>La verità è relativa alla comprensione: non vi è alcun punto di vista assoluto da cui ottenere verità assolute e oggettive</a:t>
            </a:r>
          </a:p>
          <a:p>
            <a:r>
              <a:rPr lang="it-IT" dirty="0" smtClean="0"/>
              <a:t>Non vuol dire che non c’è verità, ma che essa è relativa al nostro sistema concettuale fondato sulle nostre interazioni con l’ambiente fisico </a:t>
            </a:r>
            <a:r>
              <a:rPr lang="it-IT" smtClean="0"/>
              <a:t>e culturale  </a:t>
            </a:r>
            <a:endParaRPr lang="it-IT" dirty="0" smtClean="0"/>
          </a:p>
          <a:p>
            <a:endParaRPr lang="it-IT" dirty="0" smtClean="0"/>
          </a:p>
          <a:p>
            <a:endParaRPr lang="it-IT" dirty="0"/>
          </a:p>
        </p:txBody>
      </p:sp>
    </p:spTree>
    <p:extLst>
      <p:ext uri="{BB962C8B-B14F-4D97-AF65-F5344CB8AC3E}">
        <p14:creationId xmlns:p14="http://schemas.microsoft.com/office/powerpoint/2010/main" val="4025473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3146</TotalTime>
  <Words>2167</Words>
  <Application>Microsoft Office PowerPoint</Application>
  <PresentationFormat>Presentazione su schermo (4:3)</PresentationFormat>
  <Paragraphs>231</Paragraphs>
  <Slides>27</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27</vt:i4>
      </vt:variant>
    </vt:vector>
  </HeadingPairs>
  <TitlesOfParts>
    <vt:vector size="31" baseType="lpstr">
      <vt:lpstr>ＭＳ Ｐゴシック</vt:lpstr>
      <vt:lpstr>Arial</vt:lpstr>
      <vt:lpstr>Calibri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MITO OGGETTIVISTA</vt:lpstr>
      <vt:lpstr>MITO SOGGETTIVISTA</vt:lpstr>
      <vt:lpstr>TERZA VIA: ESPERIENZIALISMO</vt:lpstr>
      <vt:lpstr>Presentazione standard di PowerPoint</vt:lpstr>
      <vt:lpstr>Presentazione standard di PowerPoint</vt:lpstr>
      <vt:lpstr>CONTESTI NARRATIVI…</vt:lpstr>
      <vt:lpstr>CONTESTI DI CONOSCENZA EMBODIED</vt:lpstr>
      <vt:lpstr>CONTESTI DI RELAZIONE COL MONDO DELLA RAZIONALITÁ IMMAGINATIVA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di Modena e Reggio Emilia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Federico Corni</dc:creator>
  <cp:lastModifiedBy>Alessandra Landini</cp:lastModifiedBy>
  <cp:revision>197</cp:revision>
  <cp:lastPrinted>2013-09-19T12:13:34Z</cp:lastPrinted>
  <dcterms:created xsi:type="dcterms:W3CDTF">2013-09-19T07:39:39Z</dcterms:created>
  <dcterms:modified xsi:type="dcterms:W3CDTF">2016-12-12T15:55:42Z</dcterms:modified>
</cp:coreProperties>
</file>