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21" r:id="rId5"/>
    <p:sldMasterId id="2147483733" r:id="rId6"/>
    <p:sldMasterId id="2147483782" r:id="rId7"/>
    <p:sldMasterId id="2147484155" r:id="rId8"/>
    <p:sldMasterId id="2147484167" r:id="rId9"/>
    <p:sldMasterId id="2147484179" r:id="rId10"/>
  </p:sldMasterIdLst>
  <p:notesMasterIdLst>
    <p:notesMasterId r:id="rId67"/>
  </p:notesMasterIdLst>
  <p:sldIdLst>
    <p:sldId id="301" r:id="rId11"/>
    <p:sldId id="257" r:id="rId12"/>
    <p:sldId id="258" r:id="rId13"/>
    <p:sldId id="259" r:id="rId14"/>
    <p:sldId id="286" r:id="rId15"/>
    <p:sldId id="287" r:id="rId16"/>
    <p:sldId id="288" r:id="rId17"/>
    <p:sldId id="289" r:id="rId18"/>
    <p:sldId id="260" r:id="rId19"/>
    <p:sldId id="261" r:id="rId20"/>
    <p:sldId id="264" r:id="rId21"/>
    <p:sldId id="262" r:id="rId22"/>
    <p:sldId id="281" r:id="rId23"/>
    <p:sldId id="282" r:id="rId24"/>
    <p:sldId id="283" r:id="rId25"/>
    <p:sldId id="263" r:id="rId26"/>
    <p:sldId id="296" r:id="rId27"/>
    <p:sldId id="297" r:id="rId28"/>
    <p:sldId id="298" r:id="rId29"/>
    <p:sldId id="299" r:id="rId30"/>
    <p:sldId id="300" r:id="rId31"/>
    <p:sldId id="291" r:id="rId32"/>
    <p:sldId id="292" r:id="rId33"/>
    <p:sldId id="295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4" r:id="rId43"/>
    <p:sldId id="355" r:id="rId44"/>
    <p:sldId id="356" r:id="rId45"/>
    <p:sldId id="357" r:id="rId46"/>
    <p:sldId id="323" r:id="rId47"/>
    <p:sldId id="324" r:id="rId48"/>
    <p:sldId id="325" r:id="rId49"/>
    <p:sldId id="327" r:id="rId50"/>
    <p:sldId id="328" r:id="rId51"/>
    <p:sldId id="329" r:id="rId52"/>
    <p:sldId id="331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53" r:id="rId61"/>
    <p:sldId id="349" r:id="rId62"/>
    <p:sldId id="350" r:id="rId63"/>
    <p:sldId id="351" r:id="rId64"/>
    <p:sldId id="352" r:id="rId65"/>
    <p:sldId id="265" r:id="rId6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  <a:srgbClr val="66FFCC"/>
    <a:srgbClr val="FF0066"/>
    <a:srgbClr val="0033CC"/>
    <a:srgbClr val="FFFF00"/>
    <a:srgbClr val="3333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70869-5A68-487F-B0E2-FD1FCF0EE036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61463-4119-43B3-BBED-D0CAF8B6E0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FF2810-DC37-4C1B-8142-DBD785A1F285}" type="slidenum">
              <a:rPr lang="it-IT" altLang="it-IT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it-IT" altLang="it-IT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E228EB-FCCF-4A41-A3FE-CBE87E07F4B3}" type="slidenum">
              <a:rPr lang="it-IT" altLang="it-IT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it-IT" altLang="it-IT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41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902A2-5524-4CCD-8515-5E9CDE293A6F}" type="slidenum">
              <a:rPr lang="it-IT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it-IT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7052-8AB4-4D6F-B56E-0E1DB19C6D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DEFA-9B74-4EA9-84D4-88EF07B7B2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F030D6-9846-44E2-BD8A-A015E1BBBE7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B12EA-8721-4B28-94D3-2DDA86645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7E0EFE-2E34-4756-9FFC-880001046432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A221B3-7B45-4DC9-B58A-10229618B5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8BC866-74C2-4C2D-883B-01E0DB22F73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69A978-4390-47E6-8160-86526AD5F2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C890B0-F0F5-4CAE-857C-D07E3C71DB7A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1BA6D-78B8-4066-9DC8-307CED7B2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800154-C5BE-44E9-B7EF-685790DCA93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3D831F-5007-47EA-BF2D-275DDCD59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75C6D7-2540-44A7-BF2C-5E005A0B6266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AD98B-813D-44E2-8A97-21EA89B7E8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6AF8B-4EAD-447F-A00F-3B3954B6366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E2D553-17A5-41A7-A605-337350CAAA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E7DB5A-2EF3-4915-920F-40B3D9B82A1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203DC1-79BD-4952-8732-72BDBC32A6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E974AD-BD1B-4886-ADF1-E9C5C60B88E1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B05FD-2A2C-4FCF-8308-1D65DB4D70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B72DA-4ECD-4A0F-A510-650DFEC90A3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55039A-04C1-4C93-8B70-9FD2A8C2F1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9BEC-947B-4F84-BEB5-581E2B1AD4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9F961C-8308-42D7-821F-A6831340D3B4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C4A951-1E4B-43FB-8627-1D12E2873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737C67-6C03-42B0-8CC1-A8A3A00DE386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9AAAAF-AC29-4725-A50B-5E3D09605D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C6BE5-8186-49ED-91A5-BF4E61350981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9667F0-647D-4C09-82CA-30B7A273F9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81F6-C58F-4B7A-93D0-A5A1257C82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9EF94E-76A7-4A82-B306-D37C5170207C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F7360C-8E81-4058-A9ED-1EEBA93D1C8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0A621-089D-40AB-9FE4-2200304BEAA9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41571B-7D67-4EAD-B3EF-C1C53CF9A56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09C74B-CD63-429B-A67E-3F35C9EFF9FB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F138D5-503C-417C-BB32-F047FD6137B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22B213-E888-44DE-B7F2-8B4DD6E7BF4E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6ADB49-0E90-4D23-B0E8-8A6C0480B2D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EB17C9-FAE7-4C2C-9F32-CC3E02EBDBE1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5E22F-0FA9-4315-974B-B7816D48A3F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4021F9-93F0-4A4C-AD0F-F6931A5BAD5C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25DBC-2C75-4117-9A9B-0E507BF3966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95F95-645B-449D-B4CA-12FE4F9ABC53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E5667-94F6-482C-ACDC-E991649615A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7547-A0A3-4981-AFED-37C91B42E4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513423-F3EA-42CB-A680-3BFA37DF49DD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E336D1-9F63-4846-8987-EDAE45D70ED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650B3D-A822-46BE-BA4B-5D82AE232AF3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5160F5-B569-4B50-A0C5-E148AB0C7D7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D1177-1591-489C-8BC1-E3B24DD78336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D26F16-D22F-4DFC-B57A-CF73A58C9D6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6E757C-D680-4C24-9CE9-D5EEEE179214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E1BC5-A718-4C3F-B6AB-69A8DB0050F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b="1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b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8C9B0453-3D95-4931-AF7F-E7C105EFF3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E27E-10CE-4865-AB92-F255DF2E97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002D-0CA0-486B-8BB1-737A14E492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0ACD-9015-4B50-BF68-4A69D24760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2315-0050-41CB-B049-B3FD64921D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C3A8-EB62-41E7-9FAA-0E68238E06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962F-CEB3-48E5-80DA-B66DA7C47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A7095-9827-4E63-8D34-2251283062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2B1C-4FCE-4F86-A57E-FBF8447A28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4AC8-B6BF-40B2-93D7-FCCEEE0AFB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9A14-80B0-4D9B-B6A1-92CB05C609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9B21-0B0F-4867-94A3-7206ACD88C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8972-2DE2-4632-9F9D-C19FB777F9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D875-5B1F-4A59-B462-8857F8A954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1154-EA36-4D31-930B-F746062600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9F02A-FB63-4F68-9D4F-4CBBA76D9F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8694-2D2B-447A-AD67-B11E50AF9A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E564-BD97-4DBF-B5CA-006249E3F6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28C3-1770-4FEC-ABDB-F0EAA826A8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520A-808A-4F99-B3A1-1F7233560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361B-43F5-4C07-98A2-77DC445610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8B56-897E-47CD-BDFF-4C4FEA9F10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4865-C8E2-4F69-B38F-41E426CFDC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E336-D127-4D50-BF48-CF0837EF11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B89CE5-7F0B-4E0C-9D48-99B681A80DB0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294687-94E3-4D59-92F3-06D1D08E7C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E2F4D-954E-4667-85F7-19ACB6888D10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8D43C5-8A18-460B-AFC9-D5A8DDCF7B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590EBB-1D3B-4D27-96DB-DA85F460F0F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72AFA-A8E9-4104-8971-8EECFB68DE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EBA2B7-712E-4007-B3ED-5A938BE54A10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305D91-0936-4327-A0DF-69BB062124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EF99-D401-4143-825F-4022A3A7C2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D21488-32F1-482E-AC70-D1B0C23E2571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56F7A4-AFA9-49C4-BD29-39CA42482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7DDE4-ACF7-41E2-A49D-544820147433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FF721-0716-4EF0-9138-B94CBE598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B24E56-38B8-462A-96EC-3C9B6A9F5D4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D34F1-0FEA-4C04-A07A-956219D5A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86C0BA-04DA-4347-92B1-2D561FF9E483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32DF2-5C5F-4C20-B11D-502D126A86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9B70E-42D4-402D-9961-4772FCBED5B2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59178B-BD2A-486D-97A6-11B0D0D29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6049B-F3E4-43F6-89B5-212466200E12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77D40-558B-4D68-942A-276C7938F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BCECB0-82D1-41B4-9E51-55E77639E55E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6164F-251B-4FB8-B947-F6BF5E02CA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3F03-E878-423D-863F-1737774EF8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B941-0B79-42C5-953B-A885F2A491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1A11-1A34-4E6A-A9F4-ACF060BA35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5B962-F462-4CAF-A22F-8FDDD77208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AA48-9BD2-49B2-9DB6-C1E62AD034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9B23-6CAC-4028-8C3D-C7D5AFD6B2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DD23-1FF2-4053-8A64-A5A80DDEBB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A8CD-5E04-4F7B-8DF8-CCB686F1F4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3007-CE89-42C7-ADF2-F7EB536522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116B-A8D1-43FB-9609-8B088F6D9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5502-AC39-4135-82BF-CE6B1CF1ED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6E1F-7B8F-4F27-A1A0-5F71EFAC30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0191-FEA5-4711-953A-8E1EF99945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E45773-BA16-4E09-9C2C-16223D7B436F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A93835-0C2C-4BF6-9BEF-56325D72BD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91C4-6231-4754-AF8A-E766A1A5FC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1AB64C-10A3-42A2-907C-EC1101B4D34D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2E195-DE30-4203-9085-8B13752078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FACD5-CC81-4CC7-80CA-3F227E9EF10B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07534C-0B46-41B8-A698-8E890D9D9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CD3AB8-953D-4036-87C4-2119A4DF763E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5F0A6-AFE3-4A39-A9FE-AEB7A31E84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341DD1-D415-4B0A-9294-ED17361223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D028A-49F1-4015-94C8-B25C12C06569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BD7B8-3374-42D5-A8AB-FFEF3A6F2EC3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F184AE-BF83-4EB3-AA18-E75EE7B656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02A709-84DD-4BBD-8484-EB9B40981DA6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C314F-0194-4896-814C-DDAC9C82A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57DC1-DF43-4067-90B4-5B36AB2E657F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3C6B55-7FD1-474C-A98A-B4A393E9DD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67859-8C4C-4A48-9673-BA5CB91C58C4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CC2761-CA51-4183-83BD-F0980410D5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B912E1-17D1-4B95-A788-973A0D31831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07085-344F-4961-84A6-4CD37359D6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713C03-6397-4042-B90F-A37C6456114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1937E3-44EE-4A30-A639-0701F858E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1B3E-8762-4297-8775-EDFB4309EF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86DDA7-DD4A-4921-BC45-79F000CF16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748A2A-DAD5-48F3-B37F-9D7BF961A8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35F9F6-02ED-42AB-8EF9-62659A71D9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752622-B6B1-4BC0-B3A1-645404388F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335B28-B8ED-4511-8F53-432AA6761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CB8D93-BAA7-47BC-9CDB-820B920C2B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68D5C7-ED48-4C1F-B5D3-19D5705126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6CF5E15-0454-4F49-BD8E-0057785A96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8CF614-8FCB-48C1-8453-68FEBF51F8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CC067-8175-46F5-9CC9-6DBC4C6F19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0001-D141-4984-A87A-06DD7F15A1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59346BF-0263-483B-9E88-78584B35D5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EAFDB0-80BB-4717-845D-BA4742A2E6EF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AAAF6D-DF70-4C48-948B-B5630B443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F440F6-B062-4728-90FA-7A0D7CB3F72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2A0C98-74EB-4395-B257-303102027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C775A8-5A21-45FA-8480-435A3B1689C9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56AF8D-7D14-4F82-BE29-9EC12DB01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4612AC-86BE-42F1-B7D7-69DDEB21DEC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A5E599-EE48-4510-8A4B-E1BFD3E43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DFB7F1-AD25-4997-95BE-BCDBA04DD178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120C98-AB80-4B52-ADB6-FD25EA7A70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DA786-9795-4A43-A0F7-1666BDAFC427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FA969-A700-4E36-8CA3-C3ABDB263D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184596-8342-4408-B76F-6A32FE31A0A5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35E86E-59FB-47DD-B885-844DA1BA0E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FDED7C-9685-451A-AC39-90F3D7407DBC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E8D64D-8CAA-494B-A91F-2CD6834AE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03C2BB-9D68-47CC-97A6-5E0D6447E656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009301-2C9E-4BF6-90FD-A91BD623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684166-F525-4D38-82EF-E076744B63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8B7DA44-F43D-4B53-A37B-D99DA53743F7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6BDD7F1-1DA7-42E9-91C6-C2DC7EBDDA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68E6FBC-F071-4177-BD19-F105077628C6}" type="datetimeFigureOut">
              <a:rPr lang="it-IT"/>
              <a:pPr>
                <a:defRPr/>
              </a:pPr>
              <a:t>24/04/2017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6A81E30-D12E-4137-B023-D40F1E9E24E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1F82F86-9FC2-4DCC-8521-C840462CE8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66872CF-363F-428A-BBFC-9D0AEBB81D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71CAC2-F519-4859-A4E7-15ECBB17904B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2F1DFAB-B4E5-4D57-8612-19FDB6872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8E771B-1EC0-4CA5-B5E5-594351074C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95F4AA41-7AF6-42EE-99F3-F4E0B956AB6A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83AB5E70-8B12-4DAE-8E1B-A9C704A1CB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7780A78-6234-43CD-B95F-2FE2FE0425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347F70-5EE5-4286-92F7-F96414EF46FC}" type="datetimeFigureOut">
              <a:rPr lang="it-IT"/>
              <a:pPr>
                <a:defRPr/>
              </a:pPr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88356B-09AA-43E3-BB4F-950503D6CE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isultati immagini per il regno delle pi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703513"/>
            <a:ext cx="669766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CasellaDiTesto 3"/>
          <p:cNvSpPr txBox="1">
            <a:spLocks noChangeArrowheads="1"/>
          </p:cNvSpPr>
          <p:nvPr/>
        </p:nvSpPr>
        <p:spPr bwMode="auto">
          <a:xfrm>
            <a:off x="684213" y="765175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000" b="1">
                <a:solidFill>
                  <a:srgbClr val="00B050"/>
                </a:solidFill>
                <a:latin typeface="Castellar" pitchFamily="18" charset="0"/>
              </a:rPr>
              <a:t>IL REGNO DELLE PIANTE CLASSE 1 D ANNO SCOLASTICO 2016/2017</a:t>
            </a:r>
          </a:p>
        </p:txBody>
      </p:sp>
      <p:pic>
        <p:nvPicPr>
          <p:cNvPr id="80900" name="Picture 4" descr="C:\Users\PC\Documents\Margherite-87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376363"/>
            <a:ext cx="1262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66"/>
                </a:solidFill>
              </a:rPr>
              <a:t>I muschi e le epatiche 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Sono minuscole piante che si trovano nelle aree umide del sottobosco o vicino alle sorgenti</a:t>
            </a:r>
          </a:p>
        </p:txBody>
      </p:sp>
      <p:pic>
        <p:nvPicPr>
          <p:cNvPr id="8196" name="Picture 4" descr="muschi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39608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archantia polymor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5756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MUSCHIO                                                            EPATICHE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66"/>
                </a:solidFill>
              </a:rPr>
              <a:t>LE PIANTE PIU’ RECENTI SONO:</a:t>
            </a:r>
          </a:p>
          <a:p>
            <a:pPr eaLnBrk="1" hangingPunct="1"/>
            <a:r>
              <a:rPr lang="it-IT" altLang="it-IT" sz="4000" b="1" smtClean="0">
                <a:solidFill>
                  <a:srgbClr val="FF0066"/>
                </a:solidFill>
              </a:rPr>
              <a:t>LE PTERIDOFITE</a:t>
            </a:r>
          </a:p>
          <a:p>
            <a:pPr eaLnBrk="1" hangingPunct="1"/>
            <a:r>
              <a:rPr lang="it-IT" altLang="it-IT" sz="4000" b="1" smtClean="0">
                <a:solidFill>
                  <a:srgbClr val="FF0066"/>
                </a:solidFill>
              </a:rPr>
              <a:t>LE SPERMATOFITE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66"/>
                </a:solidFill>
              </a:rPr>
              <a:t>LE PTERIDOFITE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Sono piccole piante che si sono adattate a vivere in ambienti lontano dall’ acqua da cui però,dipendono ancora per la fecondazione</a:t>
            </a:r>
          </a:p>
        </p:txBody>
      </p:sp>
      <p:sp>
        <p:nvSpPr>
          <p:cNvPr id="92164" name="AutoShape 7" descr="Risultati immagini per immagini  pteridofi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9224" name="Picture 8" descr="pteridof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644900"/>
            <a:ext cx="28225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Struttura della pteridofite</a:t>
            </a:r>
            <a:endParaRPr lang="it-IT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638" y="1812925"/>
            <a:ext cx="7886700" cy="43513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896938" y="208280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Le foglie della pteridofite portano sulla parte inferiore </a:t>
            </a: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parecchi 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sporangi spesso riuniti in gruppi detti</a:t>
            </a:r>
            <a:r>
              <a:rPr lang="it-IT" sz="2000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sori.</a:t>
            </a:r>
          </a:p>
        </p:txBody>
      </p:sp>
      <p:pic>
        <p:nvPicPr>
          <p:cNvPr id="93189" name="Picture 2" descr="C:\Users\Utente\Documents\FELCE-MASCHIO-Dryopteris-filix-mas-S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850" y="1612900"/>
            <a:ext cx="248126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995363" y="3033713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Le felci  sono suddivise in due gruppi: le felci </a:t>
            </a:r>
            <a:r>
              <a:rPr lang="it-IT" sz="2000" b="1" dirty="0" err="1">
                <a:solidFill>
                  <a:prstClr val="black"/>
                </a:solidFill>
                <a:latin typeface="Calibri"/>
                <a:cs typeface="+mn-cs"/>
              </a:rPr>
              <a:t>eusporangiate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 e le felci </a:t>
            </a:r>
            <a:r>
              <a:rPr lang="it-IT" sz="2000" b="1" dirty="0" err="1">
                <a:solidFill>
                  <a:prstClr val="black"/>
                </a:solidFill>
                <a:latin typeface="Calibri"/>
                <a:cs typeface="+mn-cs"/>
              </a:rPr>
              <a:t>leptosporangiate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, sulla base del tipo di </a:t>
            </a: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sporangio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93191" name="Picture 3" descr="C:\Users\Utente\Documents\44207478-verde-felce-felci-leptosporangiate-impia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13" y="4162425"/>
            <a:ext cx="1524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5" descr="C:\Users\Utente\Documents\downlo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013" y="4295775"/>
            <a:ext cx="14859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823913" y="4098925"/>
            <a:ext cx="457200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Il fusto delle felci è di solito un </a:t>
            </a: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rizoma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 sotterraneo, ma nelle felci arboree esso può raggiungere dimensioni simili a quelle delle palme.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classificazione della pteridofite</a:t>
            </a:r>
            <a:endParaRPr lang="it-IT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2506663"/>
            <a:ext cx="7886700" cy="4351337"/>
          </a:xfrm>
        </p:spPr>
        <p:txBody>
          <a:bodyPr/>
          <a:lstStyle/>
          <a:p>
            <a:pPr eaLnBrk="1" hangingPunct="1"/>
            <a:r>
              <a:rPr lang="it-IT" altLang="it-IT" sz="3600" smtClean="0">
                <a:solidFill>
                  <a:srgbClr val="FFFF00"/>
                </a:solidFill>
              </a:rPr>
              <a:t>La classificazione delle felci  è tema di discussione nel mondo botanico. Tradizionalmente venivano incluse nella classe Filices ma oggi, data la complessità delle relazioni filogenetiche, le felci sono assegnate a un ordine tassonomico superiore: quello della divisione delle </a:t>
            </a:r>
            <a:r>
              <a:rPr lang="it-IT" altLang="it-IT" sz="3600" i="1" smtClean="0">
                <a:solidFill>
                  <a:srgbClr val="FFFF00"/>
                </a:solidFill>
              </a:rPr>
              <a:t>Pteridophyta</a:t>
            </a:r>
            <a:endParaRPr lang="it-IT" altLang="it-IT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Riproduzione della pteridofite</a:t>
            </a:r>
            <a:endParaRPr lang="it-IT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4014788" cy="435133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Quando lo sporangio si apre, libera le spore che cadendo sul terreno danno origine a un </a:t>
            </a:r>
            <a:r>
              <a:rPr lang="it-IT" dirty="0" err="1" smtClean="0"/>
              <a:t>corpicciolo</a:t>
            </a:r>
            <a:r>
              <a:rPr lang="it-IT" dirty="0" smtClean="0"/>
              <a:t> a forma di cuore detto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protallo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Nel protallo si formano organi riproduttivi maschili(anteridi) e femminili (archegoni). L’acqua del terreno permette ai gameti maschili di raggiungere quelli femminili insieme formeranno una nuova felce.</a:t>
            </a: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95236" name="Picture 2" descr="C:\Users\Utente\Documents\ciclo-fel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73238"/>
            <a:ext cx="3816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0000CC"/>
                </a:solidFill>
              </a:rPr>
              <a:t>Le spermatofite:</a:t>
            </a:r>
            <a:br>
              <a:rPr lang="it-IT" altLang="it-IT" sz="4000" smtClean="0">
                <a:solidFill>
                  <a:srgbClr val="0000CC"/>
                </a:solidFill>
              </a:rPr>
            </a:br>
            <a:r>
              <a:rPr lang="it-IT" altLang="it-IT" sz="4000" smtClean="0">
                <a:solidFill>
                  <a:srgbClr val="0000CC"/>
                </a:solidFill>
              </a:rPr>
              <a:t> le piante con i semi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it-IT" altLang="it-IT" smtClean="0"/>
              <a:t>Le spermatofite si dividono in 2 grandi gruppi:</a:t>
            </a:r>
          </a:p>
          <a:p>
            <a:pPr lvl="1" eaLnBrk="1" hangingPunct="1">
              <a:buFontTx/>
              <a:buChar char="-"/>
            </a:pPr>
            <a:r>
              <a:rPr lang="it-IT" altLang="it-IT" smtClean="0"/>
              <a:t>LE GIMNOSPERME</a:t>
            </a:r>
          </a:p>
          <a:p>
            <a:pPr lvl="1" eaLnBrk="1" hangingPunct="1">
              <a:buFontTx/>
              <a:buChar char="-"/>
            </a:pPr>
            <a:r>
              <a:rPr lang="it-IT" altLang="it-IT" smtClean="0"/>
              <a:t>LE ANGIOSPERME</a:t>
            </a:r>
          </a:p>
        </p:txBody>
      </p:sp>
      <p:pic>
        <p:nvPicPr>
          <p:cNvPr id="10244" name="Picture 4" descr="spermatof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84538"/>
            <a:ext cx="34417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gimnospe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30940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5003800" y="61658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ANGIOSPERME</a:t>
            </a: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827088" y="62372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GIMNOSPERME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2  L 0.25 0  L 0.125 0.11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tilizzatore\Pictures\albero-del-sangue-di-drago-Socotra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75" y="1571625"/>
            <a:ext cx="7772400" cy="3929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7200" b="1" dirty="0" smtClean="0">
                <a:solidFill>
                  <a:srgbClr val="FF0000"/>
                </a:solidFill>
                <a:latin typeface="Segoe Print" pitchFamily="2" charset="0"/>
              </a:rPr>
              <a:t>Le spermatofite</a:t>
            </a:r>
            <a:r>
              <a:rPr lang="it-IT" sz="24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it-IT" sz="1050" dirty="0" smtClean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it-IT" sz="1050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it-IT" sz="2400" dirty="0" smtClean="0">
                <a:latin typeface="Segoe Print" pitchFamily="2" charset="0"/>
              </a:rPr>
              <a:t/>
            </a:r>
            <a:br>
              <a:rPr lang="it-IT" sz="2400" dirty="0" smtClean="0">
                <a:latin typeface="Segoe Print" pitchFamily="2" charset="0"/>
              </a:rPr>
            </a:br>
            <a:r>
              <a:rPr lang="it-IT" sz="2400" dirty="0" smtClean="0">
                <a:latin typeface="Segoe Print" pitchFamily="2" charset="0"/>
              </a:rPr>
              <a:t> </a:t>
            </a:r>
            <a:endParaRPr lang="it-IT" sz="2400" dirty="0">
              <a:latin typeface="Segoe Print" pitchFamily="2" charset="0"/>
            </a:endParaRPr>
          </a:p>
        </p:txBody>
      </p:sp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B050"/>
                </a:solidFill>
                <a:latin typeface="Cooper Black" pitchFamily="18" charset="0"/>
              </a:rPr>
              <a:t>Le gimnosperme</a:t>
            </a:r>
          </a:p>
        </p:txBody>
      </p:sp>
      <p:sp>
        <p:nvSpPr>
          <p:cNvPr id="983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2400" b="1" smtClean="0">
                <a:solidFill>
                  <a:srgbClr val="0000CC"/>
                </a:solidFill>
              </a:rPr>
              <a:t>GIMNOSPERME significa “piante con seme nudo” ( dal greco </a:t>
            </a:r>
          </a:p>
          <a:p>
            <a:pPr eaLnBrk="1" hangingPunct="1">
              <a:buFont typeface="Arial" pitchFamily="34" charset="0"/>
              <a:buNone/>
            </a:pPr>
            <a:r>
              <a:rPr lang="it-IT" altLang="it-IT" sz="2400" b="1" smtClean="0">
                <a:solidFill>
                  <a:srgbClr val="0000CC"/>
                </a:solidFill>
                <a:latin typeface="Century" pitchFamily="18" charset="0"/>
              </a:rPr>
              <a:t>gimno</a:t>
            </a:r>
            <a:r>
              <a:rPr lang="it-IT" altLang="it-IT" sz="2400" b="1" smtClean="0">
                <a:solidFill>
                  <a:srgbClr val="0000CC"/>
                </a:solidFill>
                <a:ea typeface="Calibri" pitchFamily="34" charset="0"/>
                <a:cs typeface="Calibri" pitchFamily="34" charset="0"/>
              </a:rPr>
              <a:t> , “nudo”) e sperme significa “ seme”. </a:t>
            </a:r>
            <a:endParaRPr lang="it-IT" altLang="it-IT" sz="2400" b="1" smtClean="0">
              <a:solidFill>
                <a:srgbClr val="0000CC"/>
              </a:solidFill>
              <a:latin typeface="Century" pitchFamily="18" charset="0"/>
            </a:endParaRPr>
          </a:p>
        </p:txBody>
      </p:sp>
      <p:pic>
        <p:nvPicPr>
          <p:cNvPr id="98308" name="Picture 2" descr="C:\Users\Utilizzatore\Downloads\pig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643188"/>
            <a:ext cx="4376738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522663" y="3244850"/>
            <a:ext cx="1857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8310" name="Picture 4" descr="C:\Users\Utilizzatore\Downloads\tipi_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88" y="4638675"/>
            <a:ext cx="2527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2" descr="C:\Users\Utilizzatore\Downloads\forma-delle-foglie_N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588" y="4643438"/>
            <a:ext cx="307181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contenuto 2"/>
          <p:cNvSpPr>
            <a:spLocks noGrp="1"/>
          </p:cNvSpPr>
          <p:nvPr>
            <p:ph idx="1"/>
          </p:nvPr>
        </p:nvSpPr>
        <p:spPr>
          <a:xfrm>
            <a:off x="539750" y="404813"/>
            <a:ext cx="7920038" cy="25193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2400" b="1" smtClean="0">
                <a:latin typeface="FangSong" pitchFamily="49" charset="-122"/>
                <a:ea typeface="FangSong" pitchFamily="49" charset="-122"/>
              </a:rPr>
              <a:t>  Queste piante non hanno veri fiori e i semi si sviluppano all’interno di una struttura riproduttiva detta </a:t>
            </a:r>
            <a:r>
              <a:rPr lang="it-IT" altLang="it-IT" sz="2400" b="1" u="sng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pigna</a:t>
            </a:r>
            <a:r>
              <a:rPr lang="it-IT" altLang="it-IT" sz="2400" b="1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 </a:t>
            </a:r>
            <a:r>
              <a:rPr lang="it-IT" altLang="it-IT" sz="2400" b="1" smtClean="0">
                <a:latin typeface="FangSong" pitchFamily="49" charset="-122"/>
                <a:ea typeface="FangSong" pitchFamily="49" charset="-122"/>
              </a:rPr>
              <a:t>o </a:t>
            </a:r>
            <a:r>
              <a:rPr lang="it-IT" altLang="it-IT" sz="2400" b="1" u="sng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cono</a:t>
            </a:r>
            <a:r>
              <a:rPr lang="it-IT" altLang="it-IT" sz="2400" b="1" smtClean="0">
                <a:latin typeface="FangSong" pitchFamily="49" charset="-122"/>
                <a:ea typeface="FangSong" pitchFamily="49" charset="-122"/>
              </a:rPr>
              <a:t>, simile a un fiore primitivo . Conifere è un nome più famigliare,anche se si riferisce solo al gruppo più numeroso delle piante che ne fanno parte (pini,abeti,larici), e significa che “portano i coni”.Le conifere sono anche chiamate aghifoglie perché le loro foglie sono strette e allungate a forma di ago.</a:t>
            </a:r>
          </a:p>
        </p:txBody>
      </p:sp>
      <p:pic>
        <p:nvPicPr>
          <p:cNvPr id="99331" name="Picture 2" descr="C:\Users\Utilizzatore\Downloads\rugi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86250"/>
            <a:ext cx="335756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3" descr="C:\Users\Utilizzatore\Downloads\ALBERO_DI_NAT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6877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76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i="1" smtClean="0">
                <a:solidFill>
                  <a:srgbClr val="FFFF00"/>
                </a:solidFill>
              </a:rPr>
              <a:t>LA STORIA DELLE PIANTE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FF00"/>
                </a:solidFill>
              </a:rPr>
              <a:t>Le prime piante sulla terra</a:t>
            </a:r>
          </a:p>
          <a:p>
            <a:pPr eaLnBrk="1" hangingPunct="1"/>
            <a:r>
              <a:rPr lang="it-IT" altLang="it-IT" smtClean="0">
                <a:solidFill>
                  <a:srgbClr val="FFFF00"/>
                </a:solidFill>
              </a:rPr>
              <a:t>La comparsa delle piante con fiori</a:t>
            </a:r>
          </a:p>
          <a:p>
            <a:pPr eaLnBrk="1" hangingPunct="1"/>
            <a:r>
              <a:rPr lang="it-IT" altLang="it-IT" smtClean="0">
                <a:solidFill>
                  <a:srgbClr val="FFFF00"/>
                </a:solidFill>
              </a:rPr>
              <a:t>Il seme</a:t>
            </a:r>
          </a:p>
          <a:p>
            <a:pPr eaLnBrk="1" hangingPunct="1"/>
            <a:r>
              <a:rPr lang="it-IT" altLang="it-IT" smtClean="0">
                <a:solidFill>
                  <a:srgbClr val="FFFF00"/>
                </a:solidFill>
              </a:rPr>
              <a:t>Il frutto</a:t>
            </a:r>
          </a:p>
          <a:p>
            <a:pPr eaLnBrk="1" hangingPunct="1"/>
            <a:r>
              <a:rPr lang="it-IT" altLang="it-IT" smtClean="0">
                <a:solidFill>
                  <a:srgbClr val="FFFF00"/>
                </a:solidFill>
              </a:rPr>
              <a:t>Le piante OGM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63" y="1500188"/>
            <a:ext cx="8186737" cy="42322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Le Gimnosperme sono tutte provviste di un sistema di tubi, detti vasi, per il trasporto delle diverse sostanze da una parte all'altra della pianta: per questo vengono raggruppate, insieme alle Felci e a tutte le altre piante che producono semi, a formare le piante vascolari</a:t>
            </a:r>
            <a:r>
              <a:rPr lang="it-IT" sz="2400" dirty="0" smtClean="0">
                <a:solidFill>
                  <a:schemeClr val="bg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.</a:t>
            </a:r>
            <a:endParaRPr lang="it-IT" sz="2400" dirty="0">
              <a:solidFill>
                <a:schemeClr val="bg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z="3600" smtClean="0">
              <a:solidFill>
                <a:schemeClr val="bg2"/>
              </a:solidFill>
              <a:latin typeface="Berlin Sans FB Demi" pitchFamily="34" charset="0"/>
            </a:endParaRPr>
          </a:p>
        </p:txBody>
      </p:sp>
      <p:pic>
        <p:nvPicPr>
          <p:cNvPr id="101379" name="Picture 2" descr="Risultati immagini per sistema di trasporto delle gimnosper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8" y="0"/>
            <a:ext cx="4478337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environnement.ecole.free.fr/images_5/ceris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30163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2" descr="Risultati immagini per angiosperm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6858000"/>
            <a:ext cx="1428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0113" y="26368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i="1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it-IT" i="1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it-IT" i="1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it-IT" i="1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it-IT" i="1" dirty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it-IT" i="1" dirty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it-IT" sz="8000" i="1" dirty="0" smtClean="0">
                <a:solidFill>
                  <a:srgbClr val="FF0000"/>
                </a:solidFill>
                <a:latin typeface="Berlin Sans FB" pitchFamily="34" charset="0"/>
              </a:rPr>
              <a:t>ANGIOSPERME</a:t>
            </a: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it-IT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V="1">
            <a:off x="1214438" y="6858000"/>
            <a:ext cx="6400800" cy="1428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313" y="142875"/>
            <a:ext cx="4114800" cy="63579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4400" b="1" dirty="0" smtClean="0"/>
              <a:t> </a:t>
            </a:r>
            <a:r>
              <a:rPr lang="it-IT" sz="14400" b="1" dirty="0" smtClean="0">
                <a:solidFill>
                  <a:srgbClr val="FF0000"/>
                </a:solidFill>
              </a:rPr>
              <a:t>Descrizione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 smtClean="0"/>
              <a:t>    La caratteristica distintiva delle angiosperme è il </a:t>
            </a:r>
            <a:r>
              <a:rPr lang="it-IT" sz="8800" b="1" dirty="0" smtClean="0">
                <a:solidFill>
                  <a:srgbClr val="00B050"/>
                </a:solidFill>
              </a:rPr>
              <a:t>fiore</a:t>
            </a:r>
            <a:r>
              <a:rPr lang="it-IT" sz="8800" b="1" dirty="0" smtClean="0"/>
              <a:t> </a:t>
            </a:r>
            <a:r>
              <a:rPr lang="it-IT" sz="8800" dirty="0" smtClean="0"/>
              <a:t>, l’organo riproduttivo che esplica la sua funzione producendo i semi.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 smtClean="0"/>
              <a:t>    I fiori sono  costituiti da quattro parti fondamentali disposte in serie separate, o </a:t>
            </a:r>
            <a:r>
              <a:rPr lang="it-IT" sz="8800" b="1" dirty="0" smtClean="0">
                <a:solidFill>
                  <a:srgbClr val="00B050"/>
                </a:solidFill>
              </a:rPr>
              <a:t>verticilli</a:t>
            </a:r>
            <a:r>
              <a:rPr lang="it-IT" sz="88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 smtClean="0"/>
              <a:t>    La serie più esterna, </a:t>
            </a:r>
            <a:r>
              <a:rPr lang="it-IT" sz="8800" b="1" dirty="0" smtClean="0">
                <a:solidFill>
                  <a:srgbClr val="00B050"/>
                </a:solidFill>
              </a:rPr>
              <a:t>il calice</a:t>
            </a:r>
            <a:r>
              <a:rPr lang="it-IT" sz="8800" dirty="0" smtClean="0"/>
              <a:t>, è costituita dai </a:t>
            </a:r>
            <a:r>
              <a:rPr lang="it-IT" sz="8800" b="1" dirty="0" smtClean="0">
                <a:solidFill>
                  <a:srgbClr val="00B050"/>
                </a:solidFill>
              </a:rPr>
              <a:t>sepali, </a:t>
            </a:r>
            <a:r>
              <a:rPr lang="it-IT" sz="8800" dirty="0" smtClean="0"/>
              <a:t>che sono foglie o </a:t>
            </a:r>
            <a:r>
              <a:rPr lang="it-IT" sz="8800" dirty="0" err="1" smtClean="0"/>
              <a:t>bratee</a:t>
            </a:r>
            <a:r>
              <a:rPr lang="it-IT" sz="8800" dirty="0" smtClean="0"/>
              <a:t> modificate, solitamente di colore verde. La serie situata immediatamente più all’interno è la </a:t>
            </a:r>
            <a:r>
              <a:rPr lang="it-IT" sz="8800" b="1" dirty="0" smtClean="0">
                <a:solidFill>
                  <a:srgbClr val="00B050"/>
                </a:solidFill>
              </a:rPr>
              <a:t>corolla</a:t>
            </a:r>
            <a:r>
              <a:rPr lang="it-IT" sz="8800" dirty="0" smtClean="0"/>
              <a:t>, formata dai petali, anch’essi costituiti da foglie modificate, solitamente di bell’aspetto e molto colorate. La terza serie è la porzione maschile del fiore, costituita dagli </a:t>
            </a:r>
            <a:r>
              <a:rPr lang="it-IT" sz="8800" b="1" dirty="0" smtClean="0">
                <a:solidFill>
                  <a:srgbClr val="00B050"/>
                </a:solidFill>
              </a:rPr>
              <a:t>stami</a:t>
            </a:r>
            <a:r>
              <a:rPr lang="it-IT" sz="8800" dirty="0" smtClean="0"/>
              <a:t> e dalle </a:t>
            </a:r>
            <a:r>
              <a:rPr lang="it-IT" sz="8800" b="1" dirty="0" smtClean="0">
                <a:solidFill>
                  <a:srgbClr val="00B050"/>
                </a:solidFill>
              </a:rPr>
              <a:t>antere, </a:t>
            </a:r>
            <a:r>
              <a:rPr lang="it-IT" sz="8800" dirty="0" smtClean="0"/>
              <a:t>dove viene prodotto il </a:t>
            </a:r>
            <a:r>
              <a:rPr lang="it-IT" sz="8800" b="1" dirty="0" smtClean="0">
                <a:solidFill>
                  <a:srgbClr val="00B050"/>
                </a:solidFill>
              </a:rPr>
              <a:t>polline. </a:t>
            </a:r>
            <a:r>
              <a:rPr lang="it-IT" sz="8800" dirty="0" smtClean="0"/>
              <a:t>La quarta è </a:t>
            </a:r>
            <a:r>
              <a:rPr lang="it-IT" sz="8800" b="1" dirty="0" smtClean="0">
                <a:solidFill>
                  <a:srgbClr val="00B050"/>
                </a:solidFill>
              </a:rPr>
              <a:t>l’ovario </a:t>
            </a:r>
            <a:r>
              <a:rPr lang="it-IT" sz="8800" dirty="0" smtClean="0"/>
              <a:t>con</a:t>
            </a:r>
            <a:r>
              <a:rPr lang="it-IT" sz="8800" b="1" dirty="0" smtClean="0">
                <a:solidFill>
                  <a:srgbClr val="00B050"/>
                </a:solidFill>
              </a:rPr>
              <a:t> lo stigma.</a:t>
            </a:r>
            <a:endParaRPr lang="it-IT" sz="8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8000" dirty="0">
              <a:solidFill>
                <a:srgbClr val="000000"/>
              </a:solidFill>
            </a:endParaRPr>
          </a:p>
        </p:txBody>
      </p:sp>
      <p:sp>
        <p:nvSpPr>
          <p:cNvPr id="103427" name="AutoShape 2" descr="Risultati immagini per angiospe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03428" name="AutoShape 4" descr="Risultati immagini per angiospe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03429" name="AutoShape 6" descr="Risultati immagini per angiospe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03430" name="AutoShape 8" descr="Risultati immagini per angiospe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103431" name="Picture 10" descr="Risultati immagini per angiospe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2" descr="Risultati immagini per parti del fiore angiosper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o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</a:rPr>
              <a:t>Curiosità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57375"/>
            <a:ext cx="5214938" cy="4214813"/>
          </a:xfrm>
        </p:spPr>
        <p:txBody>
          <a:bodyPr rtlCol="0"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7030A0"/>
                </a:solidFill>
              </a:rPr>
              <a:t>Comparse alla fine del periodo giurassico, circa </a:t>
            </a:r>
            <a:r>
              <a:rPr lang="it-IT" dirty="0" smtClean="0">
                <a:solidFill>
                  <a:srgbClr val="FF0000"/>
                </a:solidFill>
              </a:rPr>
              <a:t>135 milioni di anni fa</a:t>
            </a:r>
            <a:r>
              <a:rPr lang="it-IT" dirty="0" smtClean="0">
                <a:solidFill>
                  <a:srgbClr val="7030A0"/>
                </a:solidFill>
              </a:rPr>
              <a:t>, le Angiosperme dominano attualmente la Terra e rappresentano le piante superiori, cioè quelle più evolute. Esse comprendono piante legnose, quali arbusti e alberi, piante erbacee, rampicanti, piante acquatiche. Le Angiosperme contano più di 250.000 specie. La loro diffusione è legata allo sviluppo del fiore, che ne assicura la riproduzione sessuale. Una volta avvenuta la fecondazione, il fiore si trasforma in frutto entro il quale si sviluppano i semi.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104452" name="Picture 2" descr="http://1.bp.blogspot.com/-6E_ivJsG3UM/UPskH3lambI/AAAAAAAAA0k/YpyDd_p1Upw/s320/lunaria-annu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285875"/>
            <a:ext cx="3786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5000">
              <a:srgbClr val="FF0000"/>
            </a:gs>
            <a:gs pos="17500">
              <a:srgbClr val="BA0066"/>
            </a:gs>
            <a:gs pos="35001">
              <a:srgbClr val="66008F"/>
            </a:gs>
            <a:gs pos="50000">
              <a:srgbClr val="000082"/>
            </a:gs>
            <a:gs pos="64999">
              <a:srgbClr val="66008F"/>
            </a:gs>
            <a:gs pos="82500">
              <a:srgbClr val="BA0066"/>
            </a:gs>
            <a:gs pos="95000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9" descr="tipologie di rad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99CC00"/>
                </a:solidFill>
              </a:rPr>
              <a:t> </a:t>
            </a:r>
            <a:r>
              <a:rPr lang="it-IT" altLang="it-IT" smtClean="0">
                <a:solidFill>
                  <a:srgbClr val="66FFFF"/>
                </a:solidFill>
                <a:latin typeface="Gill Sans Ultra Bold" pitchFamily="34" charset="0"/>
              </a:rPr>
              <a:t>Leonardo Morelli </a:t>
            </a:r>
            <a:br>
              <a:rPr lang="it-IT" altLang="it-IT" smtClean="0">
                <a:solidFill>
                  <a:srgbClr val="66FFFF"/>
                </a:solidFill>
                <a:latin typeface="Gill Sans Ultra Bold" pitchFamily="34" charset="0"/>
              </a:rPr>
            </a:br>
            <a:r>
              <a:rPr lang="it-IT" altLang="it-IT" smtClean="0">
                <a:solidFill>
                  <a:srgbClr val="FF0000"/>
                </a:solidFill>
                <a:latin typeface="Gill Sans Ultra Bold" pitchFamily="34" charset="0"/>
              </a:rPr>
              <a:t>Gabriele Contaldo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8588" y="3068638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altLang="it-IT" smtClean="0">
                <a:solidFill>
                  <a:srgbClr val="FFFF00"/>
                </a:solidFill>
                <a:latin typeface="Gill Sans Ultra Bold" pitchFamily="34" charset="0"/>
              </a:rPr>
              <a:t>LA RADICE</a:t>
            </a:r>
          </a:p>
        </p:txBody>
      </p:sp>
      <p:sp>
        <p:nvSpPr>
          <p:cNvPr id="105477" name="Rectangle 7"/>
          <p:cNvSpPr>
            <a:spLocks noChangeArrowheads="1"/>
          </p:cNvSpPr>
          <p:nvPr/>
        </p:nvSpPr>
        <p:spPr bwMode="auto">
          <a:xfrm>
            <a:off x="6842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altLang="it-IT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800000"/>
                </a:solidFill>
                <a:latin typeface="Forte" pitchFamily="66" charset="0"/>
              </a:rPr>
              <a:t>Radici</a:t>
            </a:r>
            <a:r>
              <a:rPr lang="it-IT" altLang="it-IT" smtClean="0">
                <a:latin typeface="Forte" pitchFamily="66" charset="0"/>
              </a:rPr>
              <a:t>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dirty="0" smtClean="0">
                <a:solidFill>
                  <a:schemeClr val="accent2"/>
                </a:solidFill>
                <a:latin typeface="Gill Sans Ultra Bold" pitchFamily="34" charset="0"/>
              </a:rPr>
              <a:t>Esistono vari tipi di radici:</a:t>
            </a:r>
          </a:p>
          <a:p>
            <a:pPr eaLnBrk="1" hangingPunct="1">
              <a:defRPr/>
            </a:pPr>
            <a:r>
              <a:rPr lang="it-IT" altLang="it-IT" dirty="0" smtClean="0">
                <a:solidFill>
                  <a:schemeClr val="accent2"/>
                </a:solidFill>
                <a:latin typeface="Gill Sans Ultra Bold" pitchFamily="34" charset="0"/>
              </a:rPr>
              <a:t>Radici A Fittone.</a:t>
            </a:r>
          </a:p>
          <a:p>
            <a:pPr eaLnBrk="1" hangingPunct="1">
              <a:defRPr/>
            </a:pPr>
            <a:r>
              <a:rPr lang="it-IT" altLang="it-IT" dirty="0" smtClean="0">
                <a:solidFill>
                  <a:schemeClr val="accent2"/>
                </a:solidFill>
                <a:latin typeface="Gill Sans Ultra Bold" pitchFamily="34" charset="0"/>
              </a:rPr>
              <a:t>Radici Fascicolate.</a:t>
            </a:r>
          </a:p>
          <a:p>
            <a:pPr eaLnBrk="1" hangingPunct="1">
              <a:defRPr/>
            </a:pPr>
            <a:r>
              <a:rPr lang="it-IT" altLang="it-IT" dirty="0" smtClean="0">
                <a:solidFill>
                  <a:schemeClr val="accent2"/>
                </a:solidFill>
                <a:latin typeface="Gill Sans Ultra Bold" pitchFamily="34" charset="0"/>
              </a:rPr>
              <a:t>Radici Avventizie.</a:t>
            </a:r>
          </a:p>
          <a:p>
            <a:pPr eaLnBrk="1" hangingPunct="1">
              <a:defRPr/>
            </a:pPr>
            <a:endParaRPr lang="it-IT" altLang="it-IT" dirty="0">
              <a:solidFill>
                <a:schemeClr val="accent2"/>
              </a:solidFill>
              <a:latin typeface="Gill Sans Ultra Bold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sz="900" dirty="0" smtClean="0">
                <a:solidFill>
                  <a:schemeClr val="accent2"/>
                </a:solidFill>
                <a:latin typeface="Gill Sans Ultra Bold" pitchFamily="34" charset="0"/>
              </a:rPr>
              <a:t>ALCUNI  TIPI DI RADICI</a:t>
            </a:r>
          </a:p>
        </p:txBody>
      </p:sp>
      <p:pic>
        <p:nvPicPr>
          <p:cNvPr id="106500" name="Picture 6" descr="Risultati immagini per LA RAD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789363"/>
            <a:ext cx="5546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Freccia a destra 1"/>
          <p:cNvSpPr>
            <a:spLocks noChangeArrowheads="1"/>
          </p:cNvSpPr>
          <p:nvPr/>
        </p:nvSpPr>
        <p:spPr bwMode="auto">
          <a:xfrm flipV="1">
            <a:off x="1258888" y="4652963"/>
            <a:ext cx="1873250" cy="71437"/>
          </a:xfrm>
          <a:prstGeom prst="rightArrow">
            <a:avLst>
              <a:gd name="adj1" fmla="val 50000"/>
              <a:gd name="adj2" fmla="val 503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it-IT">
              <a:solidFill>
                <a:srgbClr val="0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9933"/>
                </a:solidFill>
                <a:latin typeface="Forte" pitchFamily="66" charset="0"/>
              </a:rPr>
              <a:t>Struttura della radice</a:t>
            </a:r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marL="363538" lvl="4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b="1" dirty="0" smtClean="0">
                <a:solidFill>
                  <a:srgbClr val="FF3300"/>
                </a:solidFill>
                <a:latin typeface="Franklin Gothic Demi" panose="020B0703020102020204" pitchFamily="34" charset="0"/>
              </a:rPr>
              <a:t>La RADICE è la parte della pianta che si sviluppa sottoterra. </a:t>
            </a:r>
          </a:p>
          <a:p>
            <a:pPr marL="363538" lvl="4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b="1" dirty="0" smtClean="0">
                <a:solidFill>
                  <a:srgbClr val="FF3300"/>
                </a:solidFill>
                <a:latin typeface="Franklin Gothic Demi" panose="020B0703020102020204" pitchFamily="34" charset="0"/>
              </a:rPr>
              <a:t>Essa è formata da 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000" b="1" dirty="0" smtClean="0">
              <a:solidFill>
                <a:srgbClr val="FF3300"/>
              </a:solidFill>
              <a:latin typeface="Franklin Gothic Demi" panose="020B07030201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Cuffia : </a:t>
            </a:r>
            <a:r>
              <a:rPr lang="it-IT" altLang="it-IT" sz="2000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impedisce danneggiamenti mentre la radice penetra nel suolo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Zona di  allungamento : </a:t>
            </a:r>
            <a:r>
              <a:rPr lang="it-IT" altLang="it-IT" sz="2000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permette l’allungamento della </a:t>
            </a:r>
            <a:r>
              <a:rPr lang="it-IT" altLang="it-IT" sz="2000" dirty="0">
                <a:solidFill>
                  <a:srgbClr val="FF3300"/>
                </a:solidFill>
                <a:latin typeface="Franklin Gothic Heavy" panose="020B0903020102020204" pitchFamily="34" charset="0"/>
              </a:rPr>
              <a:t> </a:t>
            </a:r>
            <a:r>
              <a:rPr lang="it-IT" altLang="it-IT" sz="2000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radice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Zona di assorbimento : </a:t>
            </a:r>
            <a:r>
              <a:rPr lang="it-IT" altLang="it-IT" sz="2000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assorbe l’acqua e Sali minerali, detta anche zona pilifera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Vasi conduttori : </a:t>
            </a:r>
            <a:r>
              <a:rPr lang="it-IT" altLang="it-IT" sz="2000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trasportano  la linfa grezza.</a:t>
            </a:r>
          </a:p>
        </p:txBody>
      </p:sp>
      <p:pic>
        <p:nvPicPr>
          <p:cNvPr id="107524" name="Picture 7" descr="http://www.cesareodoc.it/cdvertiamo/scienze/img/ra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844675"/>
            <a:ext cx="310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CCFF99"/>
                </a:solidFill>
                <a:latin typeface="Forte" pitchFamily="66" charset="0"/>
              </a:rPr>
              <a:t>Le Radici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altLang="it-IT" smtClean="0">
                <a:solidFill>
                  <a:schemeClr val="bg1"/>
                </a:solidFill>
                <a:latin typeface="Gill Sans Ultra Bold" pitchFamily="34" charset="0"/>
              </a:rPr>
              <a:t>La radice è l'organo della pianta specializzato nell'assorbimento di acqua e sali minerali dal terreno, fondamentali per la vita delle piante.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altLang="it-IT" smtClean="0">
                <a:solidFill>
                  <a:schemeClr val="bg1"/>
                </a:solidFill>
                <a:latin typeface="Gill Sans Ultra Bold" pitchFamily="34" charset="0"/>
              </a:rPr>
              <a:t>Ha anche funzione di ancoraggio al terreno della pianta e di produzione di ormoni  che segnano il forte legame tra lo sviluppo della radice e lo sviluppo del germoglio. </a:t>
            </a:r>
          </a:p>
        </p:txBody>
      </p:sp>
      <p:sp>
        <p:nvSpPr>
          <p:cNvPr id="108548" name="Rettangolo arrotondato 1"/>
          <p:cNvSpPr>
            <a:spLocks noChangeArrowheads="1"/>
          </p:cNvSpPr>
          <p:nvPr/>
        </p:nvSpPr>
        <p:spPr bwMode="auto">
          <a:xfrm>
            <a:off x="9251950" y="6237288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it-IT">
              <a:solidFill>
                <a:srgbClr val="0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FUSTO</a:t>
            </a: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u="sng" smtClean="0">
                <a:solidFill>
                  <a:srgbClr val="FFFF00"/>
                </a:solidFill>
              </a:rPr>
              <a:t>LA STORIA DELLE PIANTE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FFFF00"/>
                </a:solidFill>
              </a:rPr>
              <a:t>Il primo organismo fotosintetico che</a:t>
            </a:r>
            <a:r>
              <a:rPr lang="it-IT" altLang="it-IT" smtClean="0"/>
              <a:t> </a:t>
            </a:r>
            <a:r>
              <a:rPr lang="it-IT" altLang="it-IT" smtClean="0">
                <a:solidFill>
                  <a:srgbClr val="FFFF00"/>
                </a:solidFill>
              </a:rPr>
              <a:t>compare sulla terra è un alga.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FFFF00"/>
                </a:solidFill>
              </a:rPr>
              <a:t>In seguito i vegetali escono dall’ acqua e</a:t>
            </a:r>
            <a:r>
              <a:rPr lang="it-IT" altLang="it-IT" smtClean="0"/>
              <a:t> </a:t>
            </a:r>
            <a:r>
              <a:rPr lang="it-IT" altLang="it-IT" smtClean="0">
                <a:solidFill>
                  <a:srgbClr val="FFFF00"/>
                </a:solidFill>
              </a:rPr>
              <a:t>vanno a colonizzare la terraferma.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FFFF00"/>
                </a:solidFill>
              </a:rPr>
              <a:t>Nascono le briofite, cioè i muschi e le epatiche.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FFFF00"/>
                </a:solidFill>
              </a:rPr>
              <a:t>Dopo diversi millenni compaiono le</a:t>
            </a:r>
            <a:r>
              <a:rPr lang="it-IT" altLang="it-IT" smtClean="0"/>
              <a:t> </a:t>
            </a:r>
            <a:r>
              <a:rPr lang="it-IT" altLang="it-IT" smtClean="0">
                <a:solidFill>
                  <a:srgbClr val="FFFF00"/>
                </a:solidFill>
              </a:rPr>
              <a:t>Pteridofite cioè le felci,i licopodi e gli</a:t>
            </a:r>
            <a:r>
              <a:rPr lang="it-IT" altLang="it-IT" smtClean="0"/>
              <a:t> </a:t>
            </a:r>
            <a:r>
              <a:rPr lang="it-IT" altLang="it-IT" smtClean="0">
                <a:solidFill>
                  <a:srgbClr val="FFFF00"/>
                </a:solidFill>
              </a:rPr>
              <a:t>equiseti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latin typeface="Forte" pitchFamily="66" charset="0"/>
              </a:rPr>
              <a:t>I Vari Tipi Di Fusto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Ci sono vari tipi di fusto: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Fusto erbaceo:prende il nome di stelo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Fusto legnoso:robusto e marrone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Fusto succulento:ricco di acqua e prende il nome di pianta grassa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Fusto rampicante:come l’edera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Fusto arboreo:della quercia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Tubero:come quello della patata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>
                <a:latin typeface="Gill Sans Ultra Bold" pitchFamily="34" charset="0"/>
              </a:rPr>
              <a:t>Bulbo:come quello del tulipano.</a:t>
            </a:r>
          </a:p>
        </p:txBody>
      </p:sp>
      <p:pic>
        <p:nvPicPr>
          <p:cNvPr id="110596" name="Picture 5" descr="Risultati immagini per il fusto della pia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868863"/>
            <a:ext cx="476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7" descr="Risultati immagini per fusto succul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7488" y="4900613"/>
            <a:ext cx="10080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CasellaDiTesto 2"/>
          <p:cNvSpPr txBox="1">
            <a:spLocks noChangeArrowheads="1"/>
          </p:cNvSpPr>
          <p:nvPr/>
        </p:nvSpPr>
        <p:spPr bwMode="auto">
          <a:xfrm>
            <a:off x="6567488" y="6142038"/>
            <a:ext cx="117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succulento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3300"/>
                </a:solidFill>
                <a:latin typeface="Forte" pitchFamily="66" charset="0"/>
              </a:rPr>
              <a:t>Il fusto</a:t>
            </a:r>
            <a:r>
              <a:rPr lang="it-IT" altLang="it-IT" smtClean="0">
                <a:solidFill>
                  <a:srgbClr val="FFFFFF"/>
                </a:solidFill>
                <a:latin typeface="Blackadder ITC" pitchFamily="82" charset="0"/>
              </a:rPr>
              <a:t>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5673725" cy="3095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828800" lvl="4" indent="-1558925" eaLnBrk="1" hangingPunct="1">
              <a:buFontTx/>
              <a:buNone/>
              <a:defRPr/>
            </a:pPr>
            <a:endParaRPr lang="it-IT" altLang="it-IT" dirty="0" smtClean="0">
              <a:solidFill>
                <a:srgbClr val="FF0000"/>
              </a:solidFill>
              <a:latin typeface="Gill Sans Ultra Bold" pitchFamily="34" charset="0"/>
            </a:endParaRPr>
          </a:p>
          <a:p>
            <a:pPr marL="1828800" lvl="4" indent="-1558925" eaLnBrk="1" hangingPunct="1">
              <a:buFontTx/>
              <a:buNone/>
              <a:defRPr/>
            </a:pPr>
            <a:r>
              <a:rPr lang="it-IT" altLang="it-IT" dirty="0" smtClean="0">
                <a:solidFill>
                  <a:srgbClr val="FF0000"/>
                </a:solidFill>
                <a:latin typeface="Gill Sans Ultra Bold" pitchFamily="34" charset="0"/>
              </a:rPr>
              <a:t>Il  fusto serve a </a:t>
            </a:r>
          </a:p>
          <a:p>
            <a:pPr marL="363538" lvl="4" indent="-93663" eaLnBrk="1" hangingPunct="1">
              <a:buFontTx/>
              <a:buNone/>
              <a:defRPr/>
            </a:pPr>
            <a:r>
              <a:rPr lang="it-IT" altLang="it-IT" dirty="0">
                <a:solidFill>
                  <a:srgbClr val="FF0000"/>
                </a:solidFill>
                <a:latin typeface="Gill Sans Ultra Bold" pitchFamily="34" charset="0"/>
              </a:rPr>
              <a:t>-</a:t>
            </a:r>
            <a:r>
              <a:rPr lang="it-IT" altLang="it-IT" dirty="0" smtClean="0">
                <a:solidFill>
                  <a:srgbClr val="FF0000"/>
                </a:solidFill>
                <a:latin typeface="Gill Sans Ultra Bold" pitchFamily="34" charset="0"/>
              </a:rPr>
              <a:t>trasportare e a far arrivare </a:t>
            </a:r>
            <a:r>
              <a:rPr lang="it-IT" altLang="it-IT" dirty="0">
                <a:solidFill>
                  <a:srgbClr val="FF0000"/>
                </a:solidFill>
                <a:latin typeface="Gill Sans Ultra Bold" pitchFamily="34" charset="0"/>
              </a:rPr>
              <a:t>s</a:t>
            </a:r>
            <a:r>
              <a:rPr lang="it-IT" altLang="it-IT" dirty="0" smtClean="0">
                <a:solidFill>
                  <a:srgbClr val="FF0000"/>
                </a:solidFill>
                <a:latin typeface="Gill Sans Ultra Bold" pitchFamily="34" charset="0"/>
              </a:rPr>
              <a:t>ali minerali e acqua alle foglie,</a:t>
            </a:r>
          </a:p>
          <a:p>
            <a:pPr marL="1828800" lvl="4" indent="-1558925" eaLnBrk="1" hangingPunct="1">
              <a:buFontTx/>
              <a:buNone/>
              <a:defRPr/>
            </a:pPr>
            <a:r>
              <a:rPr lang="it-IT" altLang="it-IT" dirty="0" smtClean="0">
                <a:solidFill>
                  <a:srgbClr val="FF0000"/>
                </a:solidFill>
                <a:latin typeface="Gill Sans Ultra Bold" pitchFamily="34" charset="0"/>
              </a:rPr>
              <a:t>-sostenere la chioma,</a:t>
            </a:r>
          </a:p>
          <a:p>
            <a:pPr marL="1828800" lvl="4" indent="-1558925" eaLnBrk="1" hangingPunct="1">
              <a:buFontTx/>
              <a:buNone/>
              <a:defRPr/>
            </a:pPr>
            <a:r>
              <a:rPr lang="it-IT" altLang="it-IT" dirty="0" smtClean="0">
                <a:solidFill>
                  <a:srgbClr val="FF0000"/>
                </a:solidFill>
                <a:latin typeface="Gill Sans Ultra Bold" pitchFamily="34" charset="0"/>
              </a:rPr>
              <a:t>-depositare sostanze di riserva.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3300"/>
                </a:solidFill>
                <a:latin typeface="Forte" pitchFamily="66" charset="0"/>
              </a:rPr>
              <a:t>Il fusto:le sue parti</a:t>
            </a:r>
            <a:r>
              <a:rPr lang="it-IT" altLang="it-IT" smtClean="0">
                <a:latin typeface="Forte" pitchFamily="66" charset="0"/>
              </a:rPr>
              <a:t>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sz="2400" dirty="0" smtClean="0">
                <a:solidFill>
                  <a:srgbClr val="FF3399"/>
                </a:solidFill>
                <a:latin typeface="Gill Sans Ultra Bold" pitchFamily="34" charset="0"/>
              </a:rPr>
              <a:t>Il fusto </a:t>
            </a:r>
            <a:r>
              <a:rPr lang="it-IT" altLang="it-IT" sz="2400" dirty="0">
                <a:solidFill>
                  <a:srgbClr val="FF3399"/>
                </a:solidFill>
                <a:latin typeface="Gill Sans Ultra Bold" pitchFamily="34" charset="0"/>
              </a:rPr>
              <a:t>è</a:t>
            </a:r>
            <a:r>
              <a:rPr lang="it-IT" altLang="it-IT" sz="2400" dirty="0" smtClean="0">
                <a:solidFill>
                  <a:srgbClr val="FF3399"/>
                </a:solidFill>
                <a:latin typeface="Gill Sans Ultra Bold" pitchFamily="34" charset="0"/>
              </a:rPr>
              <a:t>  formato da:</a:t>
            </a:r>
          </a:p>
          <a:p>
            <a:pPr eaLnBrk="1" hangingPunct="1">
              <a:defRPr/>
            </a:pPr>
            <a:r>
              <a:rPr lang="it-IT" altLang="it-IT" sz="2400" dirty="0" err="1" smtClean="0">
                <a:solidFill>
                  <a:srgbClr val="FF3399"/>
                </a:solidFill>
                <a:latin typeface="Gill Sans Ultra Bold" pitchFamily="34" charset="0"/>
              </a:rPr>
              <a:t>midollo:ha</a:t>
            </a:r>
            <a:r>
              <a:rPr lang="it-IT" altLang="it-IT" sz="2400" dirty="0" smtClean="0">
                <a:solidFill>
                  <a:srgbClr val="FF3399"/>
                </a:solidFill>
                <a:latin typeface="Gill Sans Ultra Bold" pitchFamily="34" charset="0"/>
              </a:rPr>
              <a:t> la funzione di immagazzinare il nutrimento per la pianta,</a:t>
            </a:r>
          </a:p>
          <a:p>
            <a:pPr eaLnBrk="1" hangingPunct="1">
              <a:defRPr/>
            </a:pPr>
            <a:r>
              <a:rPr lang="it-IT" altLang="it-IT" sz="2400" dirty="0" err="1" smtClean="0">
                <a:solidFill>
                  <a:srgbClr val="FF3399"/>
                </a:solidFill>
                <a:latin typeface="Gill Sans Ultra Bold" pitchFamily="34" charset="0"/>
              </a:rPr>
              <a:t>Libro:tessuto</a:t>
            </a:r>
            <a:r>
              <a:rPr lang="it-IT" altLang="it-IT" sz="2400" dirty="0" smtClean="0">
                <a:solidFill>
                  <a:srgbClr val="FF3399"/>
                </a:solidFill>
                <a:latin typeface="Gill Sans Ultra Bold" pitchFamily="34" charset="0"/>
              </a:rPr>
              <a:t> del fusto,</a:t>
            </a:r>
          </a:p>
          <a:p>
            <a:pPr eaLnBrk="1" hangingPunct="1">
              <a:defRPr/>
            </a:pPr>
            <a:r>
              <a:rPr lang="it-IT" altLang="it-IT" sz="2400" dirty="0" err="1" smtClean="0">
                <a:solidFill>
                  <a:srgbClr val="FF3399"/>
                </a:solidFill>
                <a:latin typeface="Gill Sans Ultra Bold" pitchFamily="34" charset="0"/>
              </a:rPr>
              <a:t>Cambio:dove</a:t>
            </a:r>
            <a:r>
              <a:rPr lang="it-IT" altLang="it-IT" sz="2400" dirty="0" smtClean="0">
                <a:solidFill>
                  <a:srgbClr val="FF3399"/>
                </a:solidFill>
                <a:latin typeface="Gill Sans Ultra Bold" pitchFamily="34" charset="0"/>
              </a:rPr>
              <a:t> si forma il nuovo legno.</a:t>
            </a:r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9138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olo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r>
              <a:rPr lang="it-IT" sz="4800" b="1" smtClean="0">
                <a:solidFill>
                  <a:srgbClr val="00B050"/>
                </a:solidFill>
                <a:latin typeface="Arial Black" pitchFamily="34" charset="0"/>
              </a:rPr>
              <a:t>La foglia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 smtClean="0"/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76475"/>
            <a:ext cx="762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B050"/>
                </a:solidFill>
                <a:latin typeface="Arial Black" pitchFamily="34" charset="0"/>
              </a:rPr>
              <a:t>Tipi di foglia</a:t>
            </a:r>
          </a:p>
        </p:txBody>
      </p:sp>
      <p:pic>
        <p:nvPicPr>
          <p:cNvPr id="1146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35175"/>
            <a:ext cx="8229600" cy="365601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B050"/>
                </a:solidFill>
                <a:latin typeface="Arial Black" pitchFamily="34" charset="0"/>
              </a:rPr>
              <a:t>Struttura della foglia</a:t>
            </a:r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7920037" cy="4967287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B050"/>
                </a:solidFill>
                <a:latin typeface="Arial Black" pitchFamily="34" charset="0"/>
              </a:rPr>
              <a:t>Funzioni della foglia</a:t>
            </a:r>
          </a:p>
        </p:txBody>
      </p:sp>
      <p:sp>
        <p:nvSpPr>
          <p:cNvPr id="116739" name="Segnaposto contenuto 2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it-IT" smtClean="0"/>
              <a:t>Fotosintesi clorofilliana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Traspirazione </a:t>
            </a:r>
          </a:p>
          <a:p>
            <a:endParaRPr lang="it-IT" smtClean="0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341438"/>
            <a:ext cx="3236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508500"/>
            <a:ext cx="411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133600"/>
            <a:ext cx="523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 descr="C:\Users\Utente\Documents\IL FI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324975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1773238"/>
            <a:ext cx="6400800" cy="6480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800" dirty="0" err="1" smtClean="0">
                <a:solidFill>
                  <a:srgbClr val="00B0F0"/>
                </a:solidFill>
                <a:latin typeface="Algerian" pitchFamily="82" charset="0"/>
              </a:rPr>
              <a:t>Joanna</a:t>
            </a:r>
            <a:r>
              <a:rPr lang="it-IT" sz="4800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it-IT" sz="4800" dirty="0">
                <a:solidFill>
                  <a:srgbClr val="00B0F0"/>
                </a:solidFill>
                <a:latin typeface="Algerian" pitchFamily="82" charset="0"/>
              </a:rPr>
              <a:t>O</a:t>
            </a:r>
            <a:r>
              <a:rPr lang="it-IT" sz="4800" dirty="0" smtClean="0">
                <a:solidFill>
                  <a:srgbClr val="00B0F0"/>
                </a:solidFill>
                <a:latin typeface="Algerian" pitchFamily="82" charset="0"/>
              </a:rPr>
              <a:t>rtega e Melissa </a:t>
            </a:r>
            <a:r>
              <a:rPr lang="it-IT" sz="4800" dirty="0" err="1" smtClean="0">
                <a:solidFill>
                  <a:srgbClr val="00B0F0"/>
                </a:solidFill>
                <a:latin typeface="Algerian" pitchFamily="82" charset="0"/>
              </a:rPr>
              <a:t>Quaye</a:t>
            </a:r>
            <a:endParaRPr lang="it-IT" sz="4800" dirty="0" smtClean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"/>
            <a:ext cx="7846640" cy="19888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8800" smtClean="0">
                <a:solidFill>
                  <a:srgbClr val="7030A0"/>
                </a:solidFill>
                <a:latin typeface="Blackadder ITC" pitchFamily="82" charset="0"/>
              </a:rPr>
              <a:t>il fiore</a:t>
            </a:r>
            <a:endParaRPr lang="it-IT" sz="8800">
              <a:solidFill>
                <a:srgbClr val="7030A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9672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Il fiore è formato da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Stigma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Stilo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Ovario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Stame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Sepalo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Ricettacolo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Antera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altLang="it-IT" smtClean="0"/>
              <a:t>Peduncolo</a:t>
            </a:r>
          </a:p>
          <a:p>
            <a:pPr eaLnBrk="1" hangingPunct="1">
              <a:buFont typeface="Wingdings 2" pitchFamily="18" charset="2"/>
              <a:buNone/>
            </a:pPr>
            <a:endParaRPr lang="it-IT" altLang="it-IT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rgbClr val="FF0000"/>
                </a:solidFill>
              </a:rPr>
              <a:t>LA STRUTTURA DEL FIORE 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118788" name="Picture 2" descr="C:\Users\Utente\Documents\ABLACAR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420938"/>
            <a:ext cx="42052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28688" y="4311650"/>
            <a:ext cx="6400801" cy="1274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>
                <a:solidFill>
                  <a:srgbClr val="FF0000"/>
                </a:solidFill>
              </a:rPr>
              <a:t>R</a:t>
            </a:r>
            <a:r>
              <a:rPr lang="it-IT" dirty="0" smtClean="0">
                <a:solidFill>
                  <a:srgbClr val="FF0000"/>
                </a:solidFill>
              </a:rPr>
              <a:t>iceve il polline durante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l’impollinazione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052736" y="188640"/>
            <a:ext cx="7772400" cy="14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rgbClr val="FF0000"/>
                </a:solidFill>
              </a:rPr>
              <a:t>Lo stigma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119812" name="Picture 2" descr="C:\Users\Utente\Documents\sti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3897313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932363" y="836613"/>
            <a:ext cx="29527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C00000"/>
                </a:solidFill>
                <a:latin typeface="+mn-lt"/>
              </a:rPr>
              <a:t>Lo stilo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40213" y="43068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it-IT" altLang="it-IT" sz="2400" dirty="0">
                <a:solidFill>
                  <a:srgbClr val="FF0000"/>
                </a:solidFill>
                <a:latin typeface="+mn-lt"/>
              </a:rPr>
              <a:t>E’ il prolungamento dell’ovario al termine del quale appare lo stigma </a:t>
            </a:r>
          </a:p>
        </p:txBody>
      </p:sp>
      <p:pic>
        <p:nvPicPr>
          <p:cNvPr id="119815" name="Picture 2" descr="C:\Users\Utente\Documents\lo sti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888" y="1895475"/>
            <a:ext cx="4505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/>
            </a:r>
            <a:br>
              <a:rPr lang="it-IT" altLang="it-IT" sz="4000" smtClean="0"/>
            </a:br>
            <a:r>
              <a:rPr lang="it-IT" altLang="it-IT" sz="4000" smtClean="0"/>
              <a:t>Le alghe</a:t>
            </a:r>
            <a:br>
              <a:rPr lang="it-IT" altLang="it-IT" sz="4000" smtClean="0"/>
            </a:br>
            <a:r>
              <a:rPr lang="it-IT" altLang="it-IT" sz="4000" smtClean="0"/>
              <a:t> </a:t>
            </a:r>
            <a:br>
              <a:rPr lang="it-IT" altLang="it-IT" sz="4000" smtClean="0"/>
            </a:br>
            <a:endParaRPr lang="it-IT" altLang="it-IT" sz="40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ALGHE VERDI            ALGHE ROSSE</a:t>
            </a:r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r>
              <a:rPr lang="it-IT" altLang="it-IT" smtClean="0"/>
              <a:t>ALGHE BRUNE</a:t>
            </a:r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pic>
        <p:nvPicPr>
          <p:cNvPr id="6148" name="Picture 4" descr="alga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324008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alga ro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38877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alga bru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467225"/>
            <a:ext cx="3816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È la parte inferiore del gineceo,  all’interno sono custoditi gli ovuli</a:t>
            </a:r>
            <a:endParaRPr lang="it-IT" altLang="it-IT" smtClean="0">
              <a:latin typeface="Baskerville Old Face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rgbClr val="FF0000"/>
                </a:solidFill>
              </a:rPr>
              <a:t>L’ovario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120836" name="Picture 2" descr="C:\Users\Utente\Documents\OV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852738"/>
            <a:ext cx="5295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Costituisce l’androceo del fiore dell’ angiosperme e possono essere liberi o riuniti in gruppi. Sono inseriti nei ricettacoli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Lo stame</a:t>
            </a:r>
            <a:endParaRPr lang="it-IT"/>
          </a:p>
        </p:txBody>
      </p:sp>
      <p:pic>
        <p:nvPicPr>
          <p:cNvPr id="121860" name="Picture 2" descr="C:\Users\Utente\Documents\lo s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03575"/>
            <a:ext cx="424815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contenuto 2"/>
          <p:cNvSpPr>
            <a:spLocks noGrp="1"/>
          </p:cNvSpPr>
          <p:nvPr>
            <p:ph idx="1"/>
          </p:nvPr>
        </p:nvSpPr>
        <p:spPr>
          <a:xfrm>
            <a:off x="0" y="1557338"/>
            <a:ext cx="4575175" cy="4572000"/>
          </a:xfrm>
        </p:spPr>
        <p:txBody>
          <a:bodyPr/>
          <a:lstStyle/>
          <a:p>
            <a:pPr eaLnBrk="1" hangingPunct="1"/>
            <a:r>
              <a:rPr lang="it-IT" altLang="it-IT" smtClean="0"/>
              <a:t>Indica una foglia modificata che fa parte del calice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rgbClr val="7030A0"/>
                </a:solidFill>
              </a:rPr>
              <a:t>Il sepalo</a:t>
            </a:r>
            <a:endParaRPr lang="it-IT">
              <a:solidFill>
                <a:srgbClr val="7030A0"/>
              </a:solidFill>
            </a:endParaRPr>
          </a:p>
        </p:txBody>
      </p:sp>
      <p:pic>
        <p:nvPicPr>
          <p:cNvPr id="122884" name="Picture 2" descr="C:\Users\Utente\Documents\il sepalo del fi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44800"/>
            <a:ext cx="3403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575175" y="709613"/>
            <a:ext cx="38163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00"/>
                </a:solidFill>
                <a:latin typeface="+mn-lt"/>
              </a:rPr>
              <a:t>Ricettacolo</a:t>
            </a:r>
            <a:endParaRPr lang="it-IT" sz="3600" dirty="0">
              <a:latin typeface="+mn-lt"/>
            </a:endParaRPr>
          </a:p>
        </p:txBody>
      </p:sp>
      <p:pic>
        <p:nvPicPr>
          <p:cNvPr id="122886" name="Picture 2" descr="C:\Users\Utente\Documents\ricettacolo del fi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6225"/>
            <a:ext cx="40655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689475" y="1557338"/>
            <a:ext cx="39481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 dirty="0">
                <a:latin typeface="+mn-lt"/>
              </a:rPr>
              <a:t>Presenta la porzione apicale </a:t>
            </a:r>
          </a:p>
          <a:p>
            <a:pPr>
              <a:defRPr/>
            </a:pPr>
            <a:r>
              <a:rPr lang="it-IT" altLang="it-IT" sz="2400" dirty="0">
                <a:latin typeface="+mn-lt"/>
              </a:rPr>
              <a:t>ingrossata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contenuto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pPr eaLnBrk="1" hangingPunct="1"/>
            <a:r>
              <a:rPr lang="it-IT" altLang="it-IT" smtClean="0"/>
              <a:t>È la struttura posta all’apice dello stame contenente il polline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rgbClr val="FF0000"/>
                </a:solidFill>
              </a:rPr>
              <a:t>Antera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123908" name="Picture 2" descr="C:\Users\Utente\Documents\antera del fi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4175"/>
            <a:ext cx="46799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8064500" cy="2303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Kayzel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ORTEGA E </a:t>
            </a: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dESIRè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Maria </a:t>
            </a: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Schera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3" y="1989138"/>
            <a:ext cx="74168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Il frutto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124932" name="Immagine 3" descr="frag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284538"/>
            <a:ext cx="59769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Il Frutto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Struttura del frutto </a:t>
            </a:r>
          </a:p>
          <a:p>
            <a:pPr eaLnBrk="1" hangingPunct="1"/>
            <a:r>
              <a:rPr lang="it-IT" altLang="it-IT" smtClean="0"/>
              <a:t>Forma </a:t>
            </a:r>
          </a:p>
          <a:p>
            <a:pPr eaLnBrk="1" hangingPunct="1"/>
            <a:r>
              <a:rPr lang="it-IT" altLang="it-IT" smtClean="0"/>
              <a:t>Parti del frutto </a:t>
            </a:r>
          </a:p>
          <a:p>
            <a:pPr eaLnBrk="1" hangingPunct="1"/>
            <a:r>
              <a:rPr lang="it-IT" altLang="it-IT" smtClean="0"/>
              <a:t>Semi del frutto </a:t>
            </a:r>
          </a:p>
          <a:p>
            <a:pPr eaLnBrk="1" hangingPunct="1"/>
            <a:endParaRPr lang="it-IT" altLang="it-IT" smtClean="0"/>
          </a:p>
        </p:txBody>
      </p:sp>
      <p:pic>
        <p:nvPicPr>
          <p:cNvPr id="125956" name="Immagine 3" descr="frut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341438"/>
            <a:ext cx="41767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  <a:latin typeface="Algerian" pitchFamily="82" charset="0"/>
              </a:rPr>
              <a:t>La Struttura Del Frutto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Il frutto in termini botanici è il prodotto della modificazione dell'ovario a seguito della fecondazione. Il significato biologico del frutto è fornire protezione, nutrimento e mezzo di diffusione al seme che contiene.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Nel linguaggio comune ed in cucina, normalmente, per frutta si intendono alcuni tipi di frutti botanici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Drupe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Le drupe: le albicocche, ciliegie, pesche </a:t>
            </a:r>
          </a:p>
        </p:txBody>
      </p:sp>
      <p:pic>
        <p:nvPicPr>
          <p:cNvPr id="128004" name="Immagine 3" descr="albicco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3073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Immagine 4" descr="ciliegia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349500"/>
            <a:ext cx="2736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Immagine 5" descr="pesche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24400"/>
            <a:ext cx="26511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latin typeface="Algerian" pitchFamily="82" charset="0"/>
              </a:rPr>
              <a:t>Esperidio</a:t>
            </a:r>
            <a:r>
              <a:rPr lang="it-IT" altLang="it-IT" smtClean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L’ esperidio degli agrumi</a:t>
            </a:r>
          </a:p>
        </p:txBody>
      </p:sp>
      <p:pic>
        <p:nvPicPr>
          <p:cNvPr id="129028" name="Immagine 3" descr="agru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7777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  <a:latin typeface="Algerian" pitchFamily="82" charset="0"/>
              </a:rPr>
              <a:t>La forma </a:t>
            </a:r>
          </a:p>
        </p:txBody>
      </p:sp>
      <p:sp>
        <p:nvSpPr>
          <p:cNvPr id="1300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/>
              <a:t>Il frutto ha tante forme diverse e uguali </a:t>
            </a:r>
          </a:p>
          <a:p>
            <a:pPr eaLnBrk="1" hangingPunct="1">
              <a:buFont typeface="Arial" pitchFamily="34" charset="0"/>
              <a:buNone/>
            </a:pPr>
            <a:r>
              <a:rPr lang="it-IT" altLang="it-IT" sz="3600" smtClean="0"/>
              <a:t>Ha la forma rotonda come : l’arancio , il kiwi, la mela, il melone ecc…</a:t>
            </a:r>
          </a:p>
          <a:p>
            <a:pPr eaLnBrk="1" hangingPunct="1">
              <a:buFont typeface="Arial" pitchFamily="34" charset="0"/>
              <a:buNone/>
            </a:pPr>
            <a:endParaRPr lang="it-IT" altLang="it-IT" sz="3600" smtClean="0"/>
          </a:p>
        </p:txBody>
      </p:sp>
      <p:pic>
        <p:nvPicPr>
          <p:cNvPr id="130052" name="Immagine 3" descr="frutti-rotond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429000"/>
            <a:ext cx="5748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Risultati immagini per ALGHE RO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FF00"/>
                </a:solidFill>
                <a:latin typeface="Comic Sans MS" pitchFamily="66" charset="0"/>
              </a:rPr>
              <a:t>LE ALGHE ROSSE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89963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b="1" smtClean="0"/>
              <a:t>Le alghe rosse vivono in acque sia dolci sia salate,soprattutto di mari caldi,ancorate vicino alla costa.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b="1" smtClean="0"/>
              <a:t>Si possono trovare anche a profondità maggiori rispetto alle altre alghe,perché sono capaci di sfruttare la luce che arriva a quelle profondità.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6000" dirty="0" smtClean="0">
                <a:solidFill>
                  <a:schemeClr val="accent4"/>
                </a:solidFill>
                <a:latin typeface="Algerian" pitchFamily="82" charset="0"/>
              </a:rPr>
              <a:t>Le parti </a:t>
            </a:r>
            <a:endParaRPr lang="it-IT" sz="6000" dirty="0">
              <a:solidFill>
                <a:schemeClr val="accent4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B0F0"/>
                </a:solidFill>
              </a:rPr>
              <a:t>La Mela </a:t>
            </a:r>
          </a:p>
        </p:txBody>
      </p:sp>
      <p:pic>
        <p:nvPicPr>
          <p:cNvPr id="131076" name="Immagine 3" descr="mela-par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700213"/>
            <a:ext cx="62404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" descr="C:\Users\Utilizzatore\Documents\alberi-mond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285875"/>
          </a:xfrm>
        </p:spPr>
        <p:txBody>
          <a:bodyPr/>
          <a:lstStyle/>
          <a:p>
            <a:r>
              <a:rPr lang="it-IT" sz="4000" b="1" i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Ciro Busiello e Marco Calvello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6600" b="1" i="1" smtClean="0">
                <a:solidFill>
                  <a:srgbClr val="FF0000"/>
                </a:solidFill>
                <a:latin typeface="Baskerville Old Face" pitchFamily="18" charset="0"/>
              </a:rPr>
              <a:t>Il seme</a:t>
            </a:r>
          </a:p>
        </p:txBody>
      </p:sp>
      <p:sp>
        <p:nvSpPr>
          <p:cNvPr id="12290" name="AutoShape 2" descr="Risultati immagini per alb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2" name="AutoShape 4" descr="Risultati immagini per alb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med" advTm="10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 descr="C:\Users\Utilizzatore\Document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itolo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500187"/>
          </a:xfrm>
        </p:spPr>
        <p:txBody>
          <a:bodyPr/>
          <a:lstStyle/>
          <a:p>
            <a:r>
              <a:rPr lang="it-IT" sz="4000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IL Seme</a:t>
            </a:r>
            <a:r>
              <a:rPr lang="it-IT" smtClean="0"/>
              <a:t/>
            </a:r>
            <a:br>
              <a:rPr lang="it-IT" smtClean="0"/>
            </a:br>
            <a:endParaRPr lang="it-IT" smtClean="0"/>
          </a:p>
        </p:txBody>
      </p:sp>
      <p:sp>
        <p:nvSpPr>
          <p:cNvPr id="133124" name="Sottotitolo 2"/>
          <p:cNvSpPr>
            <a:spLocks noGrp="1"/>
          </p:cNvSpPr>
          <p:nvPr>
            <p:ph type="subTitle" idx="1"/>
          </p:nvPr>
        </p:nvSpPr>
        <p:spPr>
          <a:xfrm>
            <a:off x="1285875" y="2357438"/>
            <a:ext cx="6400800" cy="4357687"/>
          </a:xfrm>
        </p:spPr>
        <p:txBody>
          <a:bodyPr/>
          <a:lstStyle/>
          <a:p>
            <a:r>
              <a:rPr lang="it-IT" sz="2400" b="1" smtClean="0">
                <a:solidFill>
                  <a:srgbClr val="FF0000"/>
                </a:solidFill>
              </a:rPr>
              <a:t>Il seme è l'organo di propagazione delle spermatofite a cui è affidata la disseminazione delle piante. Deriva dalla trasformazione di un ovulo successivamente alla fecondazione. In genere si sviluppa sulla.</a:t>
            </a:r>
          </a:p>
          <a:p>
            <a:r>
              <a:rPr lang="it-IT" sz="2400" b="1" smtClean="0">
                <a:solidFill>
                  <a:srgbClr val="FF0000"/>
                </a:solidFill>
              </a:rPr>
              <a:t>pianta madre e se ne distacca dopo la maturazione. I semi sono solitamente parti vegetali povere di acqua ,caratteristica che ne garantisce la lunga conservabilità</a:t>
            </a:r>
          </a:p>
          <a:p>
            <a:endParaRPr lang="it-IT" sz="2400" b="1" smtClean="0">
              <a:solidFill>
                <a:srgbClr val="FF0000"/>
              </a:solidFill>
            </a:endParaRPr>
          </a:p>
        </p:txBody>
      </p:sp>
      <p:sp>
        <p:nvSpPr>
          <p:cNvPr id="15362" name="AutoShape 2" descr="Risultati immagini per s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Risultati immagini per dal fiore al seme al fru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521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00438" y="0"/>
            <a:ext cx="56435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B0F0"/>
                </a:solidFill>
              </a:rPr>
              <a:t>Dal Fiore Al Seme Al Frutto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34148" name="Sottotitolo 2"/>
          <p:cNvSpPr>
            <a:spLocks noGrp="1"/>
          </p:cNvSpPr>
          <p:nvPr>
            <p:ph type="subTitle" idx="1"/>
          </p:nvPr>
        </p:nvSpPr>
        <p:spPr>
          <a:xfrm>
            <a:off x="4786313" y="1071563"/>
            <a:ext cx="4214812" cy="11001375"/>
          </a:xfrm>
        </p:spPr>
        <p:txBody>
          <a:bodyPr/>
          <a:lstStyle/>
          <a:p>
            <a:pPr algn="l"/>
            <a:r>
              <a:rPr lang="it-IT" sz="1800" b="1" smtClean="0">
                <a:solidFill>
                  <a:srgbClr val="FF0000"/>
                </a:solidFill>
              </a:rPr>
              <a:t>La riproduzione delle piante avviene attraverso: - l’impollinazione,il trasporto del polline sul pistillo 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fecondazione dei nuclei dei due gamenti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-lo sviluppo del seme e del frutto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disseminazione,la dispersione dei semi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germinazione,lo sviluppo del seme e della piantina</a:t>
            </a:r>
            <a:br>
              <a:rPr lang="it-IT" sz="1800" b="1" smtClean="0">
                <a:solidFill>
                  <a:srgbClr val="FF0000"/>
                </a:solidFill>
              </a:rPr>
            </a:br>
            <a:r>
              <a:rPr lang="it-IT" sz="1800" b="1" smtClean="0">
                <a:solidFill>
                  <a:srgbClr val="FF0000"/>
                </a:solidFill>
              </a:rPr>
              <a:t>- l’impollinazione,il trasporto del polline sul pistillo 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fecondazione dei nuclei dei due gamenti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-lo sviluppo del seme e del frutto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disseminazione,la dispersione dei semi</a:t>
            </a:r>
          </a:p>
          <a:p>
            <a:pPr algn="l"/>
            <a:r>
              <a:rPr lang="it-IT" sz="1800" b="1" smtClean="0">
                <a:solidFill>
                  <a:srgbClr val="FF0000"/>
                </a:solidFill>
              </a:rPr>
              <a:t>-la germinazione,lo sviluppo del seme e della piantina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0188" y="0"/>
            <a:ext cx="6958012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70C0"/>
                </a:solidFill>
              </a:rPr>
              <a:t>L’impollinazione può avvenire in diversi modi: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solidFill>
                  <a:srgbClr val="0070C0"/>
                </a:solidFill>
              </a:rPr>
              <a:t>Impollinazione anemogama,il polline viene trasportato dal vento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70C0"/>
                </a:solidFill>
              </a:rPr>
              <a:t>-impollinazione </a:t>
            </a:r>
            <a:r>
              <a:rPr lang="it-IT" b="1" dirty="0" err="1" smtClean="0">
                <a:solidFill>
                  <a:srgbClr val="0070C0"/>
                </a:solidFill>
              </a:rPr>
              <a:t>zoogama</a:t>
            </a:r>
            <a:r>
              <a:rPr lang="it-IT" b="1" dirty="0" smtClean="0">
                <a:solidFill>
                  <a:srgbClr val="0070C0"/>
                </a:solidFill>
              </a:rPr>
              <a:t> animali e insetti (</a:t>
            </a:r>
            <a:r>
              <a:rPr lang="it-IT" b="1" dirty="0" err="1" smtClean="0">
                <a:solidFill>
                  <a:srgbClr val="0070C0"/>
                </a:solidFill>
              </a:rPr>
              <a:t>entomogama</a:t>
            </a:r>
            <a:r>
              <a:rPr lang="it-IT" b="1" dirty="0" smtClean="0">
                <a:solidFill>
                  <a:srgbClr val="0070C0"/>
                </a:solidFill>
              </a:rPr>
              <a:t>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70C0"/>
                </a:solidFill>
              </a:rPr>
              <a:t>-impollinazione idrogama: il polline viene trasportato dall’ acqua.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70C0"/>
                </a:solidFill>
              </a:rPr>
              <a:t>Una volta giunto sullo </a:t>
            </a:r>
            <a:r>
              <a:rPr lang="it-IT" b="1" dirty="0" err="1" smtClean="0">
                <a:solidFill>
                  <a:srgbClr val="0070C0"/>
                </a:solidFill>
              </a:rPr>
              <a:t>stigba</a:t>
            </a:r>
            <a:r>
              <a:rPr lang="it-IT" b="1" dirty="0" smtClean="0">
                <a:solidFill>
                  <a:srgbClr val="0070C0"/>
                </a:solidFill>
              </a:rPr>
              <a:t> , il granulo emette il tubetto pollinico, che penetra dentro l’ovario fino a raggiungere l’ovulo . Il gamete e la cellula uovo si fondono e danno origine allo</a:t>
            </a:r>
            <a:r>
              <a:rPr lang="it-IT" b="1" dirty="0" smtClean="0">
                <a:solidFill>
                  <a:srgbClr val="FF0000"/>
                </a:solidFill>
              </a:rPr>
              <a:t> zigote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70C0"/>
                </a:solidFill>
              </a:rPr>
              <a:t>Avvenuta la fecondazione, lo zigote inizia a dividersi per mitosi e forma un insieme di cellule che danno origine all’</a:t>
            </a:r>
            <a:r>
              <a:rPr lang="it-IT" b="1" dirty="0" smtClean="0">
                <a:solidFill>
                  <a:srgbClr val="FF0000"/>
                </a:solidFill>
              </a:rPr>
              <a:t>embrione</a:t>
            </a:r>
            <a:r>
              <a:rPr lang="it-IT" b="1" dirty="0" smtClean="0">
                <a:solidFill>
                  <a:srgbClr val="0070C0"/>
                </a:solidFill>
              </a:rPr>
              <a:t>, mentre l’uovo si trasforma nell’ seme.</a:t>
            </a:r>
            <a:endParaRPr lang="it-IT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5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500"/>
          </a:xfrm>
          <a:solidFill>
            <a:srgbClr val="FF0000"/>
          </a:solidFill>
        </p:spPr>
        <p:txBody>
          <a:bodyPr/>
          <a:lstStyle/>
          <a:p>
            <a:r>
              <a:rPr lang="it-IT" b="1" smtClean="0"/>
              <a:t>Curiosità:</a:t>
            </a:r>
          </a:p>
        </p:txBody>
      </p:sp>
      <p:sp>
        <p:nvSpPr>
          <p:cNvPr id="136195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0" y="1714500"/>
            <a:ext cx="9144000" cy="5143500"/>
          </a:xfrm>
          <a:solidFill>
            <a:schemeClr val="accent1"/>
          </a:solidFill>
        </p:spPr>
        <p:txBody>
          <a:bodyPr/>
          <a:lstStyle/>
          <a:p>
            <a:pPr lvl="2">
              <a:buFontTx/>
              <a:buChar char="-"/>
            </a:pPr>
            <a:r>
              <a:rPr lang="it-IT" b="1" smtClean="0">
                <a:solidFill>
                  <a:schemeClr val="tx1"/>
                </a:solidFill>
                <a:latin typeface="Arial" pitchFamily="34" charset="0"/>
              </a:rPr>
              <a:t>I semi di mela contengono l'amigdalina, una sostanza a base di cianuro e glucosio. Fortunatamente, la quantità è infima, solo 0,6 mg per ogni seme mentre la dose letale è di 50/90 mg. Ciò vuol dire che bisognerebbe mangiare molte, moltissime mele (e tutti i loro semi) perché l'effetto sia veramente nocivo per la salute. Inoltre, il rivestimento che riveste il seme è fatto di cellulosa, che lo stomaco umano non è in grado di digerire. In ogni caso, meglio evitare, la prudenza non è mai troppa.</a:t>
            </a:r>
          </a:p>
          <a:p>
            <a:pPr lvl="2">
              <a:buFontTx/>
              <a:buChar char="-"/>
            </a:pPr>
            <a:r>
              <a:rPr lang="it-IT" b="1" smtClean="0">
                <a:solidFill>
                  <a:schemeClr val="tx1"/>
                </a:solidFill>
              </a:rPr>
              <a:t>L'uva senza semi è un fenomeno naturale che riguarda anche altri frutti detto dell'</a:t>
            </a:r>
            <a:r>
              <a:rPr lang="it-IT" b="1" i="1" smtClean="0">
                <a:solidFill>
                  <a:schemeClr val="tx1"/>
                </a:solidFill>
              </a:rPr>
              <a:t>apirenia</a:t>
            </a:r>
            <a:r>
              <a:rPr lang="it-IT" b="1" smtClean="0">
                <a:solidFill>
                  <a:schemeClr val="tx1"/>
                </a:solidFill>
              </a:rPr>
              <a:t>, parola di origine greca che significa appunto </a:t>
            </a:r>
            <a:r>
              <a:rPr lang="it-IT" b="1" i="1" smtClean="0">
                <a:solidFill>
                  <a:schemeClr val="tx1"/>
                </a:solidFill>
              </a:rPr>
              <a:t>senza semi</a:t>
            </a:r>
            <a:r>
              <a:rPr lang="it-IT" b="1" smtClean="0">
                <a:solidFill>
                  <a:schemeClr val="tx1"/>
                </a:solidFill>
              </a:rPr>
              <a:t>.</a:t>
            </a:r>
          </a:p>
          <a:p>
            <a:pPr lvl="2">
              <a:buFontTx/>
              <a:buChar char="-"/>
            </a:pPr>
            <a:endParaRPr lang="it-IT" smtClean="0">
              <a:solidFill>
                <a:srgbClr val="FF0000"/>
              </a:solidFill>
            </a:endParaRPr>
          </a:p>
        </p:txBody>
      </p:sp>
      <p:pic>
        <p:nvPicPr>
          <p:cNvPr id="136196" name="Picture 2" descr="Risultati immagini per m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8"/>
            <a:ext cx="1000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3333FF"/>
                </a:solidFill>
              </a:rPr>
              <a:t>LE PIANTE DEL FUTURO:</a:t>
            </a:r>
            <a:br>
              <a:rPr lang="it-IT" altLang="it-IT" sz="4000" smtClean="0">
                <a:solidFill>
                  <a:srgbClr val="3333FF"/>
                </a:solidFill>
              </a:rPr>
            </a:br>
            <a:r>
              <a:rPr lang="it-IT" altLang="it-IT" sz="4000" smtClean="0">
                <a:solidFill>
                  <a:srgbClr val="3333FF"/>
                </a:solidFill>
              </a:rPr>
              <a:t>OGM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400" smtClean="0"/>
              <a:t>Un organismo geneticamente modificato (</a:t>
            </a:r>
            <a:r>
              <a:rPr lang="it-IT" altLang="it-IT" sz="2400" b="1" smtClean="0"/>
              <a:t>OGM</a:t>
            </a:r>
            <a:r>
              <a:rPr lang="it-IT" altLang="it-IT" sz="2400" smtClean="0"/>
              <a:t>) è un organismo vivente che possiede un patrimonio genetico modificato tramite tecniche di ingegneria genetica, che consentono l'aggiunta, l'eliminazione o la modifica di elementi genici.</a:t>
            </a:r>
          </a:p>
        </p:txBody>
      </p:sp>
      <p:pic>
        <p:nvPicPr>
          <p:cNvPr id="12293" name="Picture 5" descr="O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2926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IMONE O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33825"/>
            <a:ext cx="42481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2" name="Rectangle 9"/>
          <p:cNvSpPr>
            <a:spLocks noGrp="1" noChangeArrowheads="1" noTextEdit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Risultati immagini per ALGHE VER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6600"/>
                </a:solidFill>
                <a:latin typeface="Comic Sans MS" pitchFamily="66" charset="0"/>
              </a:rPr>
              <a:t>ALGHE VERDI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b="1" smtClean="0">
                <a:solidFill>
                  <a:srgbClr val="FFFF00"/>
                </a:solidFill>
              </a:rPr>
              <a:t>Le alghe verdi contengono solo clorofilla,il pigmento di color verde, e vivono in acque sia dolci sia salate.Alcune specie vivono però,anche,sulla terraferma,in luoghi umidi o sui tronchi degli alberi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98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Risultati immagini per alghe br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ALGHE BRUNE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CC00CC"/>
                </a:solidFill>
              </a:rPr>
              <a:t>Le alghe brune comprendono le grandi alghe oceaniche.Vivono prevalentemente in acque fredde,con l’eccezione del sargasso,un alga bruna diffusa nei mari caldi tropicali.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</a:rPr>
              <a:t>LA STRUTTURA DELLE ALGHE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indent="-112713" eaLnBrk="1" hangingPunct="1">
              <a:buFont typeface="Wingdings" pitchFamily="2" charset="2"/>
              <a:buNone/>
              <a:tabLst>
                <a:tab pos="357188" algn="l"/>
              </a:tabLst>
            </a:pPr>
            <a:r>
              <a:rPr lang="it-IT" altLang="it-IT" sz="3400" smtClean="0">
                <a:latin typeface="Comic Sans MS" pitchFamily="66" charset="0"/>
              </a:rPr>
              <a:t>Le alghe vivono in ambienti acquatici. Le alghe hanno un corpo molle senza struttura di sostegno:sono sorrette dalla spinta dell’acqua e,in alcuni casi,da vescicole d’aria che favoriscono il galleggiamento.</a:t>
            </a:r>
          </a:p>
          <a:p>
            <a:pPr indent="-112713" eaLnBrk="1" hangingPunct="1">
              <a:buFont typeface="Wingdings" pitchFamily="2" charset="2"/>
              <a:buNone/>
              <a:tabLst>
                <a:tab pos="357188" algn="l"/>
              </a:tabLst>
            </a:pPr>
            <a:r>
              <a:rPr lang="it-IT" altLang="it-IT" sz="3400" smtClean="0">
                <a:latin typeface="Comic Sans MS" pitchFamily="66" charset="0"/>
              </a:rPr>
              <a:t>Il corpo dell’alga si chiama </a:t>
            </a:r>
            <a:r>
              <a:rPr lang="it-IT" altLang="it-IT" sz="3400" smtClean="0">
                <a:solidFill>
                  <a:srgbClr val="FF0000"/>
                </a:solidFill>
                <a:latin typeface="Comic Sans MS" pitchFamily="66" charset="0"/>
              </a:rPr>
              <a:t>tallo</a:t>
            </a:r>
            <a:r>
              <a:rPr lang="it-IT" altLang="it-IT" sz="3400" i="1" smtClean="0">
                <a:latin typeface="Comic Sans MS" pitchFamily="66" charset="0"/>
              </a:rPr>
              <a:t>. </a:t>
            </a:r>
          </a:p>
          <a:p>
            <a:pPr indent="-112713" eaLnBrk="1" hangingPunct="1">
              <a:buFont typeface="Wingdings" pitchFamily="2" charset="2"/>
              <a:buNone/>
              <a:tabLst>
                <a:tab pos="357188" algn="l"/>
              </a:tabLst>
            </a:pPr>
            <a:endParaRPr lang="it-IT" altLang="it-IT" sz="3400" smtClean="0">
              <a:latin typeface="Comic Sans MS" pitchFamily="66" charset="0"/>
            </a:endParaRPr>
          </a:p>
          <a:p>
            <a:pPr indent="-112713" eaLnBrk="1" hangingPunct="1">
              <a:buFont typeface="Wingdings" pitchFamily="2" charset="2"/>
              <a:buNone/>
              <a:tabLst>
                <a:tab pos="357188" algn="l"/>
              </a:tabLst>
            </a:pPr>
            <a:endParaRPr lang="it-IT" altLang="it-IT" sz="3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3333FF"/>
                </a:solidFill>
              </a:rPr>
              <a:t>LE BRIOFITE</a:t>
            </a:r>
            <a:br>
              <a:rPr lang="it-IT" altLang="it-IT" sz="4000" smtClean="0">
                <a:solidFill>
                  <a:srgbClr val="3333FF"/>
                </a:solidFill>
              </a:rPr>
            </a:br>
            <a:endParaRPr lang="it-IT" altLang="it-IT" sz="4000" smtClean="0">
              <a:solidFill>
                <a:srgbClr val="3333FF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Le briofite sono le piante terrestri più semplici.</a:t>
            </a:r>
          </a:p>
        </p:txBody>
      </p:sp>
      <p:pic>
        <p:nvPicPr>
          <p:cNvPr id="7172" name="Picture 4" descr="briofit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3028950"/>
            <a:ext cx="43211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riof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45370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9.25926E-6 L 0.19063 -0.59352 L 1.73472E-18 -9.25926E-6 Z " pathEditMode="relative" ptsTypes="AA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itchFamily="82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1439</Words>
  <Application>Microsoft Office PowerPoint</Application>
  <PresentationFormat>Presentazione su schermo (4:3)</PresentationFormat>
  <Paragraphs>199</Paragraphs>
  <Slides>56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29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56</vt:i4>
      </vt:variant>
    </vt:vector>
  </HeadingPairs>
  <TitlesOfParts>
    <vt:vector size="95" baseType="lpstr">
      <vt:lpstr>Arial</vt:lpstr>
      <vt:lpstr>Calibri</vt:lpstr>
      <vt:lpstr>Calibri Light</vt:lpstr>
      <vt:lpstr>Tahoma</vt:lpstr>
      <vt:lpstr>Wingdings</vt:lpstr>
      <vt:lpstr>Verdana</vt:lpstr>
      <vt:lpstr>Constantia</vt:lpstr>
      <vt:lpstr>Wingdings 2</vt:lpstr>
      <vt:lpstr>Castellar</vt:lpstr>
      <vt:lpstr>Comic Sans MS</vt:lpstr>
      <vt:lpstr>Arial Rounded MT Bold</vt:lpstr>
      <vt:lpstr>Aharoni</vt:lpstr>
      <vt:lpstr>Segoe Print</vt:lpstr>
      <vt:lpstr>Cooper Black</vt:lpstr>
      <vt:lpstr>Century</vt:lpstr>
      <vt:lpstr>FangSong</vt:lpstr>
      <vt:lpstr>Arimo</vt:lpstr>
      <vt:lpstr>Berlin Sans FB Demi</vt:lpstr>
      <vt:lpstr>Berlin Sans FB</vt:lpstr>
      <vt:lpstr>Algerian</vt:lpstr>
      <vt:lpstr>Gill Sans Ultra Bold</vt:lpstr>
      <vt:lpstr>Forte</vt:lpstr>
      <vt:lpstr>Blackadder ITC</vt:lpstr>
      <vt:lpstr>Franklin Gothic Demi</vt:lpstr>
      <vt:lpstr>Franklin Gothic Heavy</vt:lpstr>
      <vt:lpstr>Times New Roman</vt:lpstr>
      <vt:lpstr>Arial Black</vt:lpstr>
      <vt:lpstr>Baskerville Old Face</vt:lpstr>
      <vt:lpstr>Batang</vt:lpstr>
      <vt:lpstr>Struttura predefinita</vt:lpstr>
      <vt:lpstr>1_Tema di Office</vt:lpstr>
      <vt:lpstr>Sfumature</vt:lpstr>
      <vt:lpstr>Profilo</vt:lpstr>
      <vt:lpstr>Tema di Office</vt:lpstr>
      <vt:lpstr>1_Struttura predefinita</vt:lpstr>
      <vt:lpstr>Carta</vt:lpstr>
      <vt:lpstr>2_Struttura predefinita</vt:lpstr>
      <vt:lpstr>4_Tema di Office</vt:lpstr>
      <vt:lpstr>2_Tema di Office</vt:lpstr>
      <vt:lpstr>Diapositiva 1</vt:lpstr>
      <vt:lpstr>LA STORIA DELLE PIANTE</vt:lpstr>
      <vt:lpstr>LA STORIA DELLE PIANTE</vt:lpstr>
      <vt:lpstr> Le alghe   </vt:lpstr>
      <vt:lpstr>LE ALGHE ROSSE</vt:lpstr>
      <vt:lpstr>ALGHE VERDI</vt:lpstr>
      <vt:lpstr>ALGHE BRUNE</vt:lpstr>
      <vt:lpstr>LA STRUTTURA DELLE ALGHE</vt:lpstr>
      <vt:lpstr>LE BRIOFITE </vt:lpstr>
      <vt:lpstr>I muschi e le epatiche  </vt:lpstr>
      <vt:lpstr>Diapositiva 11</vt:lpstr>
      <vt:lpstr>LE PTERIDOFITE</vt:lpstr>
      <vt:lpstr>Struttura della pteridofite</vt:lpstr>
      <vt:lpstr>La classificazione della pteridofite</vt:lpstr>
      <vt:lpstr>Riproduzione della pteridofite</vt:lpstr>
      <vt:lpstr>Le spermatofite:  le piante con i semi</vt:lpstr>
      <vt:lpstr>Le spermatofite    </vt:lpstr>
      <vt:lpstr>Le gimnosperme</vt:lpstr>
      <vt:lpstr>Diapositiva 19</vt:lpstr>
      <vt:lpstr>Diapositiva 20</vt:lpstr>
      <vt:lpstr>Diapositiva 21</vt:lpstr>
      <vt:lpstr>   ANGIOSPERME </vt:lpstr>
      <vt:lpstr>Diapositiva 23</vt:lpstr>
      <vt:lpstr>Curiosità</vt:lpstr>
      <vt:lpstr> Leonardo Morelli  Gabriele Contaldo</vt:lpstr>
      <vt:lpstr>Radici </vt:lpstr>
      <vt:lpstr>Struttura della radice</vt:lpstr>
      <vt:lpstr>Le Radici</vt:lpstr>
      <vt:lpstr>IL FUSTO</vt:lpstr>
      <vt:lpstr>I Vari Tipi Di Fusto</vt:lpstr>
      <vt:lpstr>Il fusto.</vt:lpstr>
      <vt:lpstr>Il fusto:le sue parti.</vt:lpstr>
      <vt:lpstr>La foglia</vt:lpstr>
      <vt:lpstr>Tipi di foglia</vt:lpstr>
      <vt:lpstr>Struttura della foglia</vt:lpstr>
      <vt:lpstr>Funzioni della foglia</vt:lpstr>
      <vt:lpstr>il fiore</vt:lpstr>
      <vt:lpstr>LA STRUTTURA DEL FIORE </vt:lpstr>
      <vt:lpstr>Lo stigma</vt:lpstr>
      <vt:lpstr>L’ovario</vt:lpstr>
      <vt:lpstr>Lo stame</vt:lpstr>
      <vt:lpstr>Il sepalo</vt:lpstr>
      <vt:lpstr>Antera</vt:lpstr>
      <vt:lpstr>Kayzel ORTEGA E dESIRè Maria Schera </vt:lpstr>
      <vt:lpstr>Il Frutto</vt:lpstr>
      <vt:lpstr>La Struttura Del Frutto</vt:lpstr>
      <vt:lpstr>Drupe </vt:lpstr>
      <vt:lpstr>Esperidio </vt:lpstr>
      <vt:lpstr>La forma </vt:lpstr>
      <vt:lpstr>Le parti </vt:lpstr>
      <vt:lpstr>Ciro Busiello e Marco Calvello</vt:lpstr>
      <vt:lpstr>IL Seme </vt:lpstr>
      <vt:lpstr>Dal Fiore Al Seme Al Frutto</vt:lpstr>
      <vt:lpstr>Diapositiva 54</vt:lpstr>
      <vt:lpstr>Curiosità:</vt:lpstr>
      <vt:lpstr>LE PIANTE DEL FUTURO: OGM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GABRIELE RICCO’ MALPELI</dc:title>
  <dc:creator>Utente Windows</dc:creator>
  <cp:lastModifiedBy>fede</cp:lastModifiedBy>
  <cp:revision>31</cp:revision>
  <dcterms:created xsi:type="dcterms:W3CDTF">2017-02-17T09:19:01Z</dcterms:created>
  <dcterms:modified xsi:type="dcterms:W3CDTF">2017-04-24T10:11:21Z</dcterms:modified>
</cp:coreProperties>
</file>