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906" r:id="rId5"/>
    <p:sldMasterId id="2147483918" r:id="rId6"/>
    <p:sldMasterId id="2147483930" r:id="rId7"/>
    <p:sldMasterId id="2147483942" r:id="rId8"/>
    <p:sldMasterId id="2147484119" r:id="rId9"/>
    <p:sldMasterId id="2147484131" r:id="rId10"/>
  </p:sldMasterIdLst>
  <p:sldIdLst>
    <p:sldId id="256" r:id="rId11"/>
    <p:sldId id="257" r:id="rId12"/>
    <p:sldId id="258" r:id="rId13"/>
    <p:sldId id="261" r:id="rId14"/>
    <p:sldId id="259" r:id="rId15"/>
    <p:sldId id="260" r:id="rId16"/>
    <p:sldId id="278" r:id="rId17"/>
    <p:sldId id="279" r:id="rId18"/>
    <p:sldId id="262" r:id="rId19"/>
    <p:sldId id="263" r:id="rId20"/>
    <p:sldId id="264" r:id="rId21"/>
    <p:sldId id="265" r:id="rId22"/>
    <p:sldId id="266" r:id="rId23"/>
    <p:sldId id="269" r:id="rId24"/>
    <p:sldId id="270" r:id="rId25"/>
    <p:sldId id="271" r:id="rId26"/>
    <p:sldId id="272" r:id="rId27"/>
    <p:sldId id="273" r:id="rId28"/>
    <p:sldId id="280" r:id="rId29"/>
    <p:sldId id="281" r:id="rId30"/>
    <p:sldId id="282" r:id="rId31"/>
    <p:sldId id="287" r:id="rId32"/>
    <p:sldId id="288" r:id="rId33"/>
    <p:sldId id="274" r:id="rId34"/>
    <p:sldId id="275" r:id="rId35"/>
    <p:sldId id="276" r:id="rId36"/>
    <p:sldId id="277" r:id="rId37"/>
    <p:sldId id="285" r:id="rId38"/>
    <p:sldId id="286" r:id="rId39"/>
    <p:sldId id="284" r:id="rId4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3399"/>
    <a:srgbClr val="CCFFCC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200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EB10B-B9C5-4990-9787-194E1FE2998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FE80B-8CA1-410A-8AA5-7843248EDCA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2C05CF-06DA-4981-AFE8-D1BCCF65BC44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7F4344-4515-4FC2-86A0-23E0D0638B9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3F3C8E-B496-44A2-BAF8-BF17129FBA4C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BC63E9-E767-4FAA-9073-408B141866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B912F6-DD6A-41F4-96E9-4837D03D176E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EC7399-E06D-4EB4-A41B-BA258F88BC3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E7A9BD-B9F8-4F9E-BA21-2FD3AC9793DB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CE0D47-330E-416C-88DF-DF17BE99C32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82BC27-5F7B-4981-B187-EDF164C8FFBB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DA9F17-6843-4DA3-B15C-0656C4A12D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7DF7FC-ABC1-46AD-8612-8321F7340B05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020426-C6B9-49EA-A4D7-A89E6744028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B304CA-4A39-42CF-85A8-3FD1B4E1E476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AA4E27-4F7F-4DD0-A9FC-9635BCAD5B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8FAEF8-6FD4-4EFD-8FCF-3E73743FC808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92DDEF-047A-4E19-9073-7E5A14E6BC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1DA11A-FAF2-4995-BABC-1FEAE4AC3A63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DD5438-5CC4-45DA-B663-4E975A35D90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ACA6FE-5F73-4565-A64A-28CAC15C7504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498A21-4F25-4504-A0AE-CF09CAF025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7416C-ECBB-4580-BB98-568BFA98FF3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F108E1-C957-477E-8FDE-79BE05A55351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B71B38-54BF-4C4E-94E8-65A5DE7842D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A10628-7564-4108-A50B-DDFE0C29A8B2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4A47A35-37EA-4108-818E-1518A40E12A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EB0CC58-DA0A-4425-B7D4-142C48269693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766C82-DDA3-4652-A4E1-C9D78B0DBB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834FE8-ECBE-46EC-94EF-0C6C71400C28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E632D2-FC11-40FF-9C19-60700D7848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71E190-E877-4CC8-953E-74D56E01C1DA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AF7E74-343F-4DC9-8E06-D3486338A46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A89C8B-5C8E-4622-9990-17E45F240BDB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2E4836-4113-42EF-9B02-275692E2C69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1FEF2F-DE59-4273-B7FD-76C733861396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136B2B-6E66-4BDA-92CE-968027724F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148408-7E9D-4C9F-B511-C080722667CA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0A3D84-372D-44B1-8745-3CB7122376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11C827-71CA-47AE-A720-8E3A62872414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65C0E1-242F-4803-884E-F873F6D079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19C01-DA48-49CB-86F6-9302F18B87F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E8D721-4250-4C3A-A5DA-52D7393BC9E0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41873B-56AE-4A00-A840-0478870C44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F460BC8-4992-467C-8C29-C1DEE8CE8B8D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24F7C54-704D-48DD-B49F-1B96E5384B4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99D639-98B9-4A60-9830-5397F0B42402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A2CFD-05EB-49AC-9C24-392FD5770FF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B38D26-4B45-4E2B-9BAC-7E70857A362E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26B8C8C-9C13-4C7F-B7ED-98AD685DFF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50E0D2-654F-4555-9A5F-96C4D889B769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1DF900-44CC-4DDD-ABD4-E459CAD8E62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BA9510-39F7-4CD6-B110-05AED9E09187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EEE2C1-D59E-46E6-B1C4-FE2D174D723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F44927-14F3-4665-8189-CF85AE3F0826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B5C0C9-7639-4604-B52E-0FF1B756FA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34DB47-5441-48A2-B965-3A6DBF6BE858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57487C-875B-4D50-943A-23E4A38438D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1BB30A-2955-4C06-865B-37794E69B484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934C0A-F902-4889-B572-9BA572E1988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9FB5D9-8657-4A33-AEE1-A72B9F1E76B6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BABF34-F247-4419-8922-8FBC925335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41ABA-1301-46E3-902A-81E4693BE26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99C59E-F425-4A99-A7C6-8398456B6EE6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D711F2-F23C-49B6-AD94-E0056C11364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832D03-06BA-46D1-8E43-763B2789D099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565C19-66D7-40FE-BF29-CE3E7568FA7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4C8AF5-85ED-46FF-B988-0434DFB8A2D3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B7EC33-605B-4E0F-AC28-C6B85EC9421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A07F46-E39D-408B-BFB7-3EC6323015AD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62140E-C6DD-42A9-BF83-7E19AD272FA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8AD6597-F003-4A36-8F46-D398A4025841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7C48C67-464A-4CC8-BA89-61209AEDA5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7AD412-2E93-4A5D-995D-BCB8A2FB87CC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64FD49-3AF0-41EB-A20D-AE7688DB2D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1834A0-37A2-46B4-A555-CDCC46C99B27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845596-02A2-4268-A882-7B6FDA2102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731552-0221-4007-8F81-1B83DF53B64A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FDF2873-2D1C-4845-8945-81160AB6F46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4CAEB7-68E3-4A3E-AEDF-729CCC96DD4F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96DC68-A41B-46C5-81C8-49CAF14FA0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95785F-2C2E-4CB9-B34F-B5A19ED1DE14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7EEE44-62C5-462A-85ED-20EF06AAD7B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16FFC-538E-406F-98BB-6757B26E422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58E623-1450-478E-92C8-E6F9E8339252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2E7717-E95F-46F5-BE7C-470B5387A4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816032-0C5D-43A3-A47D-8198E190EC80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E77ADA-581B-4B92-B1BB-D572F5645B9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907ECE-7709-40A7-BA5B-00C1F7FC3104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2796CA-A155-4452-A233-BB68D74FCB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6F35A0-743A-4495-903F-537B627463A6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D224DE-B262-452C-8798-464FBFBE7B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6B0054-5497-438C-99C4-788EE215F1BD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4E185D-6995-4990-AECD-75D7E7FF46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0521AF-EF68-4D42-ACFC-CF673A410D8D}" type="datetimeFigureOut">
              <a:rPr lang="it-IT"/>
              <a:pPr>
                <a:defRPr/>
              </a:pPr>
              <a:t>11/04/2017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9F3965-098A-4A15-B033-457474104444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998066-CD64-420A-9568-DAA6772A3427}" type="datetimeFigureOut">
              <a:rPr lang="it-IT"/>
              <a:pPr>
                <a:defRPr/>
              </a:pPr>
              <a:t>11/04/2017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271846-030F-4D60-9E73-94DE7324FFB4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BE230A-621C-4386-84A6-390EA560843B}" type="datetimeFigureOut">
              <a:rPr lang="it-IT"/>
              <a:pPr>
                <a:defRPr/>
              </a:pPr>
              <a:t>11/04/2017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5D6272-1AB5-4FFE-97BB-837C14084D8D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5D97C2-A6C3-4260-87B5-3F99261853C7}" type="datetimeFigureOut">
              <a:rPr lang="it-IT"/>
              <a:pPr>
                <a:defRPr/>
              </a:pPr>
              <a:t>11/04/2017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8A8651-ADB6-4952-882D-578484FC283E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114078-4E7D-4F97-8E24-00BD9AD39202}" type="datetimeFigureOut">
              <a:rPr lang="it-IT"/>
              <a:pPr>
                <a:defRPr/>
              </a:pPr>
              <a:t>11/04/2017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68D429-E5E7-44D6-89F0-35E760E28F93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8C234-659A-4B58-9FF1-E909778F84A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C8BFA2-183C-4776-8AD2-4BF73005DB8C}" type="datetimeFigureOut">
              <a:rPr lang="it-IT"/>
              <a:pPr>
                <a:defRPr/>
              </a:pPr>
              <a:t>11/04/2017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7748FF5-BE7F-47EC-88E8-B08FF8BC0194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C914D5-E99C-4D95-9EF1-A4437D874785}" type="datetimeFigureOut">
              <a:rPr lang="it-IT"/>
              <a:pPr>
                <a:defRPr/>
              </a:pPr>
              <a:t>11/04/2017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16F276-6E50-4BB8-BC22-8C36BB7208E2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3204DF9-E65B-428A-A347-5905095F7CBA}" type="datetimeFigureOut">
              <a:rPr lang="it-IT"/>
              <a:pPr>
                <a:defRPr/>
              </a:pPr>
              <a:t>11/04/2017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C7644D-F83C-49ED-A8C7-CB57121C9A43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2A26C4-3C78-485B-8BA4-8533BA9B682F}" type="datetimeFigureOut">
              <a:rPr lang="it-IT"/>
              <a:pPr>
                <a:defRPr/>
              </a:pPr>
              <a:t>11/04/2017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4ED6A2-F454-4AD8-8A3D-40EA84477115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DA6B5A-CA19-4656-B8B6-4891C0804BF0}" type="datetimeFigureOut">
              <a:rPr lang="it-IT"/>
              <a:pPr>
                <a:defRPr/>
              </a:pPr>
              <a:t>11/04/2017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D6E062-2E48-45AB-990A-E513A7C94A3A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342EB7-BA70-4E5B-AF0B-2E3240484D08}" type="datetimeFigureOut">
              <a:rPr lang="it-IT"/>
              <a:pPr>
                <a:defRPr/>
              </a:pPr>
              <a:t>11/04/2017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A2685A-65EB-4907-BF8C-D38F1BD775A6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EDDA4055-0A57-4942-9DD5-4B389FDA5F8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DD5FB685-1B1B-4D53-80BA-36D7981BEB2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DB986531-FE91-4C79-BC6C-F8016C1C479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68B2499B-BD34-43A7-8A41-43067244B5C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0F48B-FCB8-4329-B7BA-9E24F156CBF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FDE909B9-59C8-438E-ACEC-070E198F45A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50A15C21-EBD6-4419-A3FA-F839381027A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8CDB70BC-8257-4A71-AA84-E85ADDCF13B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1A20ABD5-5682-4716-900F-DAAFEDB686F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BDB78AC6-6DBC-43B6-BC23-B4867651FEE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BAD7B608-99FF-4D51-9ED7-A894668AE9C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66FAB003-E409-4FDE-AAC4-AFC0F538B5A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A283FF-17C6-49D6-B1E0-4652323BAEA1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179212-0EA2-40B7-8BAE-D6B4053BEC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46B100-3DE8-464E-8CC4-7E36E44BF5F2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6F91E9-EA95-4646-A41C-B9417CCBFF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90706F-5A13-4A60-9209-A39749D6F24F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4B1D10-7C86-4ED0-A6E9-F8329B0F8BD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969A8-D126-4F25-958A-F3C706FBD39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6FBE00-E6DD-4840-8A0D-4844FE2D5A00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C5EAAA-0C2E-46DB-99BA-E90BC8EA4F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58F4D8-EE84-4C1B-BD5C-17B74F264D1C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763A8A-BB91-49D1-BB3A-8186EBADE7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58F964-51A2-4112-95FB-AD47BCBCD01B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A8339F0-376B-4082-856D-B0CA741DDE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D3351B-E6FD-4518-98E3-CB049B558937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293022-F574-4F16-B0D5-9BE01A2A89A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928BF1-02B5-4D6D-BE08-7C06890C3DF1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28162E2-5934-468B-B2D7-855F8C686F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2773E9-303D-4292-9314-81F4A90ECCB1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C593D6-6172-4DB1-9681-CFFDDAE246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00B30C-08F6-402A-AB77-9CB0FF7362E5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6900D1-8DB5-4D41-BA3B-731587DB83A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079D0D-29D9-4934-AF5E-2B06A3C623E0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F804B5-66EE-4D92-8891-8445BADE5C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246FBD4-F5E0-48CD-A460-AF93650BB6DA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49076A-9FAD-4038-A963-65AC575069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E575CB-BBD3-424B-9416-92FD2D971CF8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B9A998B-41F5-412D-8755-8F9410DC40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3A61A-F2CD-4CAF-A6FC-35011BBCA69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D605FD-425D-4600-9B14-32E3ABD3DA86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867A64-D767-4CA8-85CA-946297206E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11DD41-7832-4AAA-8612-BDD5686597AE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6A16D9-F547-438A-85D2-C374E8A68A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D79774-7C49-40A2-B04C-221C2318C8A9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06FF60-B9E6-41A0-83FC-6EE1A577A0B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239DF15-3F9B-46B9-B91F-17570ED05EDA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91F39A-FFF7-4F91-8AD7-1C3D2B4BBD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980FE9-B388-4C4B-B6C7-EC9F56914F30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FE55DA-842A-45AB-BCB4-02CED9470B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D6E517-2B6C-4EB6-96A0-630A9D9B5BD5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1FB2D25-14CC-4617-BF50-EC25F0397E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1D4BAA-ED3D-4FFB-9B9C-962AE443E7A2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74408C2-D3E8-48E3-AAEF-6080FA3F6A5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2BE047-6809-4A04-AF6C-45DC285240F0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AC7901-B912-432B-96C2-5D270F8B48F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93EB1F-1D16-4CF4-85B4-80B42263DF3F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010821-6296-491A-8556-2B7C991A7E7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780E50-E85D-4028-8148-3162E430B908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0B81AD0-29E8-4DC2-87A6-43B5FC5C92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9E953-F8BF-4AE1-9235-A03AC334593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2A75D9-053B-47D1-8B2E-83F4E5580D05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9B72AA7-173A-4523-BA81-E3C8690555E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A7B948-A31D-47EE-B325-C51F4DF1FDAC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4FA31C-70F2-4B80-8B67-65A69F91C1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263CAF-CF10-4793-B165-CD7C3519895A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0EA220-A721-492E-8E9A-FF450B3C28C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887412-83E1-4564-BF49-38A889475728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79A54E2-8A4E-48DD-8C0C-26DAF1F08E8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A16DAF-1934-4A80-AC32-C814BA63DB70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81DE7E-8C22-468D-A07B-B44ACBE3D19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31DDE3D-064E-4960-8941-19E6166A818A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5C1AD5-7194-4494-971F-FE95E0C188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2202CC-7182-434B-8227-02C617640CFC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2079F5-4C1C-4134-9224-8D5F5ADD07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FF26E3-BD9E-460B-8748-84FA7D3388B7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2A3507-46DE-47E0-8BE5-0684995FA8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2E9BD17-174E-474A-93FE-C8074EAAF986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789A9F-39D3-4A9F-BD99-C761456058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1216D7-EB7A-4F22-A615-9B95AD117336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B2BEFE-3983-4FC7-9F3D-A30E5BF5E52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96E67046-6E75-42B1-9285-A4BB921AD52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  <p:sldLayoutId id="2147484452" r:id="rId2"/>
    <p:sldLayoutId id="2147484453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4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E8FA481-7043-44D0-8C65-D4FD9B0FD4B9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4A719DE-A5AD-4273-9632-2D390EF1AF1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0" r:id="rId1"/>
    <p:sldLayoutId id="2147484551" r:id="rId2"/>
    <p:sldLayoutId id="2147484552" r:id="rId3"/>
    <p:sldLayoutId id="2147484553" r:id="rId4"/>
    <p:sldLayoutId id="2147484554" r:id="rId5"/>
    <p:sldLayoutId id="2147484555" r:id="rId6"/>
    <p:sldLayoutId id="2147484556" r:id="rId7"/>
    <p:sldLayoutId id="2147484557" r:id="rId8"/>
    <p:sldLayoutId id="2147484558" r:id="rId9"/>
    <p:sldLayoutId id="2147484559" r:id="rId10"/>
    <p:sldLayoutId id="21474845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EFB9F95-2D73-4184-90C4-012F4DFAB7DE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A3BC5CD-D9CA-4982-8F47-534AE20D47D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A646220-2352-4E05-A2C2-8C651B0DCC29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9DC2CD4-14A5-4FE2-9F75-A8A7FB8DC4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3" r:id="rId1"/>
    <p:sldLayoutId id="2147484474" r:id="rId2"/>
    <p:sldLayoutId id="2147484475" r:id="rId3"/>
    <p:sldLayoutId id="2147484476" r:id="rId4"/>
    <p:sldLayoutId id="2147484477" r:id="rId5"/>
    <p:sldLayoutId id="2147484478" r:id="rId6"/>
    <p:sldLayoutId id="2147484479" r:id="rId7"/>
    <p:sldLayoutId id="2147484480" r:id="rId8"/>
    <p:sldLayoutId id="2147484481" r:id="rId9"/>
    <p:sldLayoutId id="2147484482" r:id="rId10"/>
    <p:sldLayoutId id="21474844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4099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B2174CC-225A-4D4C-8CBB-A66B38505DF6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7ECAA30-E979-4E15-A5F1-757B36B009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4" r:id="rId1"/>
    <p:sldLayoutId id="2147484485" r:id="rId2"/>
    <p:sldLayoutId id="2147484486" r:id="rId3"/>
    <p:sldLayoutId id="2147484487" r:id="rId4"/>
    <p:sldLayoutId id="2147484488" r:id="rId5"/>
    <p:sldLayoutId id="2147484489" r:id="rId6"/>
    <p:sldLayoutId id="2147484490" r:id="rId7"/>
    <p:sldLayoutId id="2147484491" r:id="rId8"/>
    <p:sldLayoutId id="2147484492" r:id="rId9"/>
    <p:sldLayoutId id="2147484493" r:id="rId10"/>
    <p:sldLayoutId id="21474844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512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F66EF27-A301-4F56-8DB7-6C8E9F41705A}" type="datetimeFigureOut">
              <a:rPr lang="it-IT"/>
              <a:pPr>
                <a:defRPr/>
              </a:pPr>
              <a:t>11/04/2017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3559FED-B741-43DC-AC9C-AE16C336194A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5" r:id="rId1"/>
    <p:sldLayoutId id="2147484496" r:id="rId2"/>
    <p:sldLayoutId id="2147484497" r:id="rId3"/>
    <p:sldLayoutId id="2147484498" r:id="rId4"/>
    <p:sldLayoutId id="2147484499" r:id="rId5"/>
    <p:sldLayoutId id="2147484500" r:id="rId6"/>
    <p:sldLayoutId id="2147484501" r:id="rId7"/>
    <p:sldLayoutId id="2147484502" r:id="rId8"/>
    <p:sldLayoutId id="2147484503" r:id="rId9"/>
    <p:sldLayoutId id="2147484504" r:id="rId10"/>
    <p:sldLayoutId id="21474845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7D25DD4D-8F4F-44D4-9F87-2080F47BD42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6" r:id="rId1"/>
    <p:sldLayoutId id="2147484507" r:id="rId2"/>
    <p:sldLayoutId id="2147484508" r:id="rId3"/>
    <p:sldLayoutId id="2147484509" r:id="rId4"/>
    <p:sldLayoutId id="2147484510" r:id="rId5"/>
    <p:sldLayoutId id="2147484511" r:id="rId6"/>
    <p:sldLayoutId id="2147484512" r:id="rId7"/>
    <p:sldLayoutId id="2147484513" r:id="rId8"/>
    <p:sldLayoutId id="2147484514" r:id="rId9"/>
    <p:sldLayoutId id="2147484515" r:id="rId10"/>
    <p:sldLayoutId id="21474845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717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FF966CD-82B2-4D71-8CE5-81310708AACF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1109428-8ADC-4C0E-9ADD-9FA9BB9A9E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7" r:id="rId1"/>
    <p:sldLayoutId id="2147484518" r:id="rId2"/>
    <p:sldLayoutId id="2147484519" r:id="rId3"/>
    <p:sldLayoutId id="2147484520" r:id="rId4"/>
    <p:sldLayoutId id="2147484521" r:id="rId5"/>
    <p:sldLayoutId id="2147484522" r:id="rId6"/>
    <p:sldLayoutId id="2147484523" r:id="rId7"/>
    <p:sldLayoutId id="2147484524" r:id="rId8"/>
    <p:sldLayoutId id="2147484525" r:id="rId9"/>
    <p:sldLayoutId id="2147484526" r:id="rId10"/>
    <p:sldLayoutId id="21474845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819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05B157A-F12F-4B80-BB4F-8E913D5421C9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7D34CFE-675D-46CC-90EF-39383A4BCFD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8" r:id="rId1"/>
    <p:sldLayoutId id="2147484529" r:id="rId2"/>
    <p:sldLayoutId id="2147484530" r:id="rId3"/>
    <p:sldLayoutId id="2147484531" r:id="rId4"/>
    <p:sldLayoutId id="2147484532" r:id="rId5"/>
    <p:sldLayoutId id="2147484533" r:id="rId6"/>
    <p:sldLayoutId id="2147484534" r:id="rId7"/>
    <p:sldLayoutId id="2147484535" r:id="rId8"/>
    <p:sldLayoutId id="2147484536" r:id="rId9"/>
    <p:sldLayoutId id="2147484537" r:id="rId10"/>
    <p:sldLayoutId id="21474845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9219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9D5CE1B-BC38-42C3-B4E9-FAA8A693884F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D0A0DB6-9AF6-4897-9FF8-3DB60EEEEBD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9" r:id="rId1"/>
    <p:sldLayoutId id="2147484540" r:id="rId2"/>
    <p:sldLayoutId id="2147484541" r:id="rId3"/>
    <p:sldLayoutId id="2147484542" r:id="rId4"/>
    <p:sldLayoutId id="2147484543" r:id="rId5"/>
    <p:sldLayoutId id="2147484544" r:id="rId6"/>
    <p:sldLayoutId id="2147484545" r:id="rId7"/>
    <p:sldLayoutId id="2147484546" r:id="rId8"/>
    <p:sldLayoutId id="2147484547" r:id="rId9"/>
    <p:sldLayoutId id="2147484548" r:id="rId10"/>
    <p:sldLayoutId id="21474845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3600"/>
            <a:ext cx="7772400" cy="1470025"/>
          </a:xfrm>
        </p:spPr>
        <p:txBody>
          <a:bodyPr/>
          <a:lstStyle/>
          <a:p>
            <a:pPr eaLnBrk="1" hangingPunct="1"/>
            <a:r>
              <a:rPr lang="it-IT" altLang="it-IT" sz="4000" smtClean="0">
                <a:solidFill>
                  <a:srgbClr val="66FFFF"/>
                </a:solidFill>
                <a:latin typeface="Arial Rounded MT Bold" pitchFamily="34" charset="0"/>
              </a:rPr>
              <a:t>Scuola </a:t>
            </a:r>
            <a:br>
              <a:rPr lang="it-IT" altLang="it-IT" sz="4000" smtClean="0">
                <a:solidFill>
                  <a:srgbClr val="66FFFF"/>
                </a:solidFill>
                <a:latin typeface="Arial Rounded MT Bold" pitchFamily="34" charset="0"/>
              </a:rPr>
            </a:br>
            <a:r>
              <a:rPr lang="it-IT" altLang="it-IT" sz="4000" smtClean="0">
                <a:solidFill>
                  <a:srgbClr val="66FFFF"/>
                </a:solidFill>
                <a:latin typeface="Arial Rounded MT Bold" pitchFamily="34" charset="0"/>
              </a:rPr>
              <a:t>Leonardo da Vinci</a:t>
            </a:r>
            <a:r>
              <a:rPr lang="it-IT" altLang="it-IT" sz="4000" smtClean="0">
                <a:latin typeface="Arial Rounded MT Bold" pitchFamily="34" charset="0"/>
              </a:rPr>
              <a:t/>
            </a:r>
            <a:br>
              <a:rPr lang="it-IT" altLang="it-IT" sz="4000" smtClean="0">
                <a:latin typeface="Arial Rounded MT Bold" pitchFamily="34" charset="0"/>
              </a:rPr>
            </a:br>
            <a:endParaRPr lang="it-IT" altLang="it-IT" sz="4000" smtClean="0">
              <a:latin typeface="Arial Rounded MT Bold" pitchFamily="34" charset="0"/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860800"/>
            <a:ext cx="6400800" cy="1752600"/>
          </a:xfrm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66FFFF"/>
                </a:solidFill>
                <a:latin typeface="Arial Rounded MT Bold" pitchFamily="34" charset="0"/>
              </a:rPr>
              <a:t>2 D</a:t>
            </a:r>
          </a:p>
          <a:p>
            <a:pPr eaLnBrk="1" hangingPunct="1"/>
            <a:r>
              <a:rPr lang="it-IT" altLang="it-IT" smtClean="0">
                <a:solidFill>
                  <a:srgbClr val="66FFFF"/>
                </a:solidFill>
                <a:latin typeface="Arial Rounded MT Bold" pitchFamily="34" charset="0"/>
              </a:rPr>
              <a:t>2016/2017</a:t>
            </a:r>
          </a:p>
          <a:p>
            <a:pPr eaLnBrk="1" hangingPunct="1"/>
            <a:r>
              <a:rPr lang="it-IT" altLang="it-IT" smtClean="0">
                <a:solidFill>
                  <a:srgbClr val="66FFFF"/>
                </a:solidFill>
              </a:rPr>
              <a:t>Lezione all’ospedale di Sassuolo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>
                <a:latin typeface="Castellar" pitchFamily="18" charset="0"/>
              </a:rPr>
              <a:t>FRUTTA E VERDURA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Sono poveri di calorie ma contengono la più alta quantità di sostanze utili per l’organismo (come vitamine, sali minerali, fibre e un elemento fondamentale come l’acqua). </a:t>
            </a:r>
          </a:p>
          <a:p>
            <a:pPr eaLnBrk="1" hangingPunct="1"/>
            <a:r>
              <a:rPr lang="it-IT" altLang="it-IT" smtClean="0"/>
              <a:t>Almeno 4-5 porzioni al giorno di frutta e verdura.</a:t>
            </a:r>
          </a:p>
        </p:txBody>
      </p:sp>
      <p:pic>
        <p:nvPicPr>
          <p:cNvPr id="12292" name="Picture 4" descr="CUORE FRUTTA E VERDU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797425"/>
            <a:ext cx="2087563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>
                <a:solidFill>
                  <a:srgbClr val="00CCFF"/>
                </a:solidFill>
                <a:latin typeface="Forte" pitchFamily="66" charset="0"/>
              </a:rPr>
              <a:t>PESCE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it-IT" altLang="it-IT" smtClean="0"/>
              <a:t>Si consiglia di utilizzare pesce almeno 2-3 volte a settimana.</a:t>
            </a:r>
          </a:p>
          <a:p>
            <a:pPr eaLnBrk="1" hangingPunct="1"/>
            <a:r>
              <a:rPr lang="it-IT" altLang="it-IT" smtClean="0"/>
              <a:t> Il pesce è ricco di proteine</a:t>
            </a:r>
          </a:p>
          <a:p>
            <a:pPr eaLnBrk="1" hangingPunct="1"/>
            <a:endParaRPr lang="it-IT" altLang="it-IT" smtClean="0"/>
          </a:p>
          <a:p>
            <a:pPr eaLnBrk="1" hangingPunct="1"/>
            <a:endParaRPr lang="it-IT" altLang="it-IT" smtClean="0"/>
          </a:p>
        </p:txBody>
      </p:sp>
      <p:pic>
        <p:nvPicPr>
          <p:cNvPr id="13316" name="Picture 4" descr="pesce-cervello-620x3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3357563"/>
            <a:ext cx="5976937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>
                <a:solidFill>
                  <a:schemeClr val="folHlink"/>
                </a:solidFill>
                <a:latin typeface="Castellar" pitchFamily="18" charset="0"/>
              </a:rPr>
              <a:t>OLIO D’OLIVA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it-IT" sz="2400" smtClean="0"/>
              <a:t>Contiene acidi grassi monoinsaturi che regolano il contenuto di colesterolo nel sangue.</a:t>
            </a:r>
          </a:p>
          <a:p>
            <a:pPr eaLnBrk="1" hangingPunct="1"/>
            <a:r>
              <a:rPr lang="it-IT" altLang="it-IT" sz="2400" smtClean="0"/>
              <a:t> Può migliorare di gran lunga la salute, a cominciare da quella del cuore</a:t>
            </a:r>
          </a:p>
          <a:p>
            <a:pPr eaLnBrk="1" hangingPunct="1"/>
            <a:r>
              <a:rPr lang="it-IT" altLang="it-IT" sz="2400" smtClean="0"/>
              <a:t>Abbassa la pressione del sangue.</a:t>
            </a:r>
          </a:p>
          <a:p>
            <a:pPr eaLnBrk="1" hangingPunct="1"/>
            <a:r>
              <a:rPr lang="it-IT" altLang="it-IT" sz="2400" smtClean="0"/>
              <a:t>Contiene sostanze antiossidanti che forniscono all’organismo una protezione contro i processi infiammatori e contro l’invecchiamento .</a:t>
            </a:r>
            <a:r>
              <a:rPr lang="it-IT" altLang="it-IT" smtClean="0"/>
              <a:t/>
            </a:r>
            <a:br>
              <a:rPr lang="it-IT" altLang="it-IT" smtClean="0"/>
            </a:br>
            <a:endParaRPr lang="it-IT" altLang="it-IT" smtClean="0"/>
          </a:p>
          <a:p>
            <a:pPr eaLnBrk="1" hangingPunct="1"/>
            <a:endParaRPr lang="it-IT" altLang="it-IT" smtClean="0"/>
          </a:p>
        </p:txBody>
      </p:sp>
      <p:pic>
        <p:nvPicPr>
          <p:cNvPr id="14340" name="Picture 4" descr="olio-d-oliva-colesterolo_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4437063"/>
            <a:ext cx="2938462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>
                <a:solidFill>
                  <a:schemeClr val="accent2"/>
                </a:solidFill>
                <a:latin typeface="Castellar" pitchFamily="18" charset="0"/>
              </a:rPr>
              <a:t>LEGUMI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Sono alimenti di origine vegetale.</a:t>
            </a:r>
          </a:p>
          <a:p>
            <a:pPr eaLnBrk="1" hangingPunct="1"/>
            <a:r>
              <a:rPr lang="it-IT" altLang="it-IT" smtClean="0"/>
              <a:t>I legumi sono: piselli, fagioli, ceci, lenticchie, soia, fave…</a:t>
            </a:r>
          </a:p>
          <a:p>
            <a:pPr eaLnBrk="1" hangingPunct="1"/>
            <a:r>
              <a:rPr lang="it-IT" altLang="it-IT" smtClean="0"/>
              <a:t>Sono ricchi di proteine</a:t>
            </a:r>
          </a:p>
          <a:p>
            <a:pPr eaLnBrk="1" hangingPunct="1">
              <a:buFontTx/>
              <a:buNone/>
            </a:pPr>
            <a:endParaRPr lang="it-IT" altLang="it-IT" smtClean="0"/>
          </a:p>
          <a:p>
            <a:pPr eaLnBrk="1" hangingPunct="1"/>
            <a:endParaRPr lang="it-IT" altLang="it-IT" smtClean="0"/>
          </a:p>
          <a:p>
            <a:pPr eaLnBrk="1" hangingPunct="1"/>
            <a:endParaRPr lang="it-IT" altLang="it-IT" smtClean="0"/>
          </a:p>
        </p:txBody>
      </p:sp>
      <p:pic>
        <p:nvPicPr>
          <p:cNvPr id="15364" name="Picture 4" descr="legu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4005263"/>
            <a:ext cx="3455987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786188" y="1928813"/>
            <a:ext cx="4429125" cy="3698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rgbClr val="FF0000"/>
                </a:solidFill>
              </a:rPr>
              <a:t/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/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/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/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Il diario alimentare della 2D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85813" y="7643813"/>
            <a:ext cx="7215187" cy="53578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sz="2800" dirty="0" smtClean="0"/>
          </a:p>
        </p:txBody>
      </p:sp>
      <p:pic>
        <p:nvPicPr>
          <p:cNvPr id="125956" name="Picture 2" descr="Risultati immagini per diario aliment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003800" cy="631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olo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600" smtClean="0">
                <a:solidFill>
                  <a:srgbClr val="FF0000"/>
                </a:solidFill>
              </a:rPr>
              <a:t>DIARIO   DI UNA GIORNATA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88" y="1643063"/>
            <a:ext cx="8229600" cy="4972050"/>
          </a:xfrm>
          <a:solidFill>
            <a:schemeClr val="bg1"/>
          </a:solidFill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>
                <a:solidFill>
                  <a:srgbClr val="FF0000"/>
                </a:solidFill>
              </a:rPr>
              <a:t>NOME</a:t>
            </a:r>
            <a:r>
              <a:rPr lang="it-IT" dirty="0" smtClean="0"/>
              <a:t>                          </a:t>
            </a:r>
            <a:r>
              <a:rPr lang="it-IT" dirty="0" smtClean="0">
                <a:solidFill>
                  <a:srgbClr val="FF0000"/>
                </a:solidFill>
              </a:rPr>
              <a:t>COLAZIONE</a:t>
            </a:r>
            <a:r>
              <a:rPr lang="it-IT" dirty="0" smtClean="0"/>
              <a:t>              </a:t>
            </a:r>
            <a:r>
              <a:rPr lang="it-IT" dirty="0" smtClean="0">
                <a:solidFill>
                  <a:srgbClr val="FF0000"/>
                </a:solidFill>
              </a:rPr>
              <a:t>PRANZO</a:t>
            </a:r>
            <a:r>
              <a:rPr lang="it-IT" dirty="0" smtClean="0"/>
              <a:t>                     </a:t>
            </a:r>
            <a:r>
              <a:rPr lang="it-IT" dirty="0" smtClean="0">
                <a:solidFill>
                  <a:srgbClr val="FF0000"/>
                </a:solidFill>
              </a:rPr>
              <a:t>      CENA</a:t>
            </a:r>
            <a:endParaRPr lang="it-IT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b="1" dirty="0" smtClean="0">
                <a:solidFill>
                  <a:srgbClr val="00B050"/>
                </a:solidFill>
              </a:rPr>
              <a:t>ALOLOD</a:t>
            </a:r>
            <a:r>
              <a:rPr lang="it-IT" sz="2500" b="1" dirty="0" smtClean="0"/>
              <a:t>                                LATTE,BISCOTTI                      PASTA RAGU’ +VERDURA     RISO CON CARNE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b="1" dirty="0" smtClean="0">
                <a:solidFill>
                  <a:srgbClr val="00B050"/>
                </a:solidFill>
              </a:rPr>
              <a:t>BELLONE</a:t>
            </a:r>
            <a:r>
              <a:rPr lang="it-IT" sz="2400" b="1" dirty="0" smtClean="0"/>
              <a:t>                                           /                                        PASTA LEGUMI                          CARNE ROSSA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b="1" dirty="0" smtClean="0">
                <a:solidFill>
                  <a:srgbClr val="00B050"/>
                </a:solidFill>
              </a:rPr>
              <a:t>BINI</a:t>
            </a:r>
            <a:r>
              <a:rPr lang="it-IT" sz="2400" b="1" dirty="0" smtClean="0"/>
              <a:t>                                          LATTE,BISCOTTI                        PASTA POMODORO                 CARNE ROSSA+ VERDURA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b="1" dirty="0" smtClean="0">
                <a:solidFill>
                  <a:srgbClr val="00B050"/>
                </a:solidFill>
              </a:rPr>
              <a:t>BOSCOLO</a:t>
            </a:r>
            <a:r>
              <a:rPr lang="it-IT" sz="2400" b="1" dirty="0" smtClean="0"/>
              <a:t>                                PANE CON NUTELLA                PASTA RAGU’+ VERDURA        CARNE ROSSA+ VERDURA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b="1" dirty="0" smtClean="0">
                <a:solidFill>
                  <a:srgbClr val="00B050"/>
                </a:solidFill>
              </a:rPr>
              <a:t>CACCAMISI</a:t>
            </a:r>
            <a:r>
              <a:rPr lang="it-IT" sz="2400" b="1" dirty="0" smtClean="0"/>
              <a:t>                                        /                                       GNOCCO                                    CARNE ROSSA                    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b="1" dirty="0" smtClean="0">
                <a:solidFill>
                  <a:srgbClr val="00B050"/>
                </a:solidFill>
              </a:rPr>
              <a:t>CASELLI</a:t>
            </a:r>
            <a:r>
              <a:rPr lang="it-IT" sz="2400" b="1" dirty="0" smtClean="0"/>
              <a:t>                                   LATTE,BISCOTTI                        PASTA POMODORO+ VER.       CARNE ROSSA</a:t>
            </a:r>
            <a:r>
              <a:rPr lang="it-IT" sz="2400" b="1" dirty="0"/>
              <a:t> + VERDURA</a:t>
            </a:r>
            <a:endParaRPr lang="it-IT" sz="24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b="1" dirty="0" smtClean="0">
                <a:solidFill>
                  <a:srgbClr val="00B050"/>
                </a:solidFill>
              </a:rPr>
              <a:t>DALLARI</a:t>
            </a:r>
            <a:r>
              <a:rPr lang="it-IT" sz="2400" b="1" dirty="0" smtClean="0"/>
              <a:t>                                  LATTE CON CEREALI                 PASTA POMODORO                  MINESTRA</a:t>
            </a:r>
            <a:r>
              <a:rPr lang="it-IT" sz="2400" b="1" dirty="0"/>
              <a:t> + VERDURA</a:t>
            </a:r>
            <a:endParaRPr lang="it-IT" sz="24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b="1" dirty="0" smtClean="0">
                <a:solidFill>
                  <a:srgbClr val="00B050"/>
                </a:solidFill>
              </a:rPr>
              <a:t>DENICOLO</a:t>
            </a:r>
            <a:r>
              <a:rPr lang="it-IT" sz="2400" b="1" dirty="0" smtClean="0"/>
              <a:t>                              LATTE,MERENDINA                  PASTA RAGU’                              CARNE BIANCA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b="1" dirty="0" smtClean="0">
                <a:solidFill>
                  <a:srgbClr val="00B050"/>
                </a:solidFill>
              </a:rPr>
              <a:t>FAROUDI</a:t>
            </a:r>
            <a:r>
              <a:rPr lang="it-IT" sz="2400" b="1" dirty="0" smtClean="0"/>
              <a:t>                                LATTE,BRIOCHE                         MACEDONIA                              PIZZA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b="1" dirty="0" smtClean="0">
                <a:solidFill>
                  <a:srgbClr val="00B050"/>
                </a:solidFill>
              </a:rPr>
              <a:t>JAMALI</a:t>
            </a:r>
            <a:r>
              <a:rPr lang="it-IT" sz="2400" b="1" dirty="0" smtClean="0"/>
              <a:t>                                   CAPPUCCINO,BRIOCHE            PASTA TONNO                            SPINACI,BISTECCA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b="1" dirty="0" smtClean="0">
                <a:solidFill>
                  <a:srgbClr val="00B050"/>
                </a:solidFill>
              </a:rPr>
              <a:t>KHADROUFI</a:t>
            </a:r>
            <a:r>
              <a:rPr lang="it-IT" sz="2400" b="1" dirty="0" smtClean="0"/>
              <a:t>                           PANE,CAFFE                               PASTA CON TONNO                  CARNE BIANCA</a:t>
            </a:r>
            <a:r>
              <a:rPr lang="it-IT" sz="2400" b="1" dirty="0"/>
              <a:t> + VERDURA</a:t>
            </a:r>
            <a:endParaRPr lang="it-IT" sz="24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b="1" dirty="0" smtClean="0">
                <a:solidFill>
                  <a:srgbClr val="00B050"/>
                </a:solidFill>
              </a:rPr>
              <a:t>LEMHAMDI</a:t>
            </a:r>
            <a:r>
              <a:rPr lang="it-IT" sz="2400" b="1" dirty="0" smtClean="0"/>
              <a:t>                            TORTA,LATTE CON MIELE        SPAGHETTI CON TONNO          TORTELLINI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b="1" dirty="0" smtClean="0">
                <a:solidFill>
                  <a:srgbClr val="00B050"/>
                </a:solidFill>
              </a:rPr>
              <a:t>MANATTINI</a:t>
            </a:r>
            <a:r>
              <a:rPr lang="it-IT" sz="2400" b="1" dirty="0" smtClean="0"/>
              <a:t>                            PIZZA                                          PASTA POMODORO+VERD       CARNE BIANCA</a:t>
            </a:r>
            <a:r>
              <a:rPr lang="it-IT" sz="2400" b="1" dirty="0"/>
              <a:t> + VERDURA</a:t>
            </a:r>
            <a:endParaRPr lang="it-IT" sz="24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b="1" dirty="0" smtClean="0">
                <a:solidFill>
                  <a:srgbClr val="00B050"/>
                </a:solidFill>
              </a:rPr>
              <a:t>NORTEY</a:t>
            </a:r>
            <a:r>
              <a:rPr lang="it-IT" sz="2400" b="1" dirty="0" smtClean="0"/>
              <a:t>                                   LATTE,BISCOTTI                        PASTA TONNO                            CARNE BIANCA</a:t>
            </a:r>
            <a:r>
              <a:rPr lang="it-IT" sz="2400" b="1" dirty="0"/>
              <a:t> + VERDURA</a:t>
            </a:r>
            <a:endParaRPr lang="it-IT" sz="24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b="1" dirty="0" smtClean="0">
                <a:solidFill>
                  <a:srgbClr val="00B050"/>
                </a:solidFill>
              </a:rPr>
              <a:t>PICCIOLO</a:t>
            </a:r>
            <a:r>
              <a:rPr lang="it-IT" sz="2400" b="1" dirty="0" smtClean="0"/>
              <a:t>                                 LATTE,BISCOTTI                        PASTA RAGU’                             CARNE ROSSA             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b="1" dirty="0" smtClean="0">
                <a:solidFill>
                  <a:srgbClr val="00B050"/>
                </a:solidFill>
              </a:rPr>
              <a:t>PINTO                                               </a:t>
            </a:r>
            <a:r>
              <a:rPr lang="it-IT" sz="2400" b="1" dirty="0" smtClean="0"/>
              <a:t>/                                         PASTA POMODORO                  CARNE +  INSALATA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b="1" dirty="0" smtClean="0">
                <a:solidFill>
                  <a:srgbClr val="00B050"/>
                </a:solidFill>
              </a:rPr>
              <a:t>TADOUMANT</a:t>
            </a:r>
            <a:r>
              <a:rPr lang="it-IT" sz="2400" b="1" dirty="0" smtClean="0"/>
              <a:t>                                 /                                                    /                                         CARNE BIANCA</a:t>
            </a:r>
            <a:r>
              <a:rPr lang="it-IT" sz="2400" b="1" dirty="0"/>
              <a:t> + VERDURA</a:t>
            </a:r>
            <a:endParaRPr lang="it-IT" sz="24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b="1" dirty="0" smtClean="0">
                <a:solidFill>
                  <a:srgbClr val="00B050"/>
                </a:solidFill>
              </a:rPr>
              <a:t>YANG</a:t>
            </a:r>
            <a:r>
              <a:rPr lang="it-IT" sz="2400" b="1" dirty="0" smtClean="0"/>
              <a:t>                                       LATTE                                           RISO CON CARNE                     </a:t>
            </a:r>
            <a:r>
              <a:rPr lang="it-IT" sz="2400" b="1" dirty="0" err="1" smtClean="0"/>
              <a:t>CARNE</a:t>
            </a:r>
            <a:r>
              <a:rPr lang="it-IT" sz="2400" b="1" dirty="0" smtClean="0"/>
              <a:t> BIANCA </a:t>
            </a:r>
            <a:r>
              <a:rPr lang="it-IT" sz="2400" b="1" dirty="0"/>
              <a:t>+ VERDURA</a:t>
            </a:r>
            <a:endParaRPr lang="it-IT" sz="24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b="1" dirty="0" smtClean="0">
                <a:solidFill>
                  <a:srgbClr val="00B050"/>
                </a:solidFill>
              </a:rPr>
              <a:t>YE XIU</a:t>
            </a:r>
            <a:r>
              <a:rPr lang="it-IT" sz="2400" b="1" dirty="0"/>
              <a:t> </a:t>
            </a:r>
            <a:r>
              <a:rPr lang="it-IT" sz="2400" b="1" dirty="0" smtClean="0"/>
              <a:t>                                     LATTE CON CEREALI                  RISO,CARNE,VERDURA           CARNE ROSSA</a:t>
            </a:r>
            <a:r>
              <a:rPr lang="it-IT" sz="2400" b="1" dirty="0"/>
              <a:t> + VERDURA</a:t>
            </a:r>
            <a:endParaRPr lang="it-IT" sz="24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b="1" dirty="0" smtClean="0">
                <a:solidFill>
                  <a:srgbClr val="00B050"/>
                </a:solidFill>
              </a:rPr>
              <a:t>YE YI</a:t>
            </a:r>
            <a:r>
              <a:rPr lang="it-IT" sz="2400" b="1" dirty="0" smtClean="0"/>
              <a:t>                                                 /                                           SPAGHETTI ,UOVA, VERD.       CARNE,RISO</a:t>
            </a:r>
            <a:r>
              <a:rPr lang="it-IT" sz="2400" b="1" dirty="0"/>
              <a:t> + VERDURA</a:t>
            </a:r>
            <a:endParaRPr lang="it-IT" sz="2400" b="1" dirty="0" smtClean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Immagine 3" descr="Droga fogli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14313" y="357188"/>
            <a:ext cx="3357562" cy="1143000"/>
          </a:xfrm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FF0000"/>
                </a:solidFill>
                <a:latin typeface="Blackadder ITC" pitchFamily="82" charset="0"/>
                <a:cs typeface="Aharoni" pitchFamily="2" charset="-79"/>
              </a:rPr>
              <a:t>Dipendenze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786438" y="5786438"/>
            <a:ext cx="3071812" cy="757237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it-IT" altLang="it-IT" smtClean="0">
                <a:solidFill>
                  <a:srgbClr val="FFFF00"/>
                </a:solidFill>
                <a:latin typeface="Algerian" pitchFamily="82" charset="0"/>
              </a:rPr>
              <a:t>La droga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Immagine 6" descr="giall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6000" smtClean="0">
                <a:solidFill>
                  <a:srgbClr val="FF0000"/>
                </a:solidFill>
                <a:latin typeface="Blackadder ITC" pitchFamily="82" charset="0"/>
              </a:rPr>
              <a:t>Fenomeno &amp; Conseguenze</a:t>
            </a:r>
          </a:p>
        </p:txBody>
      </p:sp>
      <p:sp>
        <p:nvSpPr>
          <p:cNvPr id="129028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it-IT" altLang="it-IT" sz="2600" smtClean="0"/>
              <a:t>Uso e abuso di sostanze stupefacenti</a:t>
            </a:r>
          </a:p>
          <a:p>
            <a:pPr eaLnBrk="1" hangingPunct="1">
              <a:buFont typeface="Arial" charset="0"/>
              <a:buNone/>
            </a:pPr>
            <a:endParaRPr lang="it-IT" altLang="it-IT" sz="2600" smtClean="0"/>
          </a:p>
          <a:p>
            <a:pPr eaLnBrk="1" hangingPunct="1"/>
            <a:endParaRPr lang="it-IT" altLang="it-IT" sz="2600" smtClean="0"/>
          </a:p>
        </p:txBody>
      </p:sp>
      <p:sp>
        <p:nvSpPr>
          <p:cNvPr id="129029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it-IT" altLang="it-IT" sz="2600" smtClean="0"/>
              <a:t>Problemi cardiovascolari</a:t>
            </a:r>
          </a:p>
          <a:p>
            <a:pPr eaLnBrk="1" hangingPunct="1"/>
            <a:r>
              <a:rPr lang="it-IT" altLang="it-IT" sz="2600" smtClean="0"/>
              <a:t>Problemi fisici</a:t>
            </a:r>
          </a:p>
          <a:p>
            <a:pPr eaLnBrk="1" hangingPunct="1"/>
            <a:r>
              <a:rPr lang="it-IT" altLang="it-IT" sz="2600" smtClean="0"/>
              <a:t>Problemi mentali</a:t>
            </a:r>
          </a:p>
        </p:txBody>
      </p:sp>
      <p:pic>
        <p:nvPicPr>
          <p:cNvPr id="5" name="Immagine 4" descr="Definizione droga.jpg"/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tretch>
            <a:fillRect/>
          </a:stretch>
        </p:blipFill>
        <p:spPr>
          <a:xfrm>
            <a:off x="142844" y="2857496"/>
            <a:ext cx="4281805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Immagine 5" descr="immagine criceto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071810"/>
            <a:ext cx="4429124" cy="3119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olo 1"/>
          <p:cNvSpPr>
            <a:spLocks noGrp="1"/>
          </p:cNvSpPr>
          <p:nvPr>
            <p:ph type="title"/>
          </p:nvPr>
        </p:nvSpPr>
        <p:spPr>
          <a:xfrm>
            <a:off x="428625" y="0"/>
            <a:ext cx="8072438" cy="928688"/>
          </a:xfrm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FF0000"/>
                </a:solidFill>
              </a:rPr>
              <a:t>Alcool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50" y="1643063"/>
            <a:ext cx="6000750" cy="4714875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rgbClr val="FF0000"/>
                </a:solidFill>
              </a:rPr>
              <a:t>Gli effetti sono: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Giramenti di testa(collegati al cervello).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Allucinazioni.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Vomito (Stomaco e Fegato)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Memoria (Dimenticanze)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Perdita del controllo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rgbClr val="FF0000"/>
                </a:solidFill>
              </a:rPr>
              <a:t>I Motivi per bere: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 dimenticare (problemi)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Amici che incoraggiano a bere.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 divertimento.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  <p:pic>
        <p:nvPicPr>
          <p:cNvPr id="130052" name="Immagine 3" descr="alcool ragazze - Cerca con Google.html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8" y="2571750"/>
            <a:ext cx="421481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785813" y="642938"/>
            <a:ext cx="8072437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prstClr val="black"/>
                </a:solidFill>
                <a:latin typeface="Calibri"/>
                <a:cs typeface="+mn-cs"/>
              </a:rPr>
              <a:t>L’ alcool è una droga per il nostro corpo, per il sangue ma soprattutto per il fegato ed il cervello.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grayscl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Risultati immagini per sigaret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58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5" name="Picture 8" descr="Risultati immagini per sigaret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404813"/>
            <a:ext cx="2735263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                                      </a:t>
            </a:r>
            <a:r>
              <a:rPr lang="it-IT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Il fumo</a:t>
            </a:r>
            <a:endParaRPr lang="it-IT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292" name="AutoShape 4" descr="Risultati immagini per sigaret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294" name="AutoShape 6" descr="Risultati immagini per sigaret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96975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4000" smtClean="0"/>
              <a:t/>
            </a:r>
            <a:br>
              <a:rPr lang="it-IT" altLang="it-IT" sz="4000" smtClean="0"/>
            </a:br>
            <a:r>
              <a:rPr lang="it-IT" altLang="it-IT" sz="4000" b="1" smtClean="0"/>
              <a:t>PROGETTO</a:t>
            </a:r>
            <a:br>
              <a:rPr lang="it-IT" altLang="it-IT" sz="4000" b="1" smtClean="0"/>
            </a:br>
            <a:r>
              <a:rPr lang="it-IT" altLang="it-IT" sz="4000" b="1" smtClean="0"/>
              <a:t>Il cuore</a:t>
            </a:r>
            <a:br>
              <a:rPr lang="it-IT" altLang="it-IT" sz="4000" b="1" smtClean="0"/>
            </a:br>
            <a:r>
              <a:rPr lang="it-IT" altLang="it-IT" sz="4000" b="1" smtClean="0"/>
              <a:t>Sani stili di vita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it-IT" altLang="it-IT" smtClean="0"/>
          </a:p>
          <a:p>
            <a:pPr eaLnBrk="1" hangingPunct="1"/>
            <a:endParaRPr lang="it-IT" altLang="it-IT" smtClean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Perché una persona inizia a fumare?</a:t>
            </a:r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Tutti sanno che fumare fa male. Eppure, milioni di persone nel mondo accendono, in ogni istante, una sigaretta! Non se ne conoscono bene i motivi. </a:t>
            </a:r>
            <a:endParaRPr lang="it-IT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È certo, però, che chi fuma ha più amici fumatori e che   avere genitori che fumano determina una maggiore possibilità di iniziare a fumare.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Si inizia a fumare tanto per provare, per sentirsi all’altezza degli altri, per condividere con altre persone un rituale, per sentirsi più sicuri, perché si pensa di riuscire a migliorare le proprie prestazioni psichiche.</a:t>
            </a:r>
            <a:endParaRPr lang="it-I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484313"/>
            <a:ext cx="7561263" cy="4022725"/>
          </a:xfr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Danni del fumo</a:t>
            </a: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24" name="Picture 5" descr="http://www.meteoweb.eu/wp-content/uploads/2014/01/IL-FUMO-UCCID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4538663"/>
            <a:ext cx="3608388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http://static.bimbisaniebelli.it/wp-content/uploads/2013/10/testcuore-590x4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5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427788" y="2798763"/>
            <a:ext cx="2700337" cy="126841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>
                <a:solidFill>
                  <a:srgbClr val="00B0F0"/>
                </a:solidFill>
              </a:rPr>
              <a:t>PROBLEMI LEGATI AL CUORE</a:t>
            </a:r>
            <a:endParaRPr lang="it-IT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Segnaposto contenuto 3" descr="infar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813" y="0"/>
            <a:ext cx="9120187" cy="6858000"/>
          </a:xfrm>
        </p:spPr>
      </p:pic>
      <p:sp>
        <p:nvSpPr>
          <p:cNvPr id="5" name="CasellaDiTesto 4"/>
          <p:cNvSpPr txBox="1"/>
          <p:nvPr/>
        </p:nvSpPr>
        <p:spPr>
          <a:xfrm>
            <a:off x="323850" y="549275"/>
            <a:ext cx="3095625" cy="6186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dirty="0">
                <a:solidFill>
                  <a:srgbClr val="FF0000"/>
                </a:solidFill>
                <a:latin typeface="Calibri"/>
                <a:cs typeface="+mn-cs"/>
              </a:rPr>
              <a:t>L’infarto è frequente nelle persone anziane ma è possibile che capiti anche in una persona giovane a causa di un eccesso di colesterolo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516688" y="2205038"/>
            <a:ext cx="2303462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dirty="0">
                <a:solidFill>
                  <a:srgbClr val="FF0000"/>
                </a:solidFill>
                <a:latin typeface="Calibri"/>
                <a:cs typeface="+mn-cs"/>
              </a:rPr>
              <a:t> INFARTO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Immagine 4" descr="pr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-10795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5" name="Titolo 1"/>
          <p:cNvSpPr>
            <a:spLocks noGrp="1"/>
          </p:cNvSpPr>
          <p:nvPr>
            <p:ph type="title"/>
          </p:nvPr>
        </p:nvSpPr>
        <p:spPr>
          <a:xfrm>
            <a:off x="684213" y="2852738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b="1" smtClean="0"/>
              <a:t>ELEMENTI DI PRIMO SOCCORSO</a:t>
            </a:r>
          </a:p>
        </p:txBody>
      </p:sp>
    </p:spTree>
  </p:cSld>
  <p:clrMapOvr>
    <a:masterClrMapping/>
  </p:clrMapOvr>
  <p:transition advTm="4759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>
                <a:solidFill>
                  <a:srgbClr val="00B0F0"/>
                </a:solidFill>
                <a:latin typeface="Century Gothic" pitchFamily="34" charset="0"/>
              </a:rPr>
              <a:t>Elementi di primo soccorso</a:t>
            </a:r>
          </a:p>
        </p:txBody>
      </p:sp>
      <p:sp>
        <p:nvSpPr>
          <p:cNvPr id="137219" name="Segnaposto contenuto 2"/>
          <p:cNvSpPr>
            <a:spLocks noGrp="1"/>
          </p:cNvSpPr>
          <p:nvPr>
            <p:ph idx="1"/>
          </p:nvPr>
        </p:nvSpPr>
        <p:spPr>
          <a:xfrm>
            <a:off x="539750" y="1412875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it-IT" altLang="it-IT" sz="2400" smtClean="0">
                <a:latin typeface="Century Gothic" pitchFamily="34" charset="0"/>
              </a:rPr>
              <a:t>La prima cosa da fare è accertarsi che il soggetto sia cosciente</a:t>
            </a:r>
          </a:p>
          <a:p>
            <a:pPr algn="ctr" eaLnBrk="1" hangingPunct="1">
              <a:buFont typeface="Arial" charset="0"/>
              <a:buNone/>
            </a:pPr>
            <a:r>
              <a:rPr lang="it-IT" altLang="it-IT" sz="2400" smtClean="0">
                <a:latin typeface="Century Gothic" pitchFamily="34" charset="0"/>
              </a:rPr>
              <a:t>Fare il massaggio cardiaco </a:t>
            </a:r>
          </a:p>
          <a:p>
            <a:pPr algn="ctr" eaLnBrk="1" hangingPunct="1">
              <a:buFont typeface="Arial" charset="0"/>
              <a:buNone/>
            </a:pPr>
            <a:r>
              <a:rPr lang="it-IT" altLang="it-IT" sz="2400" smtClean="0">
                <a:latin typeface="Century Gothic" pitchFamily="34" charset="0"/>
              </a:rPr>
              <a:t>Ma prima di tutto: chiamare il pronto soccorso 118!</a:t>
            </a:r>
          </a:p>
          <a:p>
            <a:pPr algn="ctr" eaLnBrk="1" hangingPunct="1">
              <a:buFont typeface="Arial" charset="0"/>
              <a:buNone/>
            </a:pPr>
            <a:endParaRPr lang="it-IT" altLang="it-IT" sz="2400" smtClean="0">
              <a:latin typeface="Century Gothic" pitchFamily="34" charset="0"/>
            </a:endParaRPr>
          </a:p>
          <a:p>
            <a:pPr algn="ctr" eaLnBrk="1" hangingPunct="1">
              <a:buFont typeface="Arial" charset="0"/>
              <a:buNone/>
            </a:pPr>
            <a:endParaRPr lang="it-IT" altLang="it-IT" sz="2400" smtClean="0">
              <a:latin typeface="Century Gothic" pitchFamily="34" charset="0"/>
            </a:endParaRPr>
          </a:p>
          <a:p>
            <a:pPr algn="ctr" eaLnBrk="1" hangingPunct="1">
              <a:buFont typeface="Calibri" pitchFamily="34" charset="0"/>
              <a:buAutoNum type="arabicPeriod"/>
            </a:pPr>
            <a:r>
              <a:rPr lang="it-IT" altLang="it-IT" sz="2400" smtClean="0">
                <a:latin typeface="Century Gothic" pitchFamily="34" charset="0"/>
              </a:rPr>
              <a:t>Luogo</a:t>
            </a:r>
          </a:p>
          <a:p>
            <a:pPr algn="ctr" eaLnBrk="1" hangingPunct="1">
              <a:buFont typeface="Calibri" pitchFamily="34" charset="0"/>
              <a:buAutoNum type="arabicPeriod"/>
            </a:pPr>
            <a:r>
              <a:rPr lang="it-IT" altLang="it-IT" sz="2400" smtClean="0">
                <a:latin typeface="Century Gothic" pitchFamily="34" charset="0"/>
              </a:rPr>
              <a:t>Se il soggetto è cosciente</a:t>
            </a:r>
          </a:p>
          <a:p>
            <a:pPr algn="ctr" eaLnBrk="1" hangingPunct="1">
              <a:buFont typeface="Calibri" pitchFamily="34" charset="0"/>
              <a:buAutoNum type="arabicPeriod"/>
            </a:pPr>
            <a:r>
              <a:rPr lang="it-IT" altLang="it-IT" sz="2400" smtClean="0">
                <a:latin typeface="Century Gothic" pitchFamily="34" charset="0"/>
              </a:rPr>
              <a:t>Età </a:t>
            </a:r>
          </a:p>
          <a:p>
            <a:pPr algn="ctr" eaLnBrk="1" hangingPunct="1">
              <a:buFont typeface="Calibri" pitchFamily="34" charset="0"/>
              <a:buAutoNum type="arabicPeriod"/>
            </a:pPr>
            <a:r>
              <a:rPr lang="it-IT" altLang="it-IT" sz="2400" smtClean="0">
                <a:latin typeface="Century Gothic" pitchFamily="34" charset="0"/>
              </a:rPr>
              <a:t>L’accaduto </a:t>
            </a:r>
          </a:p>
          <a:p>
            <a:pPr eaLnBrk="1" hangingPunct="1">
              <a:buFont typeface="Calibri" pitchFamily="34" charset="0"/>
              <a:buAutoNum type="arabicPeriod"/>
            </a:pPr>
            <a:endParaRPr lang="it-IT" altLang="it-IT" sz="1600" smtClean="0">
              <a:latin typeface="Century Gothic" pitchFamily="34" charset="0"/>
            </a:endParaRPr>
          </a:p>
          <a:p>
            <a:pPr eaLnBrk="1" hangingPunct="1">
              <a:buFont typeface="Arial" charset="0"/>
              <a:buNone/>
            </a:pPr>
            <a:endParaRPr lang="it-IT" altLang="it-IT" sz="1600" smtClean="0">
              <a:latin typeface="Century Gothic" pitchFamily="34" charset="0"/>
            </a:endParaRPr>
          </a:p>
        </p:txBody>
      </p:sp>
      <p:sp>
        <p:nvSpPr>
          <p:cNvPr id="8" name="Freccia in giù 7"/>
          <p:cNvSpPr/>
          <p:nvPr/>
        </p:nvSpPr>
        <p:spPr>
          <a:xfrm>
            <a:off x="4427538" y="3213100"/>
            <a:ext cx="504825" cy="6477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b="0" dirty="0">
              <a:solidFill>
                <a:prstClr val="white"/>
              </a:solidFill>
            </a:endParaRPr>
          </a:p>
        </p:txBody>
      </p:sp>
      <p:sp>
        <p:nvSpPr>
          <p:cNvPr id="137221" name="CasellaDiTesto 1"/>
          <p:cNvSpPr txBox="1">
            <a:spLocks noChangeArrowheads="1"/>
          </p:cNvSpPr>
          <p:nvPr/>
        </p:nvSpPr>
        <p:spPr bwMode="auto">
          <a:xfrm>
            <a:off x="5003800" y="3243263"/>
            <a:ext cx="1368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1400" b="0"/>
              <a:t>comunicare</a:t>
            </a:r>
          </a:p>
        </p:txBody>
      </p:sp>
    </p:spTree>
  </p:cSld>
  <p:clrMapOvr>
    <a:masterClrMapping/>
  </p:clrMapOvr>
  <p:transition advTm="6412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>
                <a:solidFill>
                  <a:srgbClr val="00B0F0"/>
                </a:solidFill>
                <a:latin typeface="Century Gothic" pitchFamily="34" charset="0"/>
              </a:rPr>
              <a:t>Fasi massaggio cardiaco</a:t>
            </a:r>
          </a:p>
        </p:txBody>
      </p:sp>
      <p:sp>
        <p:nvSpPr>
          <p:cNvPr id="138243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it-IT" sz="1600" smtClean="0">
                <a:latin typeface="Century Gothic" pitchFamily="34" charset="0"/>
              </a:rPr>
              <a:t>Per fare il massaggio cardiaco le mani vanno sovrapposte e appoggiate all’estremità dello sterno.</a:t>
            </a:r>
          </a:p>
          <a:p>
            <a:pPr eaLnBrk="1" hangingPunct="1"/>
            <a:r>
              <a:rPr lang="it-IT" altLang="it-IT" sz="1600" smtClean="0">
                <a:latin typeface="Century Gothic" pitchFamily="34" charset="0"/>
              </a:rPr>
              <a:t>La pressione che si deve dare varia del peso di chi va soccorso.</a:t>
            </a:r>
          </a:p>
          <a:p>
            <a:pPr eaLnBrk="1" hangingPunct="1">
              <a:buFont typeface="Arial" charset="0"/>
              <a:buNone/>
            </a:pPr>
            <a:endParaRPr lang="it-IT" altLang="it-IT" sz="1600" smtClean="0">
              <a:latin typeface="Century Gothic" pitchFamily="34" charset="0"/>
            </a:endParaRPr>
          </a:p>
        </p:txBody>
      </p:sp>
      <p:pic>
        <p:nvPicPr>
          <p:cNvPr id="138244" name="Immagine 7" descr="fasi_massaggio_cardiac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708275"/>
            <a:ext cx="56896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427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>
                <a:solidFill>
                  <a:srgbClr val="00FFFF"/>
                </a:solidFill>
              </a:rPr>
              <a:t>ADESSO PROVIAMO NOI  !</a:t>
            </a:r>
          </a:p>
        </p:txBody>
      </p:sp>
      <p:pic>
        <p:nvPicPr>
          <p:cNvPr id="139267" name="Picture 2" descr="C:\Users\Utente\AppData\Local\Microsoft\Windows\Temporary Internet Files\Content.IE5\4RQ6FIWD\WP_20170320_09_30_14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773238"/>
            <a:ext cx="73437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8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1" smtClean="0"/>
              <a:t>Una nostra «semplice» esperienza</a:t>
            </a:r>
          </a:p>
        </p:txBody>
      </p:sp>
      <p:sp>
        <p:nvSpPr>
          <p:cNvPr id="140291" name="CasellaDiTesto 2"/>
          <p:cNvSpPr txBox="1">
            <a:spLocks noChangeArrowheads="1"/>
          </p:cNvSpPr>
          <p:nvPr/>
        </p:nvSpPr>
        <p:spPr bwMode="auto">
          <a:xfrm>
            <a:off x="755650" y="1557338"/>
            <a:ext cx="755967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Char char="-"/>
            </a:pPr>
            <a:r>
              <a:rPr lang="it-IT" altLang="it-IT" sz="4000">
                <a:solidFill>
                  <a:srgbClr val="FFFF00"/>
                </a:solidFill>
              </a:rPr>
              <a:t>Lavoro a coppia</a:t>
            </a:r>
          </a:p>
          <a:p>
            <a:pPr marL="342900" indent="-342900">
              <a:buFontTx/>
              <a:buChar char="-"/>
            </a:pPr>
            <a:r>
              <a:rPr lang="it-IT" altLang="it-IT" sz="4000">
                <a:solidFill>
                  <a:srgbClr val="FFFF00"/>
                </a:solidFill>
              </a:rPr>
              <a:t>A turno abbiamo rilevato il battito radiale in 60 secondi.</a:t>
            </a:r>
          </a:p>
          <a:p>
            <a:pPr marL="342900" indent="-342900">
              <a:buFontTx/>
              <a:buChar char="-"/>
            </a:pPr>
            <a:r>
              <a:rPr lang="it-IT" altLang="it-IT" sz="4000">
                <a:solidFill>
                  <a:srgbClr val="FFFF00"/>
                </a:solidFill>
              </a:rPr>
              <a:t>Sono state effettuate tre rilevazione e quindi calcolato il valore medio.</a:t>
            </a:r>
          </a:p>
          <a:p>
            <a:pPr marL="342900" indent="-342900">
              <a:buFontTx/>
              <a:buChar char="-"/>
            </a:pPr>
            <a:r>
              <a:rPr lang="it-IT" altLang="it-IT" sz="4000">
                <a:solidFill>
                  <a:srgbClr val="FFFF00"/>
                </a:solidFill>
              </a:rPr>
              <a:t>Abbiamo raccolto i dati e costruito un grafico relativo.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IL NOSTRO GRAFICO</a:t>
            </a:r>
          </a:p>
        </p:txBody>
      </p:sp>
      <p:pic>
        <p:nvPicPr>
          <p:cNvPr id="3" name="Grafico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963" y="1695450"/>
            <a:ext cx="7424737" cy="454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Argomenti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smtClean="0"/>
              <a:t>Anatomia del cuore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smtClean="0"/>
              <a:t>Funzionamento  del cuore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smtClean="0"/>
              <a:t>Problemi legati al cuore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b="1" smtClean="0"/>
              <a:t>Sana alimentazione: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400" smtClean="0"/>
              <a:t>1 diario alimentare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400" smtClean="0"/>
              <a:t>2 corretta alimentazione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b="1" smtClean="0"/>
              <a:t>Le dipendenze</a:t>
            </a:r>
            <a:r>
              <a:rPr lang="it-IT" altLang="it-IT" sz="2400" smtClean="0"/>
              <a:t> 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400" smtClean="0"/>
              <a:t>1 alcool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400" smtClean="0"/>
              <a:t>2 fumo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400" smtClean="0"/>
              <a:t>3 droga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smtClean="0"/>
              <a:t>Elementi di primo soccorso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it-IT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it-IT" sz="2400" smtClean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olo 1"/>
          <p:cNvSpPr>
            <a:spLocks noGrp="1"/>
          </p:cNvSpPr>
          <p:nvPr>
            <p:ph type="ctrTitle"/>
          </p:nvPr>
        </p:nvSpPr>
        <p:spPr>
          <a:xfrm>
            <a:off x="755650" y="0"/>
            <a:ext cx="7773988" cy="1466850"/>
          </a:xfrm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AUTORI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851275" y="981075"/>
            <a:ext cx="7697788" cy="5184775"/>
          </a:xfrm>
        </p:spPr>
        <p:txBody>
          <a:bodyPr rtlCol="0">
            <a:normAutofit fontScale="32500" lnSpcReduction="20000"/>
          </a:bodyPr>
          <a:lstStyle/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5000" dirty="0" err="1" smtClean="0">
                <a:solidFill>
                  <a:schemeClr val="bg1"/>
                </a:solidFill>
              </a:rPr>
              <a:t>Alolod</a:t>
            </a:r>
            <a:r>
              <a:rPr lang="it-IT" sz="5000" dirty="0" smtClean="0">
                <a:solidFill>
                  <a:schemeClr val="bg1"/>
                </a:solidFill>
              </a:rPr>
              <a:t>  </a:t>
            </a:r>
            <a:r>
              <a:rPr lang="it-IT" sz="5000" dirty="0" err="1" smtClean="0">
                <a:solidFill>
                  <a:schemeClr val="bg1"/>
                </a:solidFill>
              </a:rPr>
              <a:t>Maryrose</a:t>
            </a:r>
            <a:r>
              <a:rPr lang="it-IT" sz="5000" dirty="0" smtClean="0">
                <a:solidFill>
                  <a:schemeClr val="bg1"/>
                </a:solidFill>
              </a:rPr>
              <a:t> 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5000" dirty="0" smtClean="0">
                <a:solidFill>
                  <a:schemeClr val="bg1"/>
                </a:solidFill>
              </a:rPr>
              <a:t>Bellone  Ciro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5000" dirty="0" smtClean="0">
                <a:solidFill>
                  <a:schemeClr val="bg1"/>
                </a:solidFill>
              </a:rPr>
              <a:t>Bini Fabiana </a:t>
            </a:r>
            <a:endParaRPr lang="it-IT" sz="5000" dirty="0">
              <a:solidFill>
                <a:schemeClr val="bg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5000" dirty="0" smtClean="0">
                <a:solidFill>
                  <a:schemeClr val="bg1"/>
                </a:solidFill>
              </a:rPr>
              <a:t>Boscolo Davide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5000" dirty="0" err="1" smtClean="0">
                <a:solidFill>
                  <a:schemeClr val="bg1"/>
                </a:solidFill>
              </a:rPr>
              <a:t>Caccamisi</a:t>
            </a:r>
            <a:r>
              <a:rPr lang="it-IT" sz="5000" dirty="0" smtClean="0">
                <a:solidFill>
                  <a:schemeClr val="bg1"/>
                </a:solidFill>
              </a:rPr>
              <a:t>  Aurora 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5000" dirty="0" smtClean="0">
                <a:solidFill>
                  <a:schemeClr val="bg1"/>
                </a:solidFill>
              </a:rPr>
              <a:t>Caselli Flavia 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5000" dirty="0" err="1" smtClean="0">
                <a:solidFill>
                  <a:schemeClr val="bg1"/>
                </a:solidFill>
              </a:rPr>
              <a:t>Dallari</a:t>
            </a:r>
            <a:r>
              <a:rPr lang="it-IT" sz="5000" dirty="0" smtClean="0">
                <a:solidFill>
                  <a:schemeClr val="bg1"/>
                </a:solidFill>
              </a:rPr>
              <a:t> Lorenzo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5000" dirty="0" err="1" smtClean="0">
                <a:solidFill>
                  <a:schemeClr val="bg1"/>
                </a:solidFill>
              </a:rPr>
              <a:t>Denicolò</a:t>
            </a:r>
            <a:r>
              <a:rPr lang="it-IT" sz="5000" dirty="0" smtClean="0">
                <a:solidFill>
                  <a:schemeClr val="bg1"/>
                </a:solidFill>
              </a:rPr>
              <a:t> Mattia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5000" dirty="0" err="1" smtClean="0">
                <a:solidFill>
                  <a:schemeClr val="bg1"/>
                </a:solidFill>
              </a:rPr>
              <a:t>Faroudi</a:t>
            </a:r>
            <a:r>
              <a:rPr lang="it-IT" sz="5000" dirty="0" smtClean="0">
                <a:solidFill>
                  <a:schemeClr val="bg1"/>
                </a:solidFill>
              </a:rPr>
              <a:t>  </a:t>
            </a:r>
            <a:r>
              <a:rPr lang="it-IT" sz="5000" dirty="0" err="1" smtClean="0">
                <a:solidFill>
                  <a:schemeClr val="bg1"/>
                </a:solidFill>
              </a:rPr>
              <a:t>Maroua</a:t>
            </a:r>
            <a:endParaRPr lang="it-IT" sz="5000" dirty="0" smtClean="0">
              <a:solidFill>
                <a:schemeClr val="bg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5000" dirty="0" err="1" smtClean="0">
                <a:solidFill>
                  <a:schemeClr val="bg1"/>
                </a:solidFill>
              </a:rPr>
              <a:t>Jamali</a:t>
            </a:r>
            <a:r>
              <a:rPr lang="it-IT" sz="5000" dirty="0" smtClean="0">
                <a:solidFill>
                  <a:schemeClr val="bg1"/>
                </a:solidFill>
              </a:rPr>
              <a:t>  Mohamed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5000" dirty="0" err="1" smtClean="0">
                <a:solidFill>
                  <a:schemeClr val="bg1"/>
                </a:solidFill>
              </a:rPr>
              <a:t>Khadroufi</a:t>
            </a:r>
            <a:r>
              <a:rPr lang="it-IT" sz="5000" dirty="0" smtClean="0">
                <a:solidFill>
                  <a:schemeClr val="bg1"/>
                </a:solidFill>
              </a:rPr>
              <a:t>  </a:t>
            </a:r>
            <a:r>
              <a:rPr lang="it-IT" sz="5000" dirty="0" err="1" smtClean="0">
                <a:solidFill>
                  <a:schemeClr val="bg1"/>
                </a:solidFill>
              </a:rPr>
              <a:t>Hossam</a:t>
            </a:r>
            <a:endParaRPr lang="it-IT" sz="5000" dirty="0" smtClean="0">
              <a:solidFill>
                <a:schemeClr val="bg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5000" dirty="0" err="1" smtClean="0">
                <a:solidFill>
                  <a:schemeClr val="bg1"/>
                </a:solidFill>
              </a:rPr>
              <a:t>Lehmamdi</a:t>
            </a:r>
            <a:r>
              <a:rPr lang="it-IT" sz="5000" dirty="0" smtClean="0">
                <a:solidFill>
                  <a:schemeClr val="bg1"/>
                </a:solidFill>
              </a:rPr>
              <a:t>  </a:t>
            </a:r>
            <a:r>
              <a:rPr lang="it-IT" sz="5000" dirty="0" err="1" smtClean="0">
                <a:solidFill>
                  <a:schemeClr val="bg1"/>
                </a:solidFill>
              </a:rPr>
              <a:t>Nassim</a:t>
            </a:r>
            <a:endParaRPr lang="it-IT" sz="5000" dirty="0" smtClean="0">
              <a:solidFill>
                <a:schemeClr val="bg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5000" dirty="0" err="1" smtClean="0">
                <a:solidFill>
                  <a:schemeClr val="bg1"/>
                </a:solidFill>
              </a:rPr>
              <a:t>Manattini</a:t>
            </a:r>
            <a:r>
              <a:rPr lang="it-IT" sz="5000" dirty="0" smtClean="0">
                <a:solidFill>
                  <a:schemeClr val="bg1"/>
                </a:solidFill>
              </a:rPr>
              <a:t>  Alice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5000" dirty="0" err="1" smtClean="0">
                <a:solidFill>
                  <a:schemeClr val="bg1"/>
                </a:solidFill>
              </a:rPr>
              <a:t>Nortey</a:t>
            </a:r>
            <a:r>
              <a:rPr lang="it-IT" sz="5000" dirty="0" smtClean="0">
                <a:solidFill>
                  <a:schemeClr val="bg1"/>
                </a:solidFill>
              </a:rPr>
              <a:t>  </a:t>
            </a:r>
            <a:r>
              <a:rPr lang="it-IT" sz="5000" dirty="0" err="1" smtClean="0">
                <a:solidFill>
                  <a:schemeClr val="bg1"/>
                </a:solidFill>
              </a:rPr>
              <a:t>Graessle</a:t>
            </a:r>
            <a:endParaRPr lang="it-IT" sz="5000" dirty="0" smtClean="0">
              <a:solidFill>
                <a:schemeClr val="bg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5000" dirty="0" smtClean="0">
                <a:solidFill>
                  <a:schemeClr val="bg1"/>
                </a:solidFill>
              </a:rPr>
              <a:t>Picciolo Marco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5000" dirty="0" smtClean="0">
                <a:solidFill>
                  <a:schemeClr val="bg1"/>
                </a:solidFill>
              </a:rPr>
              <a:t>Pinto Sara 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5000" dirty="0" err="1" smtClean="0">
                <a:solidFill>
                  <a:schemeClr val="bg1"/>
                </a:solidFill>
              </a:rPr>
              <a:t>Tadoumant</a:t>
            </a:r>
            <a:r>
              <a:rPr lang="it-IT" sz="5000" dirty="0" smtClean="0">
                <a:solidFill>
                  <a:schemeClr val="bg1"/>
                </a:solidFill>
              </a:rPr>
              <a:t>  </a:t>
            </a:r>
            <a:r>
              <a:rPr lang="it-IT" sz="5000" dirty="0" err="1" smtClean="0">
                <a:solidFill>
                  <a:schemeClr val="bg1"/>
                </a:solidFill>
              </a:rPr>
              <a:t>Omaima</a:t>
            </a:r>
            <a:endParaRPr lang="it-IT" sz="5000" dirty="0" smtClean="0">
              <a:solidFill>
                <a:schemeClr val="bg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5000" dirty="0" smtClean="0">
                <a:solidFill>
                  <a:schemeClr val="bg1"/>
                </a:solidFill>
              </a:rPr>
              <a:t>Yang </a:t>
            </a:r>
            <a:r>
              <a:rPr lang="it-IT" sz="5000" dirty="0" err="1" smtClean="0">
                <a:solidFill>
                  <a:schemeClr val="bg1"/>
                </a:solidFill>
              </a:rPr>
              <a:t>Junan</a:t>
            </a:r>
            <a:endParaRPr lang="it-IT" sz="5000" dirty="0" smtClean="0">
              <a:solidFill>
                <a:schemeClr val="bg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5000" dirty="0" err="1" smtClean="0">
                <a:solidFill>
                  <a:schemeClr val="bg1"/>
                </a:solidFill>
              </a:rPr>
              <a:t>Ye</a:t>
            </a:r>
            <a:r>
              <a:rPr lang="it-IT" sz="5000" dirty="0" smtClean="0">
                <a:solidFill>
                  <a:schemeClr val="bg1"/>
                </a:solidFill>
              </a:rPr>
              <a:t> </a:t>
            </a:r>
            <a:r>
              <a:rPr lang="it-IT" sz="5000" dirty="0" err="1" smtClean="0">
                <a:solidFill>
                  <a:schemeClr val="bg1"/>
                </a:solidFill>
              </a:rPr>
              <a:t>Xiu</a:t>
            </a:r>
            <a:r>
              <a:rPr lang="it-IT" sz="5000" dirty="0" smtClean="0">
                <a:solidFill>
                  <a:schemeClr val="bg1"/>
                </a:solidFill>
              </a:rPr>
              <a:t> </a:t>
            </a:r>
            <a:r>
              <a:rPr lang="it-IT" sz="5000" dirty="0" err="1" smtClean="0">
                <a:solidFill>
                  <a:schemeClr val="bg1"/>
                </a:solidFill>
              </a:rPr>
              <a:t>Xia</a:t>
            </a:r>
            <a:r>
              <a:rPr lang="it-IT" sz="5000" dirty="0" smtClean="0">
                <a:solidFill>
                  <a:schemeClr val="bg1"/>
                </a:solidFill>
              </a:rPr>
              <a:t> 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5000" dirty="0" err="1" smtClean="0">
                <a:solidFill>
                  <a:schemeClr val="bg1"/>
                </a:solidFill>
              </a:rPr>
              <a:t>Ye</a:t>
            </a:r>
            <a:r>
              <a:rPr lang="it-IT" sz="5000" dirty="0" smtClean="0">
                <a:solidFill>
                  <a:schemeClr val="bg1"/>
                </a:solidFill>
              </a:rPr>
              <a:t> YI </a:t>
            </a:r>
            <a:r>
              <a:rPr lang="it-IT" sz="5000" dirty="0" err="1" smtClean="0">
                <a:solidFill>
                  <a:schemeClr val="bg1"/>
                </a:solidFill>
              </a:rPr>
              <a:t>Jing</a:t>
            </a:r>
            <a:endParaRPr lang="it-IT" sz="5000" dirty="0" smtClean="0">
              <a:solidFill>
                <a:schemeClr val="bg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sz="5000" dirty="0" smtClean="0">
              <a:solidFill>
                <a:srgbClr val="FFC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sz="5000" dirty="0" smtClean="0">
              <a:solidFill>
                <a:srgbClr val="FFC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t-IT" altLang="it-IT" smtClean="0">
                <a:solidFill>
                  <a:srgbClr val="FF0066"/>
                </a:solidFill>
              </a:rPr>
              <a:t>ELENCO ARGOMENTI LEZIONE: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644900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400" smtClean="0"/>
              <a:t>-Anatomia del cuore</a:t>
            </a:r>
            <a:endParaRPr lang="it-IT" altLang="it-IT" sz="2000" smtClean="0"/>
          </a:p>
          <a:p>
            <a:pPr eaLnBrk="1" hangingPunct="1">
              <a:lnSpc>
                <a:spcPct val="80000"/>
              </a:lnSpc>
            </a:pPr>
            <a:r>
              <a:rPr lang="it-IT" altLang="it-IT" sz="2000" smtClean="0"/>
              <a:t>-Problemi legati al cuore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 smtClean="0"/>
              <a:t>-La sana alimentazione</a:t>
            </a:r>
            <a:r>
              <a:rPr lang="it-IT" altLang="it-IT" sz="2000" smtClean="0">
                <a:solidFill>
                  <a:srgbClr val="A50021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 smtClean="0">
                <a:solidFill>
                  <a:srgbClr val="A50021"/>
                </a:solidFill>
              </a:rPr>
              <a:t>---Diario alimentazione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 smtClean="0">
                <a:solidFill>
                  <a:srgbClr val="00FFFF"/>
                </a:solidFill>
              </a:rPr>
              <a:t>---Corretta alimentazione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 smtClean="0"/>
              <a:t>-</a:t>
            </a:r>
            <a:r>
              <a:rPr lang="it-IT" altLang="it-IT" sz="2000" smtClean="0">
                <a:solidFill>
                  <a:srgbClr val="00FF00"/>
                </a:solidFill>
              </a:rPr>
              <a:t>Le dipendanze: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 smtClean="0">
                <a:solidFill>
                  <a:srgbClr val="FFCC00"/>
                </a:solidFill>
              </a:rPr>
              <a:t>---Alcool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 smtClean="0">
                <a:solidFill>
                  <a:srgbClr val="9900CC"/>
                </a:solidFill>
              </a:rPr>
              <a:t>---Fumo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 smtClean="0">
                <a:solidFill>
                  <a:srgbClr val="008000"/>
                </a:solidFill>
              </a:rPr>
              <a:t>---Droga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 smtClean="0"/>
              <a:t>-Elementi di primo soccorso</a:t>
            </a:r>
          </a:p>
        </p:txBody>
      </p:sp>
      <p:pic>
        <p:nvPicPr>
          <p:cNvPr id="8196" name="Picture 4" descr="Risultati immagini per anatomia del cuo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68538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Risultati immagini per sana alimentazi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0"/>
            <a:ext cx="24479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Risultati immagini per problemi legati al cuo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0"/>
            <a:ext cx="22669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Risultati immagini per le dipendenze dei giovan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8375" y="3644900"/>
            <a:ext cx="30956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Immagine correlat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852738"/>
            <a:ext cx="302577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21" name="AutoShape 9" descr="Risultati immagini per cose che fanno mal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115722" name="AutoShape 10" descr="Risultati immagini per cose che fanno mal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115723" name="AutoShape 11" descr="Risultati immagini per cose che fanno mal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115724" name="AutoShape 12" descr="Risultati immagini per cose che fanno mal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pic>
        <p:nvPicPr>
          <p:cNvPr id="8205" name="Picture 13" descr="Immagine correlat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257800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088" y="1196975"/>
            <a:ext cx="7772400" cy="1470025"/>
          </a:xfrm>
        </p:spPr>
        <p:txBody>
          <a:bodyPr/>
          <a:lstStyle/>
          <a:p>
            <a:pPr eaLnBrk="1" hangingPunct="1"/>
            <a:r>
              <a:rPr lang="it-IT" altLang="it-IT" b="1" smtClean="0">
                <a:solidFill>
                  <a:srgbClr val="FF0000"/>
                </a:solidFill>
              </a:rPr>
              <a:t>IL CUORE NEL NOSTRO CORPO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6513" y="4724400"/>
            <a:ext cx="9144000" cy="1752600"/>
          </a:xfrm>
        </p:spPr>
        <p:txBody>
          <a:bodyPr/>
          <a:lstStyle/>
          <a:p>
            <a:pPr eaLnBrk="1" hangingPunct="1"/>
            <a:r>
              <a:rPr lang="it-IT" altLang="it-IT" b="1" smtClean="0">
                <a:solidFill>
                  <a:srgbClr val="0099FF"/>
                </a:solidFill>
              </a:rPr>
              <a:t>Il cuore si trova sotto il polmone sinistro che in confronto a quello destro è più piccolo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Risultati immagini per cuore par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435600" y="0"/>
            <a:ext cx="3708400" cy="1773238"/>
          </a:xfrm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FF0000"/>
                </a:solidFill>
              </a:rPr>
              <a:t>Anatomia del Cuore</a:t>
            </a:r>
          </a:p>
        </p:txBody>
      </p:sp>
      <p:sp>
        <p:nvSpPr>
          <p:cNvPr id="117764" name="AutoShape 4" descr="Risultati immagini per struttura del cuore anatomi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117765" name="AutoShape 5" descr="Risultati immagini per struttura del cuore anatomi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117766" name="AutoShape 6" descr="Risultati immagini per struttura del cuore anatomi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117767" name="AutoShape 7" descr="Risultati immagini per struttura del cuore anatomi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117768" name="AutoShape 8" descr="Risultati immagini per struttura del cuore anatomi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117769" name="AutoShape 9" descr="Risultati immagini per struttura del cuore anatomi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117770" name="AutoShape 10" descr="Anatomia della struttura del cuore. Sezione trasversale del cuore.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88913"/>
            <a:ext cx="7772400" cy="1470025"/>
          </a:xfrm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800080"/>
                </a:solidFill>
                <a:latin typeface="Castellar" pitchFamily="18" charset="0"/>
              </a:rPr>
              <a:t>FUNZIONAMENTO DEL CUORE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95738" y="2349500"/>
            <a:ext cx="6400800" cy="2808288"/>
          </a:xfrm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FF0066"/>
                </a:solidFill>
              </a:rPr>
              <a:t>Cos’è il CUORE?</a:t>
            </a:r>
          </a:p>
          <a:p>
            <a:pPr eaLnBrk="1" hangingPunct="1"/>
            <a:r>
              <a:rPr lang="it-IT" altLang="it-IT" sz="2800" smtClean="0"/>
              <a:t>È un organo vitale.</a:t>
            </a:r>
          </a:p>
          <a:p>
            <a:pPr eaLnBrk="1" hangingPunct="1"/>
            <a:r>
              <a:rPr lang="it-IT" altLang="it-IT" sz="2800" smtClean="0"/>
              <a:t> Un organo muscolare</a:t>
            </a:r>
          </a:p>
          <a:p>
            <a:pPr eaLnBrk="1" hangingPunct="1"/>
            <a:r>
              <a:rPr lang="it-IT" altLang="it-IT" sz="2800" smtClean="0"/>
              <a:t>che funziona come </a:t>
            </a:r>
          </a:p>
          <a:p>
            <a:pPr eaLnBrk="1" hangingPunct="1"/>
            <a:r>
              <a:rPr lang="it-IT" altLang="it-IT" sz="2800" smtClean="0"/>
              <a:t> una “</a:t>
            </a:r>
            <a:r>
              <a:rPr lang="it-IT" altLang="it-IT" sz="2800" smtClean="0">
                <a:solidFill>
                  <a:srgbClr val="FF0066"/>
                </a:solidFill>
              </a:rPr>
              <a:t>Pompa Idraulica</a:t>
            </a:r>
            <a:r>
              <a:rPr lang="it-IT" altLang="it-IT" sz="2800" smtClean="0"/>
              <a:t>”.</a:t>
            </a:r>
            <a:endParaRPr lang="it-IT" altLang="it-IT" sz="2800" smtClean="0">
              <a:solidFill>
                <a:srgbClr val="FF0000"/>
              </a:solidFill>
            </a:endParaRPr>
          </a:p>
          <a:p>
            <a:pPr eaLnBrk="1" hangingPunct="1"/>
            <a:endParaRPr lang="it-IT" altLang="it-IT" smtClean="0"/>
          </a:p>
        </p:txBody>
      </p:sp>
      <p:pic>
        <p:nvPicPr>
          <p:cNvPr id="118788" name="Picture 8" descr="Risultati immagini per cuore um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20900"/>
            <a:ext cx="536416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4000" smtClean="0">
                <a:solidFill>
                  <a:srgbClr val="660066"/>
                </a:solidFill>
                <a:latin typeface="Bradley Hand ITC" pitchFamily="66" charset="0"/>
              </a:rPr>
              <a:t>LA GRANDE E LA PICCOLA CIRCOLAZIONE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2060575"/>
            <a:ext cx="10028238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smtClean="0"/>
              <a:t>                                                La </a:t>
            </a:r>
            <a:r>
              <a:rPr lang="it-IT" altLang="it-IT" sz="2000" smtClean="0">
                <a:solidFill>
                  <a:srgbClr val="FF0000"/>
                </a:solidFill>
              </a:rPr>
              <a:t>Grande Circolazione: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smtClean="0"/>
              <a:t>                                                Il sangue ossigenato parte dal cuore,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smtClean="0"/>
              <a:t>                                                nel ventricolo sinistro ed arriva in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smtClean="0"/>
              <a:t>                                                tutta la periferia del corpo, poi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smtClean="0"/>
              <a:t>                                                ritorna all’atrio destro.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smtClean="0"/>
              <a:t>                                                La </a:t>
            </a:r>
            <a:r>
              <a:rPr lang="it-IT" altLang="it-IT" sz="2000" smtClean="0">
                <a:solidFill>
                  <a:srgbClr val="FF0000"/>
                </a:solidFill>
              </a:rPr>
              <a:t>Piccola Circolazione</a:t>
            </a:r>
            <a:r>
              <a:rPr lang="it-IT" altLang="it-IT" sz="1800" smtClean="0">
                <a:solidFill>
                  <a:srgbClr val="FF0000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800" smtClean="0">
                <a:solidFill>
                  <a:srgbClr val="FF0000"/>
                </a:solidFill>
              </a:rPr>
              <a:t>                                                     </a:t>
            </a:r>
            <a:r>
              <a:rPr lang="it-IT" altLang="it-IT" sz="2000" smtClean="0"/>
              <a:t>Il sangue ricco di CO</a:t>
            </a:r>
            <a:r>
              <a:rPr lang="it-IT" altLang="it-IT" sz="2000" baseline="30000" smtClean="0"/>
              <a:t>2</a:t>
            </a:r>
            <a:r>
              <a:rPr lang="it-IT" altLang="it-IT" sz="2000" smtClean="0"/>
              <a:t> parte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800" baseline="30000" smtClean="0"/>
              <a:t>                                                                              </a:t>
            </a:r>
            <a:r>
              <a:rPr lang="it-IT" altLang="it-IT" sz="2000" smtClean="0"/>
              <a:t>nel ventricolo destro ed arriva</a:t>
            </a:r>
            <a:r>
              <a:rPr lang="it-IT" altLang="it-IT" sz="2000" smtClean="0">
                <a:solidFill>
                  <a:srgbClr val="FF0000"/>
                </a:solidFill>
              </a:rPr>
              <a:t> </a:t>
            </a:r>
            <a:r>
              <a:rPr lang="it-IT" altLang="it-IT" sz="2000" smtClean="0"/>
              <a:t>ai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smtClean="0"/>
              <a:t>                                                polmoni, poi ritorna all’atrio sinistro.</a:t>
            </a:r>
            <a:endParaRPr lang="it-IT" altLang="it-IT" sz="20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800" baseline="30000" smtClean="0">
                <a:solidFill>
                  <a:srgbClr val="FF0000"/>
                </a:solidFill>
              </a:rPr>
              <a:t>                      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800" smtClean="0">
                <a:solidFill>
                  <a:srgbClr val="FF0000"/>
                </a:solidFill>
              </a:rPr>
              <a:t>                 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800" smtClean="0"/>
              <a:t>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400" smtClean="0"/>
              <a:t>                                        </a:t>
            </a:r>
          </a:p>
        </p:txBody>
      </p:sp>
      <p:pic>
        <p:nvPicPr>
          <p:cNvPr id="119812" name="Picture 5" descr="La-circolazione-del-sang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12875"/>
            <a:ext cx="4427537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3" name="AutoShape 9" descr="Risultati immagini per piccola circolazion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 sz="2800" b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938213"/>
          </a:xfrm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00CCFF"/>
                </a:solidFill>
                <a:latin typeface="Forte" pitchFamily="66" charset="0"/>
              </a:rPr>
              <a:t>SANA ALIMENTAZIONE</a:t>
            </a:r>
          </a:p>
        </p:txBody>
      </p:sp>
      <p:sp>
        <p:nvSpPr>
          <p:cNvPr id="120835" name="Rectangle 4"/>
          <p:cNvSpPr>
            <a:spLocks noChangeArrowheads="1"/>
          </p:cNvSpPr>
          <p:nvPr/>
        </p:nvSpPr>
        <p:spPr bwMode="auto">
          <a:xfrm>
            <a:off x="6662738" y="4419600"/>
            <a:ext cx="18415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endParaRPr lang="it-IT" altLang="it-IT" sz="1800" b="0"/>
          </a:p>
          <a:p>
            <a:pPr>
              <a:spcBef>
                <a:spcPct val="20000"/>
              </a:spcBef>
            </a:pPr>
            <a:endParaRPr lang="it-IT" altLang="it-IT" sz="1800" b="0"/>
          </a:p>
        </p:txBody>
      </p:sp>
      <p:pic>
        <p:nvPicPr>
          <p:cNvPr id="11269" name="Picture 5" descr="Piramide aliment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57563"/>
            <a:ext cx="4176712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PrimaSezVerd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560763"/>
            <a:ext cx="352742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pesce-prodotti-della-pes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476250"/>
            <a:ext cx="27352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download (1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476250"/>
            <a:ext cx="23764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809</Words>
  <Application>Microsoft Office PowerPoint</Application>
  <PresentationFormat>Presentazione su schermo (4:3)</PresentationFormat>
  <Paragraphs>165</Paragraphs>
  <Slides>30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10</vt:i4>
      </vt:variant>
      <vt:variant>
        <vt:lpstr>Titoli diapositive</vt:lpstr>
      </vt:variant>
      <vt:variant>
        <vt:i4>30</vt:i4>
      </vt:variant>
    </vt:vector>
  </HeadingPairs>
  <TitlesOfParts>
    <vt:vector size="51" baseType="lpstr">
      <vt:lpstr>Arial</vt:lpstr>
      <vt:lpstr>Calibri</vt:lpstr>
      <vt:lpstr>Arial Rounded MT Bold</vt:lpstr>
      <vt:lpstr>Castellar</vt:lpstr>
      <vt:lpstr>Bradley Hand ITC</vt:lpstr>
      <vt:lpstr>Comic Sans MS</vt:lpstr>
      <vt:lpstr>Forte</vt:lpstr>
      <vt:lpstr>Blackadder ITC</vt:lpstr>
      <vt:lpstr>Aharoni</vt:lpstr>
      <vt:lpstr>Algerian</vt:lpstr>
      <vt:lpstr>Century Gothic</vt:lpstr>
      <vt:lpstr>Struttura predefinita</vt:lpstr>
      <vt:lpstr>Tema di Office</vt:lpstr>
      <vt:lpstr>1_Tema di Office</vt:lpstr>
      <vt:lpstr>2_Tema di Office</vt:lpstr>
      <vt:lpstr>3_Tema di Office</vt:lpstr>
      <vt:lpstr>2_Struttura predefinita</vt:lpstr>
      <vt:lpstr>4_Tema di Office</vt:lpstr>
      <vt:lpstr>5_Tema di Office</vt:lpstr>
      <vt:lpstr>6_Tema di Office</vt:lpstr>
      <vt:lpstr>7_Tema di Office</vt:lpstr>
      <vt:lpstr>Scuola  Leonardo da Vinci </vt:lpstr>
      <vt:lpstr> PROGETTO Il cuore Sani stili di vita</vt:lpstr>
      <vt:lpstr>Argomenti</vt:lpstr>
      <vt:lpstr>ELENCO ARGOMENTI LEZIONE:</vt:lpstr>
      <vt:lpstr>IL CUORE NEL NOSTRO CORPO</vt:lpstr>
      <vt:lpstr>Anatomia del Cuore</vt:lpstr>
      <vt:lpstr>FUNZIONAMENTO DEL CUORE</vt:lpstr>
      <vt:lpstr>LA GRANDE E LA PICCOLA CIRCOLAZIONE</vt:lpstr>
      <vt:lpstr>SANA ALIMENTAZIONE</vt:lpstr>
      <vt:lpstr>FRUTTA E VERDURA</vt:lpstr>
      <vt:lpstr>PESCE</vt:lpstr>
      <vt:lpstr>OLIO D’OLIVA</vt:lpstr>
      <vt:lpstr>LEGUMI</vt:lpstr>
      <vt:lpstr>    Il diario alimentare della 2D</vt:lpstr>
      <vt:lpstr>DIARIO   DI UNA GIORNATA</vt:lpstr>
      <vt:lpstr>Dipendenze</vt:lpstr>
      <vt:lpstr>Fenomeno &amp; Conseguenze</vt:lpstr>
      <vt:lpstr>Alcool</vt:lpstr>
      <vt:lpstr>                                      Il fumo</vt:lpstr>
      <vt:lpstr>Perché una persona inizia a fumare?</vt:lpstr>
      <vt:lpstr>Danni del fumo</vt:lpstr>
      <vt:lpstr>Diapositiva 22</vt:lpstr>
      <vt:lpstr>Diapositiva 23</vt:lpstr>
      <vt:lpstr>ELEMENTI DI PRIMO SOCCORSO</vt:lpstr>
      <vt:lpstr>Elementi di primo soccorso</vt:lpstr>
      <vt:lpstr>Fasi massaggio cardiaco</vt:lpstr>
      <vt:lpstr>ADESSO PROVIAMO NOI  !</vt:lpstr>
      <vt:lpstr>Una nostra «semplice» esperienza</vt:lpstr>
      <vt:lpstr>IL NOSTRO GRAFICO</vt:lpstr>
      <vt:lpstr>AUTORI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Scuola  Leonardo da Vinci</dc:title>
  <dc:creator>Utente Windows</dc:creator>
  <cp:lastModifiedBy>fede</cp:lastModifiedBy>
  <cp:revision>38</cp:revision>
  <dcterms:created xsi:type="dcterms:W3CDTF">2017-03-07T10:56:15Z</dcterms:created>
  <dcterms:modified xsi:type="dcterms:W3CDTF">2017-04-11T16:49:09Z</dcterms:modified>
</cp:coreProperties>
</file>