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030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96"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91" d="100"/>
          <a:sy n="91" d="100"/>
        </p:scale>
        <p:origin x="-1884"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4FE227-F35E-432E-AD4D-9904A9BFD6F4}" type="datetimeFigureOut">
              <a:rPr lang="it-IT" smtClean="0"/>
              <a:pPr/>
              <a:t>19/04/2017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r>
              <a:rPr lang="it-IT" dirty="0" err="1" smtClean="0"/>
              <a:t>ll</a:t>
            </a:r>
            <a:endParaRPr lang="it-IT" dirty="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25F930-9A5A-4807-BA7F-9647D06ABF0C}"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C86C7F7E-F63F-4BF4-A2B3-03F038B7A679}" type="datetimeFigureOut">
              <a:rPr lang="it-IT" smtClean="0"/>
              <a:pPr/>
              <a:t>19/04/2017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F32415-A118-4FC3-9773-1D27B98C1E8D}"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C86C7F7E-F63F-4BF4-A2B3-03F038B7A679}" type="datetimeFigureOut">
              <a:rPr lang="it-IT" smtClean="0"/>
              <a:pPr/>
              <a:t>19/04/2017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F32415-A118-4FC3-9773-1D27B98C1E8D}"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C86C7F7E-F63F-4BF4-A2B3-03F038B7A679}" type="datetimeFigureOut">
              <a:rPr lang="it-IT" smtClean="0"/>
              <a:pPr/>
              <a:t>19/04/2017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F32415-A118-4FC3-9773-1D27B98C1E8D}"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C86C7F7E-F63F-4BF4-A2B3-03F038B7A679}" type="datetimeFigureOut">
              <a:rPr lang="it-IT" smtClean="0"/>
              <a:pPr/>
              <a:t>19/04/2017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F32415-A118-4FC3-9773-1D27B98C1E8D}"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C86C7F7E-F63F-4BF4-A2B3-03F038B7A679}" type="datetimeFigureOut">
              <a:rPr lang="it-IT" smtClean="0"/>
              <a:pPr/>
              <a:t>19/04/2017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F32415-A118-4FC3-9773-1D27B98C1E8D}"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C86C7F7E-F63F-4BF4-A2B3-03F038B7A679}" type="datetimeFigureOut">
              <a:rPr lang="it-IT" smtClean="0"/>
              <a:pPr/>
              <a:t>19/04/2017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7F32415-A118-4FC3-9773-1D27B98C1E8D}"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C86C7F7E-F63F-4BF4-A2B3-03F038B7A679}" type="datetimeFigureOut">
              <a:rPr lang="it-IT" smtClean="0"/>
              <a:pPr/>
              <a:t>19/04/2017</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87F32415-A118-4FC3-9773-1D27B98C1E8D}"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C86C7F7E-F63F-4BF4-A2B3-03F038B7A679}" type="datetimeFigureOut">
              <a:rPr lang="it-IT" smtClean="0"/>
              <a:pPr/>
              <a:t>19/04/2017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87F32415-A118-4FC3-9773-1D27B98C1E8D}"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C86C7F7E-F63F-4BF4-A2B3-03F038B7A679}" type="datetimeFigureOut">
              <a:rPr lang="it-IT" smtClean="0"/>
              <a:pPr/>
              <a:t>19/04/2017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87F32415-A118-4FC3-9773-1D27B98C1E8D}"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C86C7F7E-F63F-4BF4-A2B3-03F038B7A679}" type="datetimeFigureOut">
              <a:rPr lang="it-IT" smtClean="0"/>
              <a:pPr/>
              <a:t>19/04/2017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7F32415-A118-4FC3-9773-1D27B98C1E8D}"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C86C7F7E-F63F-4BF4-A2B3-03F038B7A679}" type="datetimeFigureOut">
              <a:rPr lang="it-IT" smtClean="0"/>
              <a:pPr/>
              <a:t>19/04/2017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7F32415-A118-4FC3-9773-1D27B98C1E8D}"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6C7F7E-F63F-4BF4-A2B3-03F038B7A679}" type="datetimeFigureOut">
              <a:rPr lang="it-IT" smtClean="0"/>
              <a:pPr/>
              <a:t>19/04/2017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F32415-A118-4FC3-9773-1D27B98C1E8D}"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Utilizzatore\Documents\tortino-carasau-tofu.jpg"/>
          <p:cNvPicPr>
            <a:picLocks noChangeAspect="1" noChangeArrowheads="1"/>
          </p:cNvPicPr>
          <p:nvPr/>
        </p:nvPicPr>
        <p:blipFill>
          <a:blip r:embed="rId2" cstate="print"/>
          <a:srcRect/>
          <a:stretch>
            <a:fillRect/>
          </a:stretch>
        </p:blipFill>
        <p:spPr bwMode="auto">
          <a:xfrm>
            <a:off x="4421190" y="3286124"/>
            <a:ext cx="4722810" cy="3000372"/>
          </a:xfrm>
          <a:prstGeom prst="rect">
            <a:avLst/>
          </a:prstGeom>
          <a:noFill/>
        </p:spPr>
      </p:pic>
      <p:pic>
        <p:nvPicPr>
          <p:cNvPr id="1027" name="Picture 3" descr="C:\Users\Utilizzatore\Documents\pane1-300x205.jpg"/>
          <p:cNvPicPr>
            <a:picLocks noChangeAspect="1" noChangeArrowheads="1"/>
          </p:cNvPicPr>
          <p:nvPr/>
        </p:nvPicPr>
        <p:blipFill>
          <a:blip r:embed="rId3" cstate="print"/>
          <a:srcRect/>
          <a:stretch>
            <a:fillRect/>
          </a:stretch>
        </p:blipFill>
        <p:spPr bwMode="auto">
          <a:xfrm>
            <a:off x="4643438" y="285728"/>
            <a:ext cx="4500562" cy="2500306"/>
          </a:xfrm>
          <a:prstGeom prst="rect">
            <a:avLst/>
          </a:prstGeom>
          <a:noFill/>
        </p:spPr>
      </p:pic>
      <p:pic>
        <p:nvPicPr>
          <p:cNvPr id="1028" name="Picture 4" descr="C:\Users\Utilizzatore\Documents\knzp4aL.jpg"/>
          <p:cNvPicPr>
            <a:picLocks noChangeAspect="1" noChangeArrowheads="1"/>
          </p:cNvPicPr>
          <p:nvPr/>
        </p:nvPicPr>
        <p:blipFill>
          <a:blip r:embed="rId4" cstate="print"/>
          <a:srcRect/>
          <a:stretch>
            <a:fillRect/>
          </a:stretch>
        </p:blipFill>
        <p:spPr bwMode="auto">
          <a:xfrm>
            <a:off x="0" y="3357562"/>
            <a:ext cx="4071934" cy="2933700"/>
          </a:xfrm>
          <a:prstGeom prst="rect">
            <a:avLst/>
          </a:prstGeom>
          <a:noFill/>
        </p:spPr>
      </p:pic>
      <p:pic>
        <p:nvPicPr>
          <p:cNvPr id="1026" name="Picture 2" descr="C:\Users\Utilizzatore\Documents\bakery3.jpg"/>
          <p:cNvPicPr>
            <a:picLocks noChangeAspect="1" noChangeArrowheads="1"/>
          </p:cNvPicPr>
          <p:nvPr/>
        </p:nvPicPr>
        <p:blipFill>
          <a:blip r:embed="rId5" cstate="print"/>
          <a:srcRect/>
          <a:stretch>
            <a:fillRect/>
          </a:stretch>
        </p:blipFill>
        <p:spPr bwMode="auto">
          <a:xfrm>
            <a:off x="0" y="214290"/>
            <a:ext cx="4214810" cy="2500330"/>
          </a:xfrm>
          <a:prstGeom prst="rect">
            <a:avLst/>
          </a:prstGeom>
          <a:noFill/>
        </p:spPr>
      </p:pic>
      <p:sp>
        <p:nvSpPr>
          <p:cNvPr id="2" name="Titolo 1"/>
          <p:cNvSpPr>
            <a:spLocks noGrp="1"/>
          </p:cNvSpPr>
          <p:nvPr>
            <p:ph type="ctrTitle"/>
          </p:nvPr>
        </p:nvSpPr>
        <p:spPr/>
        <p:txBody>
          <a:bodyPr/>
          <a:lstStyle/>
          <a:p>
            <a:r>
              <a:rPr lang="it-IT" dirty="0" smtClean="0">
                <a:solidFill>
                  <a:srgbClr val="FF0000"/>
                </a:solidFill>
                <a:latin typeface="Andalus" pitchFamily="18" charset="-78"/>
                <a:cs typeface="Andalus" pitchFamily="18" charset="-78"/>
              </a:rPr>
              <a:t>Il Pane nei Paesi del mondo</a:t>
            </a:r>
            <a:endParaRPr lang="it-IT" dirty="0">
              <a:solidFill>
                <a:srgbClr val="FF0000"/>
              </a:solidFill>
              <a:latin typeface="Andalus" pitchFamily="18" charset="-78"/>
              <a:cs typeface="Andalus" pitchFamily="18" charset="-78"/>
            </a:endParaRPr>
          </a:p>
        </p:txBody>
      </p:sp>
      <p:sp>
        <p:nvSpPr>
          <p:cNvPr id="3" name="Sottotitolo 2"/>
          <p:cNvSpPr>
            <a:spLocks noGrp="1"/>
          </p:cNvSpPr>
          <p:nvPr>
            <p:ph type="subTitle" idx="1"/>
          </p:nvPr>
        </p:nvSpPr>
        <p:spPr>
          <a:xfrm>
            <a:off x="1428728" y="3286124"/>
            <a:ext cx="6400800" cy="1752600"/>
          </a:xfrm>
        </p:spPr>
        <p:txBody>
          <a:bodyPr/>
          <a:lstStyle/>
          <a:p>
            <a:r>
              <a:rPr lang="it-IT" dirty="0" smtClean="0">
                <a:solidFill>
                  <a:srgbClr val="FFFF00"/>
                </a:solidFill>
                <a:latin typeface="Andalus" pitchFamily="18" charset="-78"/>
                <a:cs typeface="Andalus" pitchFamily="18" charset="-78"/>
              </a:rPr>
              <a:t>Matilde </a:t>
            </a:r>
            <a:r>
              <a:rPr lang="it-IT" dirty="0" err="1" smtClean="0">
                <a:solidFill>
                  <a:srgbClr val="FFFF00"/>
                </a:solidFill>
                <a:latin typeface="Andalus" pitchFamily="18" charset="-78"/>
                <a:cs typeface="Andalus" pitchFamily="18" charset="-78"/>
              </a:rPr>
              <a:t>Curedda</a:t>
            </a:r>
            <a:r>
              <a:rPr lang="it-IT" dirty="0" smtClean="0">
                <a:solidFill>
                  <a:srgbClr val="FFFF00"/>
                </a:solidFill>
                <a:latin typeface="Andalus" pitchFamily="18" charset="-78"/>
                <a:cs typeface="Andalus" pitchFamily="18" charset="-78"/>
              </a:rPr>
              <a:t> e </a:t>
            </a:r>
            <a:r>
              <a:rPr lang="it-IT" dirty="0" err="1" smtClean="0">
                <a:solidFill>
                  <a:srgbClr val="FFFF00"/>
                </a:solidFill>
                <a:latin typeface="Andalus" pitchFamily="18" charset="-78"/>
                <a:cs typeface="Andalus" pitchFamily="18" charset="-78"/>
              </a:rPr>
              <a:t>Joanna</a:t>
            </a:r>
            <a:r>
              <a:rPr lang="it-IT" dirty="0" smtClean="0">
                <a:solidFill>
                  <a:srgbClr val="FFFF00"/>
                </a:solidFill>
                <a:latin typeface="Andalus" pitchFamily="18" charset="-78"/>
                <a:cs typeface="Andalus" pitchFamily="18" charset="-78"/>
              </a:rPr>
              <a:t> </a:t>
            </a:r>
            <a:r>
              <a:rPr lang="it-IT" dirty="0" err="1" smtClean="0">
                <a:solidFill>
                  <a:srgbClr val="FFFF00"/>
                </a:solidFill>
                <a:latin typeface="Andalus" pitchFamily="18" charset="-78"/>
                <a:cs typeface="Andalus" pitchFamily="18" charset="-78"/>
              </a:rPr>
              <a:t>Ortega</a:t>
            </a:r>
            <a:endParaRPr lang="it-IT" dirty="0">
              <a:solidFill>
                <a:srgbClr val="FFFF00"/>
              </a:solidFill>
              <a:latin typeface="Andalus" pitchFamily="18" charset="-78"/>
              <a:cs typeface="Andalus"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2000"/>
                                        <p:tgtEl>
                                          <p:spTgt spid="1029"/>
                                        </p:tgtEl>
                                      </p:cBhvr>
                                    </p:animEffect>
                                    <p:anim calcmode="lin" valueType="num">
                                      <p:cBhvr>
                                        <p:cTn id="8" dur="2000" fill="hold"/>
                                        <p:tgtEl>
                                          <p:spTgt spid="1029"/>
                                        </p:tgtEl>
                                        <p:attrNameLst>
                                          <p:attrName>style.rotation</p:attrName>
                                        </p:attrNameLst>
                                      </p:cBhvr>
                                      <p:tavLst>
                                        <p:tav tm="0">
                                          <p:val>
                                            <p:fltVal val="720"/>
                                          </p:val>
                                        </p:tav>
                                        <p:tav tm="100000">
                                          <p:val>
                                            <p:fltVal val="0"/>
                                          </p:val>
                                        </p:tav>
                                      </p:tavLst>
                                    </p:anim>
                                    <p:anim calcmode="lin" valueType="num">
                                      <p:cBhvr>
                                        <p:cTn id="9" dur="2000" fill="hold"/>
                                        <p:tgtEl>
                                          <p:spTgt spid="1029"/>
                                        </p:tgtEl>
                                        <p:attrNameLst>
                                          <p:attrName>ppt_h</p:attrName>
                                        </p:attrNameLst>
                                      </p:cBhvr>
                                      <p:tavLst>
                                        <p:tav tm="0">
                                          <p:val>
                                            <p:fltVal val="0"/>
                                          </p:val>
                                        </p:tav>
                                        <p:tav tm="100000">
                                          <p:val>
                                            <p:strVal val="#ppt_h"/>
                                          </p:val>
                                        </p:tav>
                                      </p:tavLst>
                                    </p:anim>
                                    <p:anim calcmode="lin" valueType="num">
                                      <p:cBhvr>
                                        <p:cTn id="10" dur="2000" fill="hold"/>
                                        <p:tgtEl>
                                          <p:spTgt spid="1029"/>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fade">
                                      <p:cBhvr>
                                        <p:cTn id="15" dur="2000"/>
                                        <p:tgtEl>
                                          <p:spTgt spid="1028"/>
                                        </p:tgtEl>
                                      </p:cBhvr>
                                    </p:animEffect>
                                    <p:anim calcmode="lin" valueType="num">
                                      <p:cBhvr>
                                        <p:cTn id="16" dur="2000" fill="hold"/>
                                        <p:tgtEl>
                                          <p:spTgt spid="1028"/>
                                        </p:tgtEl>
                                        <p:attrNameLst>
                                          <p:attrName>style.rotation</p:attrName>
                                        </p:attrNameLst>
                                      </p:cBhvr>
                                      <p:tavLst>
                                        <p:tav tm="0">
                                          <p:val>
                                            <p:fltVal val="720"/>
                                          </p:val>
                                        </p:tav>
                                        <p:tav tm="100000">
                                          <p:val>
                                            <p:fltVal val="0"/>
                                          </p:val>
                                        </p:tav>
                                      </p:tavLst>
                                    </p:anim>
                                    <p:anim calcmode="lin" valueType="num">
                                      <p:cBhvr>
                                        <p:cTn id="17" dur="2000" fill="hold"/>
                                        <p:tgtEl>
                                          <p:spTgt spid="1028"/>
                                        </p:tgtEl>
                                        <p:attrNameLst>
                                          <p:attrName>ppt_h</p:attrName>
                                        </p:attrNameLst>
                                      </p:cBhvr>
                                      <p:tavLst>
                                        <p:tav tm="0">
                                          <p:val>
                                            <p:fltVal val="0"/>
                                          </p:val>
                                        </p:tav>
                                        <p:tav tm="100000">
                                          <p:val>
                                            <p:strVal val="#ppt_h"/>
                                          </p:val>
                                        </p:tav>
                                      </p:tavLst>
                                    </p:anim>
                                    <p:anim calcmode="lin" valueType="num">
                                      <p:cBhvr>
                                        <p:cTn id="18" dur="2000" fill="hold"/>
                                        <p:tgtEl>
                                          <p:spTgt spid="1028"/>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1027"/>
                                        </p:tgtEl>
                                        <p:attrNameLst>
                                          <p:attrName>style.visibility</p:attrName>
                                        </p:attrNameLst>
                                      </p:cBhvr>
                                      <p:to>
                                        <p:strVal val="visible"/>
                                      </p:to>
                                    </p:set>
                                    <p:animEffect transition="in" filter="fade">
                                      <p:cBhvr>
                                        <p:cTn id="23" dur="2000"/>
                                        <p:tgtEl>
                                          <p:spTgt spid="1027"/>
                                        </p:tgtEl>
                                      </p:cBhvr>
                                    </p:animEffect>
                                    <p:anim calcmode="lin" valueType="num">
                                      <p:cBhvr>
                                        <p:cTn id="24" dur="2000" fill="hold"/>
                                        <p:tgtEl>
                                          <p:spTgt spid="1027"/>
                                        </p:tgtEl>
                                        <p:attrNameLst>
                                          <p:attrName>style.rotation</p:attrName>
                                        </p:attrNameLst>
                                      </p:cBhvr>
                                      <p:tavLst>
                                        <p:tav tm="0">
                                          <p:val>
                                            <p:fltVal val="720"/>
                                          </p:val>
                                        </p:tav>
                                        <p:tav tm="100000">
                                          <p:val>
                                            <p:fltVal val="0"/>
                                          </p:val>
                                        </p:tav>
                                      </p:tavLst>
                                    </p:anim>
                                    <p:anim calcmode="lin" valueType="num">
                                      <p:cBhvr>
                                        <p:cTn id="25" dur="2000" fill="hold"/>
                                        <p:tgtEl>
                                          <p:spTgt spid="1027"/>
                                        </p:tgtEl>
                                        <p:attrNameLst>
                                          <p:attrName>ppt_h</p:attrName>
                                        </p:attrNameLst>
                                      </p:cBhvr>
                                      <p:tavLst>
                                        <p:tav tm="0">
                                          <p:val>
                                            <p:fltVal val="0"/>
                                          </p:val>
                                        </p:tav>
                                        <p:tav tm="100000">
                                          <p:val>
                                            <p:strVal val="#ppt_h"/>
                                          </p:val>
                                        </p:tav>
                                      </p:tavLst>
                                    </p:anim>
                                    <p:anim calcmode="lin" valueType="num">
                                      <p:cBhvr>
                                        <p:cTn id="26" dur="2000" fill="hold"/>
                                        <p:tgtEl>
                                          <p:spTgt spid="1027"/>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1026"/>
                                        </p:tgtEl>
                                        <p:attrNameLst>
                                          <p:attrName>style.visibility</p:attrName>
                                        </p:attrNameLst>
                                      </p:cBhvr>
                                      <p:to>
                                        <p:strVal val="visible"/>
                                      </p:to>
                                    </p:set>
                                    <p:animEffect transition="in" filter="fade">
                                      <p:cBhvr>
                                        <p:cTn id="31" dur="2000"/>
                                        <p:tgtEl>
                                          <p:spTgt spid="1026"/>
                                        </p:tgtEl>
                                      </p:cBhvr>
                                    </p:animEffect>
                                    <p:anim calcmode="lin" valueType="num">
                                      <p:cBhvr>
                                        <p:cTn id="32" dur="2000" fill="hold"/>
                                        <p:tgtEl>
                                          <p:spTgt spid="1026"/>
                                        </p:tgtEl>
                                        <p:attrNameLst>
                                          <p:attrName>style.rotation</p:attrName>
                                        </p:attrNameLst>
                                      </p:cBhvr>
                                      <p:tavLst>
                                        <p:tav tm="0">
                                          <p:val>
                                            <p:fltVal val="720"/>
                                          </p:val>
                                        </p:tav>
                                        <p:tav tm="100000">
                                          <p:val>
                                            <p:fltVal val="0"/>
                                          </p:val>
                                        </p:tav>
                                      </p:tavLst>
                                    </p:anim>
                                    <p:anim calcmode="lin" valueType="num">
                                      <p:cBhvr>
                                        <p:cTn id="33" dur="2000" fill="hold"/>
                                        <p:tgtEl>
                                          <p:spTgt spid="1026"/>
                                        </p:tgtEl>
                                        <p:attrNameLst>
                                          <p:attrName>ppt_h</p:attrName>
                                        </p:attrNameLst>
                                      </p:cBhvr>
                                      <p:tavLst>
                                        <p:tav tm="0">
                                          <p:val>
                                            <p:fltVal val="0"/>
                                          </p:val>
                                        </p:tav>
                                        <p:tav tm="100000">
                                          <p:val>
                                            <p:strVal val="#ppt_h"/>
                                          </p:val>
                                        </p:tav>
                                      </p:tavLst>
                                    </p:anim>
                                    <p:anim calcmode="lin" valueType="num">
                                      <p:cBhvr>
                                        <p:cTn id="34" dur="2000" fill="hold"/>
                                        <p:tgtEl>
                                          <p:spTgt spid="102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C:\Users\Utilizzatore\Documents\244071.jpg"/>
          <p:cNvPicPr>
            <a:picLocks noChangeAspect="1" noChangeArrowheads="1"/>
          </p:cNvPicPr>
          <p:nvPr/>
        </p:nvPicPr>
        <p:blipFill>
          <a:blip r:embed="rId2" cstate="print"/>
          <a:srcRect/>
          <a:stretch>
            <a:fillRect/>
          </a:stretch>
        </p:blipFill>
        <p:spPr bwMode="auto">
          <a:xfrm>
            <a:off x="-142908" y="0"/>
            <a:ext cx="9144000" cy="6858000"/>
          </a:xfrm>
          <a:prstGeom prst="rect">
            <a:avLst/>
          </a:prstGeom>
          <a:noFill/>
        </p:spPr>
      </p:pic>
      <p:sp>
        <p:nvSpPr>
          <p:cNvPr id="2" name="Titolo 1"/>
          <p:cNvSpPr>
            <a:spLocks noGrp="1"/>
          </p:cNvSpPr>
          <p:nvPr>
            <p:ph type="title"/>
          </p:nvPr>
        </p:nvSpPr>
        <p:spPr/>
        <p:txBody>
          <a:bodyPr>
            <a:normAutofit fontScale="90000"/>
          </a:bodyPr>
          <a:lstStyle/>
          <a:p>
            <a:r>
              <a:rPr lang="it-IT" dirty="0" smtClean="0">
                <a:solidFill>
                  <a:srgbClr val="FF0000"/>
                </a:solidFill>
              </a:rPr>
              <a:t>Il pane è la base dell’ alimentazione</a:t>
            </a:r>
            <a:endParaRPr lang="it-IT" dirty="0">
              <a:solidFill>
                <a:srgbClr val="FF0000"/>
              </a:solidFill>
            </a:endParaRPr>
          </a:p>
        </p:txBody>
      </p:sp>
      <p:sp>
        <p:nvSpPr>
          <p:cNvPr id="3" name="Segnaposto contenuto 2"/>
          <p:cNvSpPr>
            <a:spLocks noGrp="1"/>
          </p:cNvSpPr>
          <p:nvPr>
            <p:ph idx="1"/>
          </p:nvPr>
        </p:nvSpPr>
        <p:spPr/>
        <p:txBody>
          <a:bodyPr/>
          <a:lstStyle/>
          <a:p>
            <a:r>
              <a:rPr lang="it-IT" dirty="0" smtClean="0">
                <a:solidFill>
                  <a:srgbClr val="00B050"/>
                </a:solidFill>
              </a:rPr>
              <a:t>Il pane è il cibo base dell’alimentazione  nella maggior parte dei Paesi , ad eccezione di popolazioni che non possono dedicarsi all’ agricoltura , come gli Esquimesi , oppure tribù africane , che sono dediche all’allevamento del bestiame.</a:t>
            </a:r>
            <a:endParaRPr lang="it-IT"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tilizzatore\Documents\baguette.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olo 1"/>
          <p:cNvSpPr>
            <a:spLocks noGrp="1"/>
          </p:cNvSpPr>
          <p:nvPr>
            <p:ph type="title"/>
          </p:nvPr>
        </p:nvSpPr>
        <p:spPr/>
        <p:txBody>
          <a:bodyPr/>
          <a:lstStyle/>
          <a:p>
            <a:r>
              <a:rPr lang="it-IT" dirty="0" smtClean="0">
                <a:solidFill>
                  <a:srgbClr val="FF0000"/>
                </a:solidFill>
              </a:rPr>
              <a:t>La Baguette</a:t>
            </a:r>
            <a:endParaRPr lang="it-IT" dirty="0">
              <a:solidFill>
                <a:srgbClr val="FF0000"/>
              </a:solidFill>
            </a:endParaRPr>
          </a:p>
        </p:txBody>
      </p:sp>
      <p:sp>
        <p:nvSpPr>
          <p:cNvPr id="3" name="Segnaposto contenuto 2"/>
          <p:cNvSpPr>
            <a:spLocks noGrp="1"/>
          </p:cNvSpPr>
          <p:nvPr>
            <p:ph idx="1"/>
          </p:nvPr>
        </p:nvSpPr>
        <p:spPr/>
        <p:txBody>
          <a:bodyPr>
            <a:normAutofit lnSpcReduction="10000"/>
          </a:bodyPr>
          <a:lstStyle/>
          <a:p>
            <a:pPr>
              <a:buNone/>
            </a:pPr>
            <a:r>
              <a:rPr lang="it-IT" dirty="0" smtClean="0">
                <a:solidFill>
                  <a:srgbClr val="002060"/>
                </a:solidFill>
              </a:rPr>
              <a:t>La Baguette è il pane tipico della Francia . È nota a tutti la foto delle persone che escono dalle panetterie con il pane sotto braccio. Ma in un piccolo centro isolato del Massiccio Centrale il pane viene preparato ancora adesso, solo una volta all’anno. Tutti gli abitanti contribuiscono all’operazione, radunando la legna per scaldare l’unico forno presente nel paese, ciascuna famiglia riceve l’intera razione di pane preparata per un anno intero</a:t>
            </a:r>
            <a:r>
              <a:rPr lang="it-IT" dirty="0" smtClean="0">
                <a:solidFill>
                  <a:srgbClr val="FFFF00"/>
                </a:solidFill>
              </a:rPr>
              <a:t>.</a:t>
            </a:r>
            <a:endParaRPr lang="it-IT"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fltVal val="0"/>
                                          </p:val>
                                        </p:tav>
                                        <p:tav tm="100000">
                                          <p:val>
                                            <p:strVal val="#ppt_w"/>
                                          </p:val>
                                        </p:tav>
                                      </p:tavLst>
                                    </p:anim>
                                    <p:anim calcmode="lin" valueType="num">
                                      <p:cBhvr>
                                        <p:cTn id="8" dur="1000" fill="hold"/>
                                        <p:tgtEl>
                                          <p:spTgt spid="2050"/>
                                        </p:tgtEl>
                                        <p:attrNameLst>
                                          <p:attrName>ppt_h</p:attrName>
                                        </p:attrNameLst>
                                      </p:cBhvr>
                                      <p:tavLst>
                                        <p:tav tm="0">
                                          <p:val>
                                            <p:fltVal val="0"/>
                                          </p:val>
                                        </p:tav>
                                        <p:tav tm="100000">
                                          <p:val>
                                            <p:strVal val="#ppt_h"/>
                                          </p:val>
                                        </p:tav>
                                      </p:tavLst>
                                    </p:anim>
                                    <p:anim calcmode="lin" valueType="num">
                                      <p:cBhvr>
                                        <p:cTn id="9" dur="1000" fill="hold"/>
                                        <p:tgtEl>
                                          <p:spTgt spid="205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5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tilizzatore\Documents\pane-fiocchi-avena-kamut.jpg"/>
          <p:cNvPicPr>
            <a:picLocks noChangeAspect="1" noChangeArrowheads="1"/>
          </p:cNvPicPr>
          <p:nvPr/>
        </p:nvPicPr>
        <p:blipFill>
          <a:blip r:embed="rId2" cstate="print"/>
          <a:srcRect/>
          <a:stretch>
            <a:fillRect/>
          </a:stretch>
        </p:blipFill>
        <p:spPr bwMode="auto">
          <a:xfrm>
            <a:off x="0" y="0"/>
            <a:ext cx="9143999" cy="6858000"/>
          </a:xfrm>
          <a:prstGeom prst="rect">
            <a:avLst/>
          </a:prstGeom>
          <a:noFill/>
        </p:spPr>
      </p:pic>
      <p:sp>
        <p:nvSpPr>
          <p:cNvPr id="2" name="Titolo 1"/>
          <p:cNvSpPr>
            <a:spLocks noGrp="1"/>
          </p:cNvSpPr>
          <p:nvPr>
            <p:ph type="title"/>
          </p:nvPr>
        </p:nvSpPr>
        <p:spPr/>
        <p:txBody>
          <a:bodyPr/>
          <a:lstStyle/>
          <a:p>
            <a:r>
              <a:rPr lang="it-IT" dirty="0" smtClean="0">
                <a:solidFill>
                  <a:srgbClr val="FF0000"/>
                </a:solidFill>
              </a:rPr>
              <a:t>Il pane con la farina d’avena</a:t>
            </a:r>
            <a:endParaRPr lang="it-IT" dirty="0">
              <a:solidFill>
                <a:srgbClr val="FF0000"/>
              </a:solidFill>
            </a:endParaRPr>
          </a:p>
        </p:txBody>
      </p:sp>
      <p:sp>
        <p:nvSpPr>
          <p:cNvPr id="3" name="Segnaposto contenuto 2"/>
          <p:cNvSpPr>
            <a:spLocks noGrp="1"/>
          </p:cNvSpPr>
          <p:nvPr>
            <p:ph idx="1"/>
          </p:nvPr>
        </p:nvSpPr>
        <p:spPr/>
        <p:txBody>
          <a:bodyPr/>
          <a:lstStyle/>
          <a:p>
            <a:r>
              <a:rPr lang="it-IT" dirty="0" smtClean="0">
                <a:solidFill>
                  <a:srgbClr val="00B050"/>
                </a:solidFill>
              </a:rPr>
              <a:t>Il pane con la farina d’avena è preparato in Scozia, in Irlanda e nel nord dell’Inghilterra, dove è tutt’ora molto popolare. La farina d’avena ha un alto contenuto di proteine e di grassi, quindi il pane di avena è particolarmente adatto ai climi rigidi.</a:t>
            </a:r>
            <a:endParaRPr lang="it-IT" dirty="0">
              <a:solidFill>
                <a:srgbClr val="00B05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Utilizzatore\Documents\pane con farina di miglio macchina_thumb[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olo 1"/>
          <p:cNvSpPr>
            <a:spLocks noGrp="1"/>
          </p:cNvSpPr>
          <p:nvPr>
            <p:ph type="title"/>
          </p:nvPr>
        </p:nvSpPr>
        <p:spPr/>
        <p:txBody>
          <a:bodyPr/>
          <a:lstStyle/>
          <a:p>
            <a:r>
              <a:rPr lang="it-IT" dirty="0" smtClean="0">
                <a:solidFill>
                  <a:srgbClr val="FF0000"/>
                </a:solidFill>
              </a:rPr>
              <a:t>La farina di miglio</a:t>
            </a:r>
            <a:endParaRPr lang="it-IT" dirty="0">
              <a:solidFill>
                <a:srgbClr val="FF0000"/>
              </a:solidFill>
            </a:endParaRPr>
          </a:p>
        </p:txBody>
      </p:sp>
      <p:sp>
        <p:nvSpPr>
          <p:cNvPr id="3" name="Segnaposto contenuto 2"/>
          <p:cNvSpPr>
            <a:spLocks noGrp="1"/>
          </p:cNvSpPr>
          <p:nvPr>
            <p:ph idx="1"/>
          </p:nvPr>
        </p:nvSpPr>
        <p:spPr/>
        <p:txBody>
          <a:bodyPr/>
          <a:lstStyle/>
          <a:p>
            <a:r>
              <a:rPr lang="it-IT" dirty="0" smtClean="0">
                <a:solidFill>
                  <a:schemeClr val="accent6">
                    <a:lumMod val="50000"/>
                  </a:schemeClr>
                </a:solidFill>
              </a:rPr>
              <a:t>Anche la farina di miglio veniva usata per la panificazione, e il suo nome “ Miglio Panico “, indica che un tempo veniva usato per fare il pane, cosa che avviene ancora oggi in alcuni paesi come l’Arabia, la Moldavia, la Romania e anche nelle zone del Sud Italia. È quasi inesistente in Germania perche è un tipo di cereale diffuso nelle regioni a clima temperato.</a:t>
            </a:r>
            <a:endParaRPr lang="it-IT" dirty="0">
              <a:solidFill>
                <a:schemeClr val="accent6">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checkerboard(across)">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Utilizzatore\Documents\images.jpg"/>
          <p:cNvPicPr>
            <a:picLocks noChangeAspect="1" noChangeArrowheads="1"/>
          </p:cNvPicPr>
          <p:nvPr/>
        </p:nvPicPr>
        <p:blipFill>
          <a:blip r:embed="rId2" cstate="print"/>
          <a:srcRect/>
          <a:stretch>
            <a:fillRect/>
          </a:stretch>
        </p:blipFill>
        <p:spPr bwMode="auto">
          <a:xfrm>
            <a:off x="0" y="0"/>
            <a:ext cx="9143999" cy="6858000"/>
          </a:xfrm>
          <a:prstGeom prst="rect">
            <a:avLst/>
          </a:prstGeom>
          <a:noFill/>
        </p:spPr>
      </p:pic>
      <p:sp>
        <p:nvSpPr>
          <p:cNvPr id="2" name="Titolo 1"/>
          <p:cNvSpPr>
            <a:spLocks noGrp="1"/>
          </p:cNvSpPr>
          <p:nvPr>
            <p:ph type="title"/>
          </p:nvPr>
        </p:nvSpPr>
        <p:spPr/>
        <p:txBody>
          <a:bodyPr/>
          <a:lstStyle/>
          <a:p>
            <a:r>
              <a:rPr lang="it-IT" dirty="0" smtClean="0">
                <a:solidFill>
                  <a:srgbClr val="FF0000"/>
                </a:solidFill>
              </a:rPr>
              <a:t>La farina di segale</a:t>
            </a:r>
            <a:endParaRPr lang="it-IT" dirty="0">
              <a:solidFill>
                <a:srgbClr val="FF0000"/>
              </a:solidFill>
            </a:endParaRPr>
          </a:p>
        </p:txBody>
      </p:sp>
      <p:sp>
        <p:nvSpPr>
          <p:cNvPr id="3" name="Segnaposto contenuto 2"/>
          <p:cNvSpPr>
            <a:spLocks noGrp="1"/>
          </p:cNvSpPr>
          <p:nvPr>
            <p:ph idx="1"/>
          </p:nvPr>
        </p:nvSpPr>
        <p:spPr/>
        <p:txBody>
          <a:bodyPr/>
          <a:lstStyle/>
          <a:p>
            <a:r>
              <a:rPr lang="it-IT" dirty="0" smtClean="0">
                <a:solidFill>
                  <a:schemeClr val="accent6">
                    <a:lumMod val="50000"/>
                  </a:schemeClr>
                </a:solidFill>
              </a:rPr>
              <a:t>Fino alla metà del </a:t>
            </a:r>
            <a:r>
              <a:rPr lang="it-IT" dirty="0" err="1" smtClean="0">
                <a:solidFill>
                  <a:schemeClr val="accent6">
                    <a:lumMod val="50000"/>
                  </a:schemeClr>
                </a:solidFill>
              </a:rPr>
              <a:t>XIX°</a:t>
            </a:r>
            <a:r>
              <a:rPr lang="it-IT" dirty="0" smtClean="0">
                <a:solidFill>
                  <a:schemeClr val="accent6">
                    <a:lumMod val="50000"/>
                  </a:schemeClr>
                </a:solidFill>
              </a:rPr>
              <a:t> secolo, la farina di segale costituiva il cereale principale per produrre il pane in Germania. Questo tipo di pane è prodotto ancora oggi nell’Europa Centrale e Orientale. La segale rappresenta il cereale più usato per fare il pane dopo il grano. Si ottiene un pane nutriente e saporito che si conserva bene per diversi giorni.</a:t>
            </a:r>
            <a:endParaRPr lang="it-IT" dirty="0">
              <a:solidFill>
                <a:schemeClr val="accent6">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edge">
                                      <p:cBhvr>
                                        <p:cTn id="7"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340</Words>
  <Application>Microsoft Office PowerPoint</Application>
  <PresentationFormat>Presentazione su schermo (4:3)</PresentationFormat>
  <Paragraphs>12</Paragraphs>
  <Slides>6</Slides>
  <Notes>0</Notes>
  <HiddenSlides>0</HiddenSlides>
  <MMClips>0</MMClips>
  <ScaleCrop>false</ScaleCrop>
  <HeadingPairs>
    <vt:vector size="4" baseType="variant">
      <vt:variant>
        <vt:lpstr>Tema</vt:lpstr>
      </vt:variant>
      <vt:variant>
        <vt:i4>1</vt:i4>
      </vt:variant>
      <vt:variant>
        <vt:lpstr>Titoli diapositive</vt:lpstr>
      </vt:variant>
      <vt:variant>
        <vt:i4>6</vt:i4>
      </vt:variant>
    </vt:vector>
  </HeadingPairs>
  <TitlesOfParts>
    <vt:vector size="7" baseType="lpstr">
      <vt:lpstr>Tema di Office</vt:lpstr>
      <vt:lpstr>Il Pane nei Paesi del mondo</vt:lpstr>
      <vt:lpstr>Il pane è la base dell’ alimentazione</vt:lpstr>
      <vt:lpstr>La Baguette</vt:lpstr>
      <vt:lpstr>Il pane con la farina d’avena</vt:lpstr>
      <vt:lpstr>La farina di miglio</vt:lpstr>
      <vt:lpstr>La farina di segale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Pane nei Paesi del mondo</dc:title>
  <dc:creator>Utilizzatore</dc:creator>
  <cp:lastModifiedBy>Paola</cp:lastModifiedBy>
  <cp:revision>12</cp:revision>
  <dcterms:created xsi:type="dcterms:W3CDTF">2017-03-24T11:24:28Z</dcterms:created>
  <dcterms:modified xsi:type="dcterms:W3CDTF">2017-04-19T19:55:00Z</dcterms:modified>
</cp:coreProperties>
</file>