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8" r:id="rId4"/>
    <p:sldId id="259" r:id="rId5"/>
    <p:sldId id="261" r:id="rId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612" autoAdjust="0"/>
  </p:normalViewPr>
  <p:slideViewPr>
    <p:cSldViewPr>
      <p:cViewPr varScale="1">
        <p:scale>
          <a:sx n="68" d="100"/>
          <a:sy n="68" d="100"/>
        </p:scale>
        <p:origin x="-144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23BE2409-5DB3-4782-A324-F99CB0C950F4}" type="datetimeFigureOut">
              <a:rPr lang="it-IT" smtClean="0"/>
              <a:pPr/>
              <a:t>24/04/2017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5842027-0C08-4712-B072-4FB43916FB19}"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BE2409-5DB3-4782-A324-F99CB0C950F4}" type="datetimeFigureOut">
              <a:rPr lang="it-IT" smtClean="0"/>
              <a:pPr/>
              <a:t>24/04/2017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42027-0C08-4712-B072-4FB43916FB19}"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1.bp.blogspot.com/-8uFUgGq8M3A/TrcCLreFmiI/AAAAAAAAAT4/ZG768w1R-Tk/s1600/kaisek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olo 1"/>
          <p:cNvSpPr>
            <a:spLocks noGrp="1"/>
          </p:cNvSpPr>
          <p:nvPr>
            <p:ph type="ctrTitle"/>
          </p:nvPr>
        </p:nvSpPr>
        <p:spPr>
          <a:xfrm>
            <a:off x="571472" y="1142984"/>
            <a:ext cx="7772400" cy="2470157"/>
          </a:xfrm>
        </p:spPr>
        <p:txBody>
          <a:bodyPr>
            <a:noAutofit/>
          </a:bodyPr>
          <a:lstStyle/>
          <a:p>
            <a:r>
              <a:rPr lang="it-IT" sz="4000" dirty="0">
                <a:solidFill>
                  <a:srgbClr val="FF0000"/>
                </a:solidFill>
                <a:latin typeface="Gill Sans Ultra Bold" pitchFamily="34" charset="0"/>
              </a:rPr>
              <a:t>FRANCESCA e KRISTEL,  </a:t>
            </a:r>
            <a:br>
              <a:rPr lang="it-IT" sz="4000" dirty="0">
                <a:latin typeface="Gill Sans Ultra Bold" pitchFamily="34" charset="0"/>
              </a:rPr>
            </a:br>
            <a:r>
              <a:rPr lang="it-IT" sz="4000" dirty="0">
                <a:solidFill>
                  <a:srgbClr val="FF0000"/>
                </a:solidFill>
                <a:latin typeface="Gill Sans Ultra Bold" pitchFamily="34" charset="0"/>
              </a:rPr>
              <a:t>1D</a:t>
            </a:r>
            <a:br>
              <a:rPr lang="it-IT" sz="4000" dirty="0">
                <a:latin typeface="Gill Sans Ultra Bold" pitchFamily="34" charset="0"/>
              </a:rPr>
            </a:br>
            <a:r>
              <a:rPr lang="it-IT" sz="4000" dirty="0">
                <a:solidFill>
                  <a:srgbClr val="FF0000"/>
                </a:solidFill>
                <a:latin typeface="Gill Sans Ultra Bold" pitchFamily="34" charset="0"/>
              </a:rPr>
              <a:t>2016/17</a:t>
            </a:r>
          </a:p>
        </p:txBody>
      </p:sp>
      <p:sp>
        <p:nvSpPr>
          <p:cNvPr id="3" name="Sottotitolo 2"/>
          <p:cNvSpPr>
            <a:spLocks noGrp="1"/>
          </p:cNvSpPr>
          <p:nvPr>
            <p:ph type="subTitle" idx="1"/>
          </p:nvPr>
        </p:nvSpPr>
        <p:spPr>
          <a:xfrm>
            <a:off x="1371600" y="4143380"/>
            <a:ext cx="6400800" cy="1495420"/>
          </a:xfrm>
        </p:spPr>
        <p:txBody>
          <a:bodyPr>
            <a:normAutofit/>
          </a:bodyPr>
          <a:lstStyle/>
          <a:p>
            <a:r>
              <a:rPr lang="it-IT" sz="4400" dirty="0">
                <a:solidFill>
                  <a:srgbClr val="00B050"/>
                </a:solidFill>
                <a:latin typeface="Arial Black" pitchFamily="34" charset="0"/>
              </a:rPr>
              <a:t>USANZE IN TAVOLA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pane-panetteria-chiesa-8189.jpg"/>
          <p:cNvPicPr>
            <a:picLocks noChangeAspect="1"/>
          </p:cNvPicPr>
          <p:nvPr/>
        </p:nvPicPr>
        <p:blipFill>
          <a:blip r:embed="rId2" cstate="print"/>
          <a:stretch>
            <a:fillRect/>
          </a:stretch>
        </p:blipFill>
        <p:spPr>
          <a:xfrm>
            <a:off x="0" y="0"/>
            <a:ext cx="9501158" cy="6858000"/>
          </a:xfrm>
          <a:prstGeom prst="rect">
            <a:avLst/>
          </a:prstGeom>
        </p:spPr>
      </p:pic>
      <p:sp>
        <p:nvSpPr>
          <p:cNvPr id="2" name="Titolo 1"/>
          <p:cNvSpPr>
            <a:spLocks noGrp="1"/>
          </p:cNvSpPr>
          <p:nvPr>
            <p:ph type="title"/>
          </p:nvPr>
        </p:nvSpPr>
        <p:spPr/>
        <p:txBody>
          <a:bodyPr/>
          <a:lstStyle/>
          <a:p>
            <a:r>
              <a:rPr lang="it-IT" dirty="0">
                <a:solidFill>
                  <a:srgbClr val="00B050"/>
                </a:solidFill>
                <a:latin typeface="Bodoni MT Black" pitchFamily="18" charset="0"/>
              </a:rPr>
              <a:t>Il pane</a:t>
            </a:r>
          </a:p>
        </p:txBody>
      </p:sp>
      <p:sp>
        <p:nvSpPr>
          <p:cNvPr id="3" name="Segnaposto contenuto 2"/>
          <p:cNvSpPr>
            <a:spLocks noGrp="1"/>
          </p:cNvSpPr>
          <p:nvPr>
            <p:ph idx="1"/>
          </p:nvPr>
        </p:nvSpPr>
        <p:spPr/>
        <p:txBody>
          <a:bodyPr/>
          <a:lstStyle/>
          <a:p>
            <a:pPr>
              <a:buNone/>
            </a:pPr>
            <a:r>
              <a:rPr lang="it-IT" dirty="0">
                <a:solidFill>
                  <a:srgbClr val="FF0000"/>
                </a:solidFill>
              </a:rPr>
              <a:t>In Polonia,Ucraina,Afganistan,</a:t>
            </a:r>
            <a:r>
              <a:rPr lang="it-IT" dirty="0"/>
              <a:t> ma anche in alcuni paesi mediorientali esiste un rituale particolare per quando si fa cadere un pezzo di pane. Dopo  averlo raccolto si deve baciarlo poi portarlo alla fronte prima di rimetterlo nel piatto come segno di rispetto per il cibo e per il lavoro speso a prepararlo</a:t>
            </a:r>
            <a:endParaRPr lang="it-IT"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path path="rect">
            <a:fillToRect l="100000" t="100000"/>
          </a:path>
        </a:grad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a:buNone/>
            </a:pPr>
            <a:r>
              <a:rPr lang="it-IT" dirty="0">
                <a:latin typeface="Comic Sans MS" pitchFamily="66" charset="0"/>
              </a:rPr>
              <a:t>In Thailandia,le bacchette sono riservate agli spaghetti,mentre gli altri piatti si mangiano con </a:t>
            </a:r>
            <a:r>
              <a:rPr lang="it-IT" dirty="0">
                <a:solidFill>
                  <a:srgbClr val="FF0000"/>
                </a:solidFill>
                <a:latin typeface="Comic Sans MS" pitchFamily="66" charset="0"/>
              </a:rPr>
              <a:t>cucchiaio</a:t>
            </a:r>
            <a:r>
              <a:rPr lang="it-IT" dirty="0">
                <a:latin typeface="Comic Sans MS" pitchFamily="66" charset="0"/>
              </a:rPr>
              <a:t> e </a:t>
            </a:r>
            <a:r>
              <a:rPr lang="it-IT" dirty="0">
                <a:solidFill>
                  <a:srgbClr val="FF0000"/>
                </a:solidFill>
                <a:latin typeface="Comic Sans MS" pitchFamily="66" charset="0"/>
              </a:rPr>
              <a:t>forchetta</a:t>
            </a:r>
            <a:r>
              <a:rPr lang="it-IT" dirty="0">
                <a:latin typeface="Comic Sans MS" pitchFamily="66" charset="0"/>
              </a:rPr>
              <a:t>. La forchetta và impugnata con la mano sinistra,usandola per accompagnare il cibo e riempire il cucchiaio, tenuto con la destra. Solo il cucchiaio è usato per accompagnare il cibo alla bocca</a:t>
            </a:r>
            <a:r>
              <a:rPr lang="it-IT" dirty="0">
                <a:latin typeface="Berlin Sans FB Demi" pitchFamily="34" charset="0"/>
              </a:rPr>
              <a:t>.</a:t>
            </a:r>
            <a:endParaRPr lang="it-IT" dirty="0">
              <a:solidFill>
                <a:srgbClr val="FF0000"/>
              </a:solidFill>
              <a:latin typeface="Berlin Sans FB Demi" pitchFamily="34" charset="0"/>
            </a:endParaRPr>
          </a:p>
        </p:txBody>
      </p:sp>
      <p:sp>
        <p:nvSpPr>
          <p:cNvPr id="4" name="Titolo 3"/>
          <p:cNvSpPr>
            <a:spLocks noGrp="1"/>
          </p:cNvSpPr>
          <p:nvPr>
            <p:ph type="title"/>
          </p:nvPr>
        </p:nvSpPr>
        <p:spPr/>
        <p:txBody>
          <a:bodyPr>
            <a:normAutofit fontScale="90000"/>
          </a:bodyPr>
          <a:lstStyle/>
          <a:p>
            <a:r>
              <a:rPr lang="it-IT" dirty="0">
                <a:solidFill>
                  <a:schemeClr val="accent6">
                    <a:lumMod val="50000"/>
                  </a:schemeClr>
                </a:solidFill>
                <a:latin typeface="Britannic Bold" pitchFamily="34" charset="0"/>
              </a:rPr>
              <a:t>La cucina orientale e l’ uso delle bacchette</a:t>
            </a:r>
          </a:p>
        </p:txBody>
      </p:sp>
      <p:sp>
        <p:nvSpPr>
          <p:cNvPr id="5" name="Rettangolo 4"/>
          <p:cNvSpPr/>
          <p:nvPr/>
        </p:nvSpPr>
        <p:spPr>
          <a:xfrm>
            <a:off x="1352132" y="1434813"/>
            <a:ext cx="381836" cy="584775"/>
          </a:xfrm>
          <a:prstGeom prst="rect">
            <a:avLst/>
          </a:prstGeom>
        </p:spPr>
        <p:txBody>
          <a:bodyPr wrap="none">
            <a:spAutoFit/>
          </a:bodyPr>
          <a:lstStyle/>
          <a:p>
            <a:r>
              <a:rPr lang="it-IT" sz="3200" dirty="0">
                <a:solidFill>
                  <a:prstClr val="black"/>
                </a:solidFill>
              </a:rPr>
              <a:t>. </a:t>
            </a:r>
            <a:endParaRPr lang="it-IT"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1028" name="Picture 4" descr="Risultati immagini per BACCHETTE CINESI"/>
          <p:cNvPicPr>
            <a:picLocks noChangeAspect="1" noChangeArrowheads="1"/>
          </p:cNvPicPr>
          <p:nvPr/>
        </p:nvPicPr>
        <p:blipFill>
          <a:blip r:embed="rId2" cstate="print"/>
          <a:srcRect/>
          <a:stretch>
            <a:fillRect/>
          </a:stretch>
        </p:blipFill>
        <p:spPr bwMode="auto">
          <a:xfrm>
            <a:off x="0" y="-142900"/>
            <a:ext cx="9144000" cy="7000900"/>
          </a:xfrm>
          <a:prstGeom prst="rect">
            <a:avLst/>
          </a:prstGeom>
          <a:noFill/>
        </p:spPr>
      </p:pic>
      <p:sp>
        <p:nvSpPr>
          <p:cNvPr id="2" name="Titolo 1"/>
          <p:cNvSpPr>
            <a:spLocks noGrp="1"/>
          </p:cNvSpPr>
          <p:nvPr>
            <p:ph type="title"/>
          </p:nvPr>
        </p:nvSpPr>
        <p:spPr/>
        <p:txBody>
          <a:bodyPr/>
          <a:lstStyle/>
          <a:p>
            <a:r>
              <a:rPr lang="it-IT" dirty="0">
                <a:solidFill>
                  <a:schemeClr val="accent6">
                    <a:lumMod val="75000"/>
                  </a:schemeClr>
                </a:solidFill>
                <a:latin typeface="Cooper Black" pitchFamily="18" charset="0"/>
              </a:rPr>
              <a:t>Le bacchette cinesi</a:t>
            </a:r>
          </a:p>
        </p:txBody>
      </p:sp>
      <p:sp>
        <p:nvSpPr>
          <p:cNvPr id="3" name="Segnaposto contenuto 2"/>
          <p:cNvSpPr>
            <a:spLocks noGrp="1"/>
          </p:cNvSpPr>
          <p:nvPr>
            <p:ph idx="1"/>
          </p:nvPr>
        </p:nvSpPr>
        <p:spPr>
          <a:xfrm>
            <a:off x="457200" y="1714488"/>
            <a:ext cx="8229600" cy="4411675"/>
          </a:xfrm>
        </p:spPr>
        <p:txBody>
          <a:bodyPr>
            <a:normAutofit/>
          </a:bodyPr>
          <a:lstStyle/>
          <a:p>
            <a:pPr>
              <a:buNone/>
            </a:pPr>
            <a:r>
              <a:rPr lang="it-IT" dirty="0">
                <a:solidFill>
                  <a:schemeClr val="tx1">
                    <a:lumMod val="95000"/>
                    <a:lumOff val="5000"/>
                  </a:schemeClr>
                </a:solidFill>
                <a:latin typeface="Aharoni" pitchFamily="2" charset="-79"/>
                <a:cs typeface="Aharoni" pitchFamily="2" charset="-79"/>
              </a:rPr>
              <a:t>Mai appoggiare incrociate per non ricorrere nella sfortuna e mai usare la parte che infilate in bocca per prendere il cibo da un piatto di portata;per questa operazione occorrer</a:t>
            </a:r>
            <a:r>
              <a:rPr lang="it-IT" b="1" dirty="0">
                <a:solidFill>
                  <a:schemeClr val="tx1">
                    <a:lumMod val="95000"/>
                    <a:lumOff val="5000"/>
                  </a:schemeClr>
                </a:solidFill>
                <a:latin typeface="Aharoni" pitchFamily="2" charset="-79"/>
                <a:cs typeface="Aharoni" pitchFamily="2" charset="-79"/>
              </a:rPr>
              <a:t>à</a:t>
            </a:r>
            <a:r>
              <a:rPr lang="it-IT" dirty="0">
                <a:solidFill>
                  <a:schemeClr val="tx1">
                    <a:lumMod val="95000"/>
                    <a:lumOff val="5000"/>
                  </a:schemeClr>
                </a:solidFill>
                <a:latin typeface="Aharoni" pitchFamily="2" charset="-79"/>
                <a:cs typeface="Aharoni" pitchFamily="2" charset="-79"/>
              </a:rPr>
              <a:t> girarle. Mai infilarle verticalmente nella ciotola di riso. Altro atto considerato </a:t>
            </a:r>
            <a:r>
              <a:rPr lang="it-IT" b="1" dirty="0">
                <a:solidFill>
                  <a:schemeClr val="tx1">
                    <a:lumMod val="95000"/>
                    <a:lumOff val="5000"/>
                  </a:schemeClr>
                </a:solidFill>
                <a:latin typeface="Aharoni" pitchFamily="2" charset="-79"/>
                <a:cs typeface="Aharoni" pitchFamily="2" charset="-79"/>
              </a:rPr>
              <a:t>tabù è </a:t>
            </a:r>
            <a:r>
              <a:rPr lang="it-IT" dirty="0">
                <a:solidFill>
                  <a:schemeClr val="tx1">
                    <a:lumMod val="95000"/>
                    <a:lumOff val="5000"/>
                  </a:schemeClr>
                </a:solidFill>
                <a:latin typeface="Aharoni" pitchFamily="2" charset="-79"/>
                <a:cs typeface="Aharoni" pitchFamily="2" charset="-79"/>
              </a:rPr>
              <a:t>usarle per passare il cib</a:t>
            </a:r>
            <a:r>
              <a:rPr lang="it-IT" b="1" dirty="0">
                <a:solidFill>
                  <a:schemeClr val="tx1">
                    <a:lumMod val="95000"/>
                    <a:lumOff val="5000"/>
                  </a:schemeClr>
                </a:solidFill>
              </a:rPr>
              <a:t>o</a:t>
            </a:r>
            <a:r>
              <a:rPr lang="it-IT" dirty="0">
                <a:solidFill>
                  <a:schemeClr val="tx1">
                    <a:lumMod val="95000"/>
                    <a:lumOff val="5000"/>
                  </a:schemeClr>
                </a:solidFill>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7030A0"/>
                </a:solidFill>
                <a:latin typeface="Bodoni MT Black" pitchFamily="18" charset="0"/>
              </a:rPr>
              <a:t>Usanza indiana</a:t>
            </a:r>
          </a:p>
        </p:txBody>
      </p:sp>
      <p:sp>
        <p:nvSpPr>
          <p:cNvPr id="3" name="Segnaposto contenuto 2"/>
          <p:cNvSpPr>
            <a:spLocks noGrp="1"/>
          </p:cNvSpPr>
          <p:nvPr>
            <p:ph idx="1"/>
          </p:nvPr>
        </p:nvSpPr>
        <p:spPr/>
        <p:txBody>
          <a:bodyPr/>
          <a:lstStyle/>
          <a:p>
            <a:pPr>
              <a:buNone/>
            </a:pPr>
            <a:r>
              <a:rPr lang="it-IT" dirty="0">
                <a:solidFill>
                  <a:srgbClr val="FF0000"/>
                </a:solidFill>
              </a:rPr>
              <a:t>In India,</a:t>
            </a:r>
            <a:r>
              <a:rPr lang="it-IT" dirty="0"/>
              <a:t>oltre alla regola della mano destra bisogna ricordarsi che,una volta toccato il piatto,il cibo viene considerato impuro. Meglio non offrirlo mai,nemmeno agli intimi. Per far capire che abbiamo apprezzato la cena basterà non avanzare nulla nel piatto. </a:t>
            </a:r>
            <a:endParaRPr lang="it-IT" dirty="0">
              <a:solidFill>
                <a:srgbClr val="FF0000"/>
              </a:solidFill>
            </a:endParaRP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222</Words>
  <Application>Microsoft Office PowerPoint</Application>
  <PresentationFormat>Presentazione su schermo (4:3)</PresentationFormat>
  <Paragraphs>11</Paragraphs>
  <Slides>5</Slides>
  <Notes>0</Notes>
  <HiddenSlides>0</HiddenSlides>
  <MMClips>0</MMClips>
  <ScaleCrop>false</ScaleCrop>
  <HeadingPairs>
    <vt:vector size="4" baseType="variant">
      <vt:variant>
        <vt:lpstr>Tema</vt:lpstr>
      </vt:variant>
      <vt:variant>
        <vt:i4>1</vt:i4>
      </vt:variant>
      <vt:variant>
        <vt:lpstr>Titoli diapositive</vt:lpstr>
      </vt:variant>
      <vt:variant>
        <vt:i4>5</vt:i4>
      </vt:variant>
    </vt:vector>
  </HeadingPairs>
  <TitlesOfParts>
    <vt:vector size="6" baseType="lpstr">
      <vt:lpstr>Tema di Office</vt:lpstr>
      <vt:lpstr>FRANCESCA e KRISTEL,   1D 2016/17</vt:lpstr>
      <vt:lpstr>Il pane</vt:lpstr>
      <vt:lpstr>La cucina orientale e l’ uso delle bacchette</vt:lpstr>
      <vt:lpstr>Le bacchette cinesi</vt:lpstr>
      <vt:lpstr>Usanza indiana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FRANCESCA ESPOSITO E KRISTEL DEL MUNDO  1D 2016/17</dc:title>
  <dc:creator>Utilizzatore</dc:creator>
  <cp:lastModifiedBy>Paola</cp:lastModifiedBy>
  <cp:revision>20</cp:revision>
  <dcterms:created xsi:type="dcterms:W3CDTF">2017-03-24T11:23:08Z</dcterms:created>
  <dcterms:modified xsi:type="dcterms:W3CDTF">2017-04-24T10:12:10Z</dcterms:modified>
</cp:coreProperties>
</file>