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0907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6" y="-90"/>
      </p:cViewPr>
      <p:guideLst>
        <p:guide orient="horz" pos="2160"/>
        <p:guide pos="28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5454" y="3699804"/>
            <a:ext cx="8274076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5454" y="1433732"/>
            <a:ext cx="8274076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58036" y="3550126"/>
            <a:ext cx="2960449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690590" y="3550126"/>
            <a:ext cx="2960449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23007" y="3526302"/>
            <a:ext cx="45545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56122-B3C8-42F6-A553-49F6FE2D36AB}" type="datetimeFigureOut">
              <a:rPr lang="en-GB" smtClean="0"/>
              <a:pPr/>
              <a:t>29/11/2017</a:t>
            </a:fld>
            <a:endParaRPr lang="en-GB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5D796D-E24F-4251-B6F6-312CA1AFB8EC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56122-B3C8-42F6-A553-49F6FE2D36AB}" type="datetimeFigureOut">
              <a:rPr lang="en-GB" smtClean="0"/>
              <a:pPr/>
              <a:t>29/11/2017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796D-E24F-4251-B6F6-312CA1AFB8EC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04079" y="274639"/>
            <a:ext cx="2049542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5454" y="274639"/>
            <a:ext cx="5996808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56122-B3C8-42F6-A553-49F6FE2D36AB}" type="datetimeFigureOut">
              <a:rPr lang="en-GB" smtClean="0"/>
              <a:pPr/>
              <a:t>29/11/2017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796D-E24F-4251-B6F6-312CA1AFB8EC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5454" y="1524000"/>
            <a:ext cx="8198168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9356122-B3C8-42F6-A553-49F6FE2D36AB}" type="datetimeFigureOut">
              <a:rPr lang="en-GB" smtClean="0"/>
              <a:pPr/>
              <a:t>29/11/2017</a:t>
            </a:fld>
            <a:endParaRPr lang="en-GB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25D796D-E24F-4251-B6F6-312CA1AFB8EC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56122-B3C8-42F6-A553-49F6FE2D36AB}" type="datetimeFigureOut">
              <a:rPr lang="en-GB" smtClean="0"/>
              <a:pPr/>
              <a:t>29/11/2017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796D-E24F-4251-B6F6-312CA1AFB8EC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180" y="3505200"/>
            <a:ext cx="7894532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3180" y="4958864"/>
            <a:ext cx="7894532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3180" y="4916993"/>
            <a:ext cx="7894532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56122-B3C8-42F6-A553-49F6FE2D36AB}" type="datetimeFigureOut">
              <a:rPr lang="en-GB" smtClean="0"/>
              <a:pPr/>
              <a:t>29/11/2017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796D-E24F-4251-B6F6-312CA1AFB8EC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5454" y="1524000"/>
            <a:ext cx="4044429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30447" y="1524000"/>
            <a:ext cx="4044429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796D-E24F-4251-B6F6-312CA1AFB8EC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56122-B3C8-42F6-A553-49F6FE2D36AB}" type="datetimeFigureOut">
              <a:rPr lang="en-GB" smtClean="0"/>
              <a:pPr/>
              <a:t>29/11/2017</a:t>
            </a:fld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5454" y="1399593"/>
            <a:ext cx="402475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5454" y="2201896"/>
            <a:ext cx="4023175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32028" y="2201896"/>
            <a:ext cx="4023175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5454" y="155448"/>
            <a:ext cx="8198168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30446" y="1399593"/>
            <a:ext cx="402475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0795" y="2180219"/>
            <a:ext cx="3734721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36719" y="2180219"/>
            <a:ext cx="3734721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56122-B3C8-42F6-A553-49F6FE2D36AB}" type="datetimeFigureOut">
              <a:rPr lang="en-GB" smtClean="0"/>
              <a:pPr/>
              <a:t>29/11/2017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796D-E24F-4251-B6F6-312CA1AFB8EC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56122-B3C8-42F6-A553-49F6FE2D36AB}" type="datetimeFigureOut">
              <a:rPr lang="en-GB" smtClean="0"/>
              <a:pPr/>
              <a:t>29/11/2017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796D-E24F-4251-B6F6-312CA1AFB8EC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5454" y="457200"/>
            <a:ext cx="6224535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55897" y="1600200"/>
            <a:ext cx="1976669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55897" y="457200"/>
            <a:ext cx="1973633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9356122-B3C8-42F6-A553-49F6FE2D36AB}" type="datetimeFigureOut">
              <a:rPr lang="en-GB" smtClean="0"/>
              <a:pPr/>
              <a:t>29/11/2017</a:t>
            </a:fld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5D796D-E24F-4251-B6F6-312CA1AFB8EC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04079" y="457200"/>
            <a:ext cx="2049542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5454" y="457200"/>
            <a:ext cx="5996808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04079" y="1600200"/>
            <a:ext cx="2049542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56122-B3C8-42F6-A553-49F6FE2D36AB}" type="datetimeFigureOut">
              <a:rPr lang="en-GB" smtClean="0"/>
              <a:pPr/>
              <a:t>29/11/2017</a:t>
            </a:fld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5D796D-E24F-4251-B6F6-312CA1AFB8EC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5454" y="1447800"/>
            <a:ext cx="8198168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69081" y="6203667"/>
            <a:ext cx="2580905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9356122-B3C8-42F6-A553-49F6FE2D36AB}" type="datetimeFigureOut">
              <a:rPr lang="en-GB" smtClean="0"/>
              <a:pPr/>
              <a:t>29/11/2017</a:t>
            </a:fld>
            <a:endParaRPr lang="en-GB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25451" y="6203667"/>
            <a:ext cx="3567721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378451" y="6181531"/>
            <a:ext cx="607272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25D796D-E24F-4251-B6F6-312CA1AFB8EC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5454" y="152400"/>
            <a:ext cx="8198168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0081" y="2564904"/>
            <a:ext cx="8198168" cy="1219200"/>
          </a:xfrm>
        </p:spPr>
        <p:txBody>
          <a:bodyPr>
            <a:normAutofit/>
          </a:bodyPr>
          <a:lstStyle/>
          <a:p>
            <a:r>
              <a:rPr lang="it-IT" sz="6000" dirty="0" smtClean="0">
                <a:solidFill>
                  <a:srgbClr val="C00000"/>
                </a:solidFill>
                <a:latin typeface="AR BLANCA" pitchFamily="2" charset="0"/>
              </a:rPr>
              <a:t> UN SOLDATO FRANCESE</a:t>
            </a:r>
            <a:endParaRPr lang="en-GB" sz="6000" dirty="0">
              <a:solidFill>
                <a:srgbClr val="C00000"/>
              </a:solidFill>
              <a:latin typeface="AR BLANCA" pitchFamily="2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contenuto 9"/>
          <p:cNvSpPr>
            <a:spLocks noGrp="1"/>
          </p:cNvSpPr>
          <p:nvPr>
            <p:ph idx="1"/>
          </p:nvPr>
        </p:nvSpPr>
        <p:spPr>
          <a:xfrm>
            <a:off x="378073" y="836712"/>
            <a:ext cx="8198168" cy="5247456"/>
          </a:xfrm>
        </p:spPr>
        <p:txBody>
          <a:bodyPr>
            <a:normAutofit lnSpcReduction="10000"/>
          </a:bodyPr>
          <a:lstStyle/>
          <a:p>
            <a:endParaRPr lang="it-IT" sz="3200" dirty="0" smtClean="0">
              <a:solidFill>
                <a:srgbClr val="C00000"/>
              </a:solidFill>
              <a:latin typeface="AR BLANCA" pitchFamily="2" charset="0"/>
            </a:endParaRPr>
          </a:p>
          <a:p>
            <a:endParaRPr lang="it-IT" sz="3200" dirty="0" smtClean="0">
              <a:solidFill>
                <a:srgbClr val="C00000"/>
              </a:solidFill>
              <a:latin typeface="AR BLANCA" pitchFamily="2" charset="0"/>
            </a:endParaRPr>
          </a:p>
          <a:p>
            <a:r>
              <a:rPr lang="it-IT" sz="3200" dirty="0" smtClean="0">
                <a:solidFill>
                  <a:srgbClr val="C00000"/>
                </a:solidFill>
                <a:latin typeface="AR BLANCA" pitchFamily="2" charset="0"/>
              </a:rPr>
              <a:t>NOME: Maurice </a:t>
            </a:r>
            <a:r>
              <a:rPr lang="it-IT" sz="3200" dirty="0" err="1" smtClean="0">
                <a:solidFill>
                  <a:srgbClr val="C00000"/>
                </a:solidFill>
                <a:latin typeface="AR BLANCA" pitchFamily="2" charset="0"/>
              </a:rPr>
              <a:t>Picard</a:t>
            </a:r>
            <a:endParaRPr lang="it-IT" sz="3200" dirty="0" smtClean="0">
              <a:solidFill>
                <a:srgbClr val="C00000"/>
              </a:solidFill>
              <a:latin typeface="AR BLANCA" pitchFamily="2" charset="0"/>
            </a:endParaRPr>
          </a:p>
          <a:p>
            <a:r>
              <a:rPr lang="it-IT" sz="3200" dirty="0" smtClean="0">
                <a:solidFill>
                  <a:srgbClr val="C00000"/>
                </a:solidFill>
                <a:latin typeface="AR BLANCA" pitchFamily="2" charset="0"/>
              </a:rPr>
              <a:t>ETÀ: 34 anni</a:t>
            </a:r>
          </a:p>
          <a:p>
            <a:r>
              <a:rPr lang="it-IT" sz="3200" dirty="0" smtClean="0">
                <a:solidFill>
                  <a:srgbClr val="C00000"/>
                </a:solidFill>
                <a:latin typeface="AR BLANCA" pitchFamily="2" charset="0"/>
              </a:rPr>
              <a:t>NAZIONALITÀ: francese</a:t>
            </a:r>
          </a:p>
          <a:p>
            <a:r>
              <a:rPr lang="it-IT" sz="3200" dirty="0" smtClean="0">
                <a:solidFill>
                  <a:srgbClr val="C00000"/>
                </a:solidFill>
                <a:latin typeface="AR BLANCA" pitchFamily="2" charset="0"/>
              </a:rPr>
              <a:t>PROVENIENZA : regione della Borgogna</a:t>
            </a:r>
          </a:p>
          <a:p>
            <a:r>
              <a:rPr lang="it-IT" sz="3200" dirty="0" smtClean="0">
                <a:solidFill>
                  <a:srgbClr val="C00000"/>
                </a:solidFill>
                <a:latin typeface="AR BLANCA" pitchFamily="2" charset="0"/>
              </a:rPr>
              <a:t>ALTRE INFORMAZIONI:</a:t>
            </a:r>
          </a:p>
          <a:p>
            <a:pPr>
              <a:buNone/>
            </a:pPr>
            <a:r>
              <a:rPr lang="it-IT" sz="3200" dirty="0" smtClean="0">
                <a:solidFill>
                  <a:srgbClr val="C00000"/>
                </a:solidFill>
                <a:latin typeface="AR BLANCA" pitchFamily="2" charset="0"/>
              </a:rPr>
              <a:t>I genitori son stati uccisi in guerra, ha una moglie </a:t>
            </a:r>
            <a:r>
              <a:rPr lang="it-IT" sz="3200" dirty="0" err="1" smtClean="0">
                <a:solidFill>
                  <a:srgbClr val="C00000"/>
                </a:solidFill>
                <a:latin typeface="AR BLANCA" pitchFamily="2" charset="0"/>
              </a:rPr>
              <a:t>Cécile</a:t>
            </a:r>
            <a:r>
              <a:rPr lang="it-IT" sz="3200" dirty="0" smtClean="0">
                <a:solidFill>
                  <a:srgbClr val="C00000"/>
                </a:solidFill>
                <a:latin typeface="AR BLANCA" pitchFamily="2" charset="0"/>
              </a:rPr>
              <a:t> e una figlia </a:t>
            </a:r>
            <a:r>
              <a:rPr lang="it-IT" sz="3200" dirty="0" err="1" smtClean="0">
                <a:solidFill>
                  <a:srgbClr val="C00000"/>
                </a:solidFill>
                <a:latin typeface="AR BLANCA" pitchFamily="2" charset="0"/>
              </a:rPr>
              <a:t>Délphine</a:t>
            </a:r>
            <a:r>
              <a:rPr lang="it-IT" sz="3200" dirty="0" smtClean="0">
                <a:solidFill>
                  <a:srgbClr val="C00000"/>
                </a:solidFill>
                <a:latin typeface="AR BLANCA" pitchFamily="2" charset="0"/>
              </a:rPr>
              <a:t> che da sole portano avanti la piccola fattoria di famiglia. </a:t>
            </a:r>
            <a:endParaRPr lang="en-GB" sz="3200" dirty="0">
              <a:solidFill>
                <a:srgbClr val="C00000"/>
              </a:solidFill>
              <a:latin typeface="AR BLANCA" pitchFamily="2" charset="0"/>
            </a:endParaRPr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306065" y="188640"/>
            <a:ext cx="8198168" cy="1219200"/>
          </a:xfrm>
        </p:spPr>
        <p:txBody>
          <a:bodyPr/>
          <a:lstStyle/>
          <a:p>
            <a:r>
              <a:rPr lang="it-IT" dirty="0" smtClean="0">
                <a:solidFill>
                  <a:srgbClr val="C00000"/>
                </a:solidFill>
                <a:latin typeface="AR BLANCA" pitchFamily="2" charset="0"/>
              </a:rPr>
              <a:t>    INFORMAZIONI  PERSONALI</a:t>
            </a:r>
            <a:endParaRPr lang="en-GB" dirty="0">
              <a:solidFill>
                <a:srgbClr val="C00000"/>
              </a:solidFill>
              <a:latin typeface="AR BLANCA" pitchFamily="2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2089" y="5229200"/>
            <a:ext cx="8198168" cy="1219200"/>
          </a:xfrm>
        </p:spPr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C00000"/>
                </a:solidFill>
                <a:latin typeface="AR BLANCA" pitchFamily="2" charset="0"/>
              </a:rPr>
              <a:t>      Ecco Maurice in una foto di famiglia</a:t>
            </a:r>
            <a:endParaRPr lang="en-GB" sz="3200" dirty="0">
              <a:solidFill>
                <a:srgbClr val="C00000"/>
              </a:solidFill>
              <a:latin typeface="AR BLANCA" pitchFamily="2" charset="0"/>
            </a:endParaRPr>
          </a:p>
        </p:txBody>
      </p:sp>
      <p:pic>
        <p:nvPicPr>
          <p:cNvPr id="1026" name="Picture 2" descr="Risultati immagini per foto di una famiglia della prima guerra mondia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105" y="548680"/>
            <a:ext cx="7394575" cy="4857751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  <a:latin typeface="AR BLANCA" pitchFamily="2" charset="0"/>
              </a:rPr>
              <a:t>       LA VITA IN BATTAGLIA</a:t>
            </a:r>
            <a:endParaRPr lang="en-GB" dirty="0">
              <a:solidFill>
                <a:srgbClr val="C00000"/>
              </a:solidFill>
              <a:latin typeface="AR BLANCA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4294967295"/>
          </p:nvPr>
        </p:nvSpPr>
        <p:spPr>
          <a:xfrm>
            <a:off x="0" y="1524000"/>
            <a:ext cx="404495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3200" dirty="0" smtClean="0">
                <a:solidFill>
                  <a:srgbClr val="C00000"/>
                </a:solidFill>
                <a:latin typeface="AR BLANCA" pitchFamily="2" charset="0"/>
              </a:rPr>
              <a:t>  la vita nelle trincee era dura, i soldati mangiavano poco e male, indossavano abiti inadatti e dormivano in pessime condizioni igieniche.</a:t>
            </a:r>
          </a:p>
          <a:p>
            <a:pPr>
              <a:buNone/>
            </a:pPr>
            <a:r>
              <a:rPr lang="it-IT" sz="3200" dirty="0" smtClean="0">
                <a:solidFill>
                  <a:srgbClr val="C00000"/>
                </a:solidFill>
                <a:latin typeface="AR BLANCA" pitchFamily="2" charset="0"/>
              </a:rPr>
              <a:t>  Per non parlare dei cadaveri che popolavano le trincee.</a:t>
            </a:r>
            <a:endParaRPr lang="en-GB" sz="3200" dirty="0">
              <a:solidFill>
                <a:srgbClr val="C00000"/>
              </a:solidFill>
              <a:latin typeface="AR BLANCA" pitchFamily="2" charset="0"/>
            </a:endParaRPr>
          </a:p>
        </p:txBody>
      </p:sp>
      <p:pic>
        <p:nvPicPr>
          <p:cNvPr id="16386" name="Picture 2" descr="Immagine correla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8473" y="2132856"/>
            <a:ext cx="4626546" cy="3067176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3200" dirty="0" smtClean="0">
                <a:solidFill>
                  <a:srgbClr val="C00000"/>
                </a:solidFill>
                <a:latin typeface="AR BLANCA" pitchFamily="2" charset="0"/>
              </a:rPr>
              <a:t>  Ad aggravare la situazione c’era la paura della morte a causa della quale molti soldati si ferivano per poter tornare a casa, alcuni disertavano e altri semplicemente non sopravvivevano abbastanza per provare a scappare. </a:t>
            </a:r>
            <a:endParaRPr lang="en-GB" sz="3200" dirty="0">
              <a:solidFill>
                <a:srgbClr val="C00000"/>
              </a:solidFill>
              <a:latin typeface="AR BLANCA" pitchFamily="2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  <a:latin typeface="AR BLANCA" pitchFamily="2" charset="0"/>
              </a:rPr>
              <a:t>    LA PAURA DELLA MORTE</a:t>
            </a:r>
            <a:endParaRPr lang="en-GB" dirty="0">
              <a:solidFill>
                <a:srgbClr val="C00000"/>
              </a:solidFill>
              <a:latin typeface="AR BLANCA" pitchFamily="2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  <a:latin typeface="AR BLANCA" pitchFamily="2" charset="0"/>
              </a:rPr>
              <a:t>      L’USO DEI GAS TOSSICI</a:t>
            </a:r>
            <a:endParaRPr lang="en-GB" dirty="0">
              <a:solidFill>
                <a:srgbClr val="C00000"/>
              </a:solidFill>
              <a:latin typeface="AR BLANCA" pitchFamily="2" charset="0"/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sz="half" idx="4294967295"/>
          </p:nvPr>
        </p:nvSpPr>
        <p:spPr>
          <a:xfrm>
            <a:off x="0" y="1524000"/>
            <a:ext cx="404495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solidFill>
                  <a:srgbClr val="C00000"/>
                </a:solidFill>
                <a:latin typeface="Blackadder ITC" pitchFamily="82" charset="0"/>
              </a:rPr>
              <a:t>    “prima iniziarono i tedeschi poi   iniziammo noi”  </a:t>
            </a:r>
          </a:p>
          <a:p>
            <a:pPr>
              <a:buNone/>
            </a:pPr>
            <a:r>
              <a:rPr lang="it-IT" dirty="0" smtClean="0">
                <a:solidFill>
                  <a:srgbClr val="C00000"/>
                </a:solidFill>
                <a:latin typeface="Blackadder ITC" pitchFamily="82" charset="0"/>
              </a:rPr>
              <a:t>             Maurice </a:t>
            </a:r>
          </a:p>
          <a:p>
            <a:pPr>
              <a:buNone/>
            </a:pPr>
            <a:r>
              <a:rPr lang="it-IT" dirty="0" smtClean="0">
                <a:solidFill>
                  <a:srgbClr val="C00000"/>
                </a:solidFill>
                <a:latin typeface="AR BLANCA" pitchFamily="2" charset="0"/>
              </a:rPr>
              <a:t>   L’uso dei gas tossici         diminuì le speranze di   rimanere in vita dei soldati infatti  il gas nervino non faceva distinzione tra nemici e alleati, provocava morte ovunque.</a:t>
            </a:r>
            <a:endParaRPr lang="en-GB" dirty="0">
              <a:solidFill>
                <a:srgbClr val="C00000"/>
              </a:solidFill>
              <a:latin typeface="AR BLANCA" pitchFamily="2" charset="0"/>
            </a:endParaRPr>
          </a:p>
        </p:txBody>
      </p:sp>
      <p:pic>
        <p:nvPicPr>
          <p:cNvPr id="17410" name="Picture 2" descr="Immagine correla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82529" y="1772816"/>
            <a:ext cx="4272683" cy="3596647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>
                <a:solidFill>
                  <a:srgbClr val="C00000"/>
                </a:solidFill>
                <a:latin typeface="Blackadder ITC" pitchFamily="82" charset="0"/>
              </a:rPr>
              <a:t> 14  luglio 1916  fronte occidentale</a:t>
            </a:r>
          </a:p>
          <a:p>
            <a:pPr>
              <a:buNone/>
            </a:pPr>
            <a:r>
              <a:rPr lang="it-IT" dirty="0" smtClean="0">
                <a:solidFill>
                  <a:srgbClr val="C00000"/>
                </a:solidFill>
                <a:latin typeface="Blackadder ITC" pitchFamily="82" charset="0"/>
              </a:rPr>
              <a:t>Cara </a:t>
            </a:r>
            <a:r>
              <a:rPr lang="it-IT" dirty="0" err="1" smtClean="0">
                <a:solidFill>
                  <a:srgbClr val="C00000"/>
                </a:solidFill>
                <a:latin typeface="Blackadder ITC" pitchFamily="82" charset="0"/>
              </a:rPr>
              <a:t>Cécile</a:t>
            </a:r>
            <a:r>
              <a:rPr lang="it-IT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</a:p>
          <a:p>
            <a:pPr>
              <a:buNone/>
            </a:pPr>
            <a:r>
              <a:rPr lang="it-IT" dirty="0" smtClean="0">
                <a:solidFill>
                  <a:srgbClr val="C00000"/>
                </a:solidFill>
                <a:latin typeface="Blackadder ITC" pitchFamily="82" charset="0"/>
              </a:rPr>
              <a:t>La situazione sul fronte è critica  abbiamo perso numerosi soldati  e altrettanti  sono feriti , non credo che riusciremo a reggere ancora molto, il caporale  vuole  raggiungere la trincea nemica, ma  non abbiamo ancora avuto successo, domani  tenterà nuovamente.  Al caporale non importa quanti soldati cadranno</a:t>
            </a:r>
            <a:r>
              <a:rPr lang="it-IT" smtClean="0">
                <a:solidFill>
                  <a:srgbClr val="C00000"/>
                </a:solidFill>
                <a:latin typeface="Blackadder ITC" pitchFamily="82" charset="0"/>
              </a:rPr>
              <a:t>, muoiono, </a:t>
            </a:r>
            <a:r>
              <a:rPr lang="it-IT" dirty="0" smtClean="0">
                <a:solidFill>
                  <a:srgbClr val="C00000"/>
                </a:solidFill>
                <a:latin typeface="Blackadder ITC" pitchFamily="82" charset="0"/>
              </a:rPr>
              <a:t>come dice lui, per un “bene </a:t>
            </a:r>
            <a:r>
              <a:rPr lang="it-IT" smtClean="0">
                <a:solidFill>
                  <a:srgbClr val="C00000"/>
                </a:solidFill>
                <a:latin typeface="Blackadder ITC" pitchFamily="82" charset="0"/>
              </a:rPr>
              <a:t>più grande”.Credo </a:t>
            </a:r>
            <a:r>
              <a:rPr lang="it-IT" dirty="0" smtClean="0">
                <a:solidFill>
                  <a:srgbClr val="C00000"/>
                </a:solidFill>
                <a:latin typeface="Blackadder ITC" pitchFamily="82" charset="0"/>
              </a:rPr>
              <a:t>che dovrò  andare in campo aperto , molto probabilmente non tornerò mai a casa, se non ci rivedremo  sappi che mi mancherai .</a:t>
            </a:r>
          </a:p>
          <a:p>
            <a:pPr>
              <a:buNone/>
            </a:pPr>
            <a:r>
              <a:rPr lang="it-IT" dirty="0" smtClean="0">
                <a:solidFill>
                  <a:srgbClr val="C00000"/>
                </a:solidFill>
                <a:latin typeface="Blackadder ITC" pitchFamily="82" charset="0"/>
              </a:rPr>
              <a:t>Nostra figlia non deve sapere niente di tutto ciò, se non tornerò mai più dille che ero un eroe.</a:t>
            </a:r>
          </a:p>
          <a:p>
            <a:pPr>
              <a:buNone/>
            </a:pPr>
            <a:r>
              <a:rPr lang="it-IT" dirty="0" smtClean="0">
                <a:solidFill>
                  <a:srgbClr val="C00000"/>
                </a:solidFill>
                <a:latin typeface="Blackadder ITC" pitchFamily="82" charset="0"/>
              </a:rPr>
              <a:t>  un  addio </a:t>
            </a:r>
          </a:p>
          <a:p>
            <a:pPr>
              <a:buNone/>
            </a:pPr>
            <a:r>
              <a:rPr lang="it-IT" dirty="0" smtClean="0">
                <a:solidFill>
                  <a:srgbClr val="C00000"/>
                </a:solidFill>
                <a:latin typeface="Blackadder ITC" pitchFamily="82" charset="0"/>
              </a:rPr>
              <a:t>Maurice</a:t>
            </a:r>
            <a:endParaRPr lang="en-GB" dirty="0">
              <a:solidFill>
                <a:srgbClr val="C00000"/>
              </a:solidFill>
              <a:latin typeface="Blackadder ITC" pitchFamily="82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  <a:latin typeface="AR BLANCA" pitchFamily="2" charset="0"/>
              </a:rPr>
              <a:t>     LETTERE ALLA FAMIGLIA</a:t>
            </a:r>
            <a:endParaRPr lang="en-GB" dirty="0">
              <a:solidFill>
                <a:srgbClr val="C00000"/>
              </a:solidFill>
              <a:latin typeface="AR BLANCA" pitchFamily="2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>
                <a:solidFill>
                  <a:srgbClr val="C00000"/>
                </a:solidFill>
                <a:latin typeface="AR BLANCA" pitchFamily="2" charset="0"/>
              </a:rPr>
              <a:t>  alla fine della guerra si contarono all’incirca 18 milioni di morti e più di 20 milioni di feriti e mutilati, per questo la prima guerra mondiale viene chiamata “la Grande Guerra” .</a:t>
            </a:r>
          </a:p>
          <a:p>
            <a:pPr>
              <a:buNone/>
            </a:pPr>
            <a:endParaRPr lang="it-IT" dirty="0" smtClean="0">
              <a:solidFill>
                <a:srgbClr val="C00000"/>
              </a:solidFill>
              <a:latin typeface="AR BLANCA" pitchFamily="2" charset="0"/>
            </a:endParaRPr>
          </a:p>
          <a:p>
            <a:pPr>
              <a:buNone/>
            </a:pPr>
            <a:r>
              <a:rPr lang="it-IT" dirty="0" smtClean="0">
                <a:solidFill>
                  <a:srgbClr val="C00000"/>
                </a:solidFill>
                <a:latin typeface="AR BLANCA" pitchFamily="2" charset="0"/>
              </a:rPr>
              <a:t>   le lettere di Maurice alla famiglia si interrompono qui, lui non fece mai ritorno dal fronte e alla figlia ancora troppo piccola la madre disse che Maurice era diventato un uomo importante e per questo sempre in viaggio per ritirare i numerosi premi, ma la verità è che Maurice è morto come milioni di soldati nelle trincee.</a:t>
            </a:r>
            <a:endParaRPr lang="en-GB" dirty="0">
              <a:solidFill>
                <a:srgbClr val="C00000"/>
              </a:solidFill>
              <a:latin typeface="AR BLANCA" pitchFamily="2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  <a:latin typeface="AR BLANCA" pitchFamily="2" charset="0"/>
              </a:rPr>
              <a:t>     LA FINE DELLA GUERRA</a:t>
            </a:r>
            <a:endParaRPr lang="en-GB" dirty="0">
              <a:solidFill>
                <a:srgbClr val="C00000"/>
              </a:solidFill>
              <a:latin typeface="AR BLANCA" pitchFamily="2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2089" y="2636912"/>
            <a:ext cx="8198168" cy="1219200"/>
          </a:xfrm>
        </p:spPr>
        <p:txBody>
          <a:bodyPr>
            <a:normAutofit/>
          </a:bodyPr>
          <a:lstStyle/>
          <a:p>
            <a:r>
              <a:rPr lang="it-IT" sz="6600" dirty="0" smtClean="0">
                <a:solidFill>
                  <a:srgbClr val="C00000"/>
                </a:solidFill>
                <a:latin typeface="AR BLANCA" pitchFamily="2" charset="0"/>
              </a:rPr>
              <a:t>          FINE</a:t>
            </a:r>
            <a:endParaRPr lang="en-GB" sz="6600" dirty="0">
              <a:solidFill>
                <a:srgbClr val="C00000"/>
              </a:solidFill>
              <a:latin typeface="AR BLANCA" pitchFamily="2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Personalizzato 2">
      <a:dk1>
        <a:srgbClr val="E65C01"/>
      </a:dk1>
      <a:lt1>
        <a:srgbClr val="FEE6D7"/>
      </a:lt1>
      <a:dk2>
        <a:srgbClr val="862110"/>
      </a:dk2>
      <a:lt2>
        <a:srgbClr val="EA6E59"/>
      </a:lt2>
      <a:accent1>
        <a:srgbClr val="FE8637"/>
      </a:accent1>
      <a:accent2>
        <a:srgbClr val="69300D"/>
      </a:accent2>
      <a:accent3>
        <a:srgbClr val="B32C16"/>
      </a:accent3>
      <a:accent4>
        <a:srgbClr val="FFFF00"/>
      </a:accent4>
      <a:accent5>
        <a:srgbClr val="7F7F7F"/>
      </a:accent5>
      <a:accent6>
        <a:srgbClr val="D2611C"/>
      </a:accent6>
      <a:hlink>
        <a:srgbClr val="CEB400"/>
      </a:hlink>
      <a:folHlink>
        <a:srgbClr val="3B435B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87</TotalTime>
  <Words>421</Words>
  <Application>Microsoft Office PowerPoint</Application>
  <PresentationFormat>Personalizzato</PresentationFormat>
  <Paragraphs>32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Carta</vt:lpstr>
      <vt:lpstr> UN SOLDATO FRANCESE</vt:lpstr>
      <vt:lpstr>    INFORMAZIONI  PERSONALI</vt:lpstr>
      <vt:lpstr>      Ecco Maurice in una foto di famiglia</vt:lpstr>
      <vt:lpstr>       LA VITA IN BATTAGLIA</vt:lpstr>
      <vt:lpstr>    LA PAURA DELLA MORTE</vt:lpstr>
      <vt:lpstr>      L’USO DEI GAS TOSSICI</vt:lpstr>
      <vt:lpstr>     LETTERE ALLA FAMIGLIA</vt:lpstr>
      <vt:lpstr>     LA FINE DELLA GUERRA</vt:lpstr>
      <vt:lpstr>          FINE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SOLDATO FRANCESE</dc:title>
  <dc:creator>Maurizio</dc:creator>
  <cp:lastModifiedBy>fede</cp:lastModifiedBy>
  <cp:revision>3</cp:revision>
  <dcterms:created xsi:type="dcterms:W3CDTF">2017-11-27T14:08:44Z</dcterms:created>
  <dcterms:modified xsi:type="dcterms:W3CDTF">2017-11-29T15:32:49Z</dcterms:modified>
</cp:coreProperties>
</file>