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Lettera di un soldato Italiano al fronte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1917 24 Gennaio Soldato italiano</a:t>
            </a:r>
          </a:p>
          <a:p>
            <a:r>
              <a:rPr lang="it-IT" dirty="0" smtClean="0"/>
              <a:t>Marco Aurelio</a:t>
            </a:r>
            <a:endParaRPr lang="it-IT" dirty="0"/>
          </a:p>
        </p:txBody>
      </p:sp>
      <p:pic>
        <p:nvPicPr>
          <p:cNvPr id="5" name="Canti - Fuoco E Mitragliatric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69648" y="2886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947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5606">
        <p:fade/>
      </p:transition>
    </mc:Choice>
    <mc:Fallback>
      <p:transition spd="med" advTm="56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0" objId="5"/>
        <p14:stopEvt time="5606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052" r="15052"/>
          <a:stretch>
            <a:fillRect/>
          </a:stretch>
        </p:blipFill>
        <p:spPr>
          <a:xfrm>
            <a:off x="5089425" y="901635"/>
            <a:ext cx="2947019" cy="4197935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8905" y="901635"/>
            <a:ext cx="3657600" cy="4813366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Cara mamma qui al fronte siamo tutti sfiniti, a ogni battaglia contro gli austriaci perdiamo centinaia  di uomini e di cari amici che abbiamo conosciuto qui al fronte.</a:t>
            </a:r>
          </a:p>
          <a:p>
            <a:r>
              <a:rPr lang="it-IT" dirty="0"/>
              <a:t>M</a:t>
            </a:r>
            <a:r>
              <a:rPr lang="it-IT" dirty="0" smtClean="0"/>
              <a:t>amma non so come questa guerra potrà andare a finire ma ho un brutto presentimento. La temperatura è gelida e facciamo molta fatica a riscaldarci, a volte ci sembra di non avere più ne mani </a:t>
            </a:r>
            <a:r>
              <a:rPr lang="it-IT" dirty="0" err="1" smtClean="0"/>
              <a:t>n</a:t>
            </a:r>
            <a:r>
              <a:rPr lang="fr-FR" dirty="0" smtClean="0"/>
              <a:t>e</a:t>
            </a:r>
            <a:r>
              <a:rPr lang="it-IT" dirty="0" smtClean="0"/>
              <a:t> piedi. Il cibo scarseggia e il poco che arriva è anche pieno di muffa, è proprio in questi momenti che sogno e ripenso alle lasagne che mi preparavi con le tue mani. Non vedo l’ora di poter tornare a casa per riabbracciare te e la mia cara sorellina. Adesso più che mai sono convinto che la guerra non ha ne vinti e ne vincitori ma solo vite e famiglie spezzate. </a:t>
            </a:r>
            <a:r>
              <a:rPr lang="it-IT" dirty="0" err="1" smtClean="0"/>
              <a:t>P</a:t>
            </a:r>
            <a:r>
              <a:rPr lang="fr-FR" dirty="0" err="1" smtClean="0"/>
              <a:t>ensare</a:t>
            </a:r>
            <a:r>
              <a:rPr lang="fr-FR" dirty="0" smtClean="0"/>
              <a:t> a </a:t>
            </a:r>
            <a:r>
              <a:rPr lang="fr-FR" dirty="0" err="1" smtClean="0"/>
              <a:t>voi</a:t>
            </a:r>
            <a:r>
              <a:rPr lang="fr-FR" dirty="0" smtClean="0"/>
              <a:t> mi da la </a:t>
            </a:r>
            <a:r>
              <a:rPr lang="fr-FR" dirty="0" err="1" smtClean="0"/>
              <a:t>forza</a:t>
            </a:r>
            <a:r>
              <a:rPr lang="fr-FR" dirty="0" smtClean="0"/>
              <a:t> per </a:t>
            </a:r>
            <a:r>
              <a:rPr lang="fr-FR" dirty="0" err="1" smtClean="0"/>
              <a:t>continuare</a:t>
            </a:r>
            <a:r>
              <a:rPr lang="fr-FR" dirty="0" smtClean="0"/>
              <a:t> a </a:t>
            </a:r>
            <a:r>
              <a:rPr lang="fr-FR" dirty="0" err="1" smtClean="0"/>
              <a:t>resistere</a:t>
            </a:r>
            <a:r>
              <a:rPr lang="fr-FR" dirty="0" smtClean="0"/>
              <a:t> in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it-IT" dirty="0" smtClean="0"/>
              <a:t>“inferno”!!</a:t>
            </a:r>
          </a:p>
          <a:p>
            <a:r>
              <a:rPr lang="it-IT" dirty="0" smtClean="0"/>
              <a:t>Spero tanto di potervi riabbracciare presto ma se questo non dovesse accadere ricordatevi sempre che siete state la mia forza, il calore in questi mesi gelidi e la voglia di vivere. </a:t>
            </a:r>
          </a:p>
          <a:p>
            <a:r>
              <a:rPr lang="it-IT" dirty="0" smtClean="0"/>
              <a:t>Vi voglio bene vostro Marco</a:t>
            </a:r>
          </a:p>
          <a:p>
            <a:endParaRPr lang="fr-FR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7328772" y="5884864"/>
            <a:ext cx="1357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Marco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983631556"/>
      </p:ext>
    </p:extLst>
  </p:cSld>
  <p:clrMapOvr>
    <a:masterClrMapping/>
  </p:clrMapOvr>
  <p:transition spd="slow" advTm="13879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791911" y="1551199"/>
            <a:ext cx="6504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78642" y="1696626"/>
            <a:ext cx="353836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Un’intera nottata</a:t>
            </a:r>
          </a:p>
          <a:p>
            <a:r>
              <a:rPr lang="it-IT" dirty="0"/>
              <a:t>buttato vicino</a:t>
            </a:r>
          </a:p>
          <a:p>
            <a:r>
              <a:rPr lang="it-IT" dirty="0"/>
              <a:t>a un compagno</a:t>
            </a:r>
          </a:p>
          <a:p>
            <a:r>
              <a:rPr lang="it-IT" dirty="0"/>
              <a:t>massacrato</a:t>
            </a:r>
          </a:p>
          <a:p>
            <a:r>
              <a:rPr lang="it-IT" dirty="0"/>
              <a:t>con la sua bocca</a:t>
            </a:r>
          </a:p>
          <a:p>
            <a:r>
              <a:rPr lang="it-IT" dirty="0"/>
              <a:t>digrignata</a:t>
            </a:r>
          </a:p>
          <a:p>
            <a:r>
              <a:rPr lang="it-IT" dirty="0"/>
              <a:t>volta al plenilunio</a:t>
            </a:r>
          </a:p>
          <a:p>
            <a:r>
              <a:rPr lang="it-IT" dirty="0"/>
              <a:t>con la congestione</a:t>
            </a:r>
          </a:p>
          <a:p>
            <a:r>
              <a:rPr lang="it-IT" dirty="0"/>
              <a:t>delle sue mani</a:t>
            </a:r>
          </a:p>
          <a:p>
            <a:r>
              <a:rPr lang="it-IT" dirty="0"/>
              <a:t>penetrata</a:t>
            </a:r>
          </a:p>
          <a:p>
            <a:r>
              <a:rPr lang="it-IT" dirty="0"/>
              <a:t>nel mio silenzio</a:t>
            </a:r>
          </a:p>
          <a:p>
            <a:r>
              <a:rPr lang="it-IT" dirty="0"/>
              <a:t>ho scritto</a:t>
            </a:r>
          </a:p>
          <a:p>
            <a:r>
              <a:rPr lang="it-IT" dirty="0"/>
              <a:t>lettere piene d’amore</a:t>
            </a:r>
          </a:p>
          <a:p>
            <a:r>
              <a:rPr lang="it-IT" dirty="0"/>
              <a:t>Non sono mai stato</a:t>
            </a:r>
          </a:p>
          <a:p>
            <a:r>
              <a:rPr lang="it-IT" dirty="0"/>
              <a:t>tanto</a:t>
            </a:r>
          </a:p>
          <a:p>
            <a:r>
              <a:rPr lang="it-IT" dirty="0"/>
              <a:t>attaccato alla vita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121512" y="746515"/>
            <a:ext cx="198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VEGLIA</a:t>
            </a:r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58682" y="407190"/>
            <a:ext cx="1783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23 dicembre 1915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9757" y="1803269"/>
            <a:ext cx="2875660" cy="3141181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396631" y="268690"/>
            <a:ext cx="1357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di </a:t>
            </a:r>
            <a:r>
              <a:rPr lang="it-IT" sz="1200" dirty="0" err="1"/>
              <a:t>Ugaretti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xmlns="" val="172706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60245" y="1118579"/>
            <a:ext cx="7335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L’esperienza della morte nella prima raccolta porta Ungaretti ad amare ancora di più la vita. Così, nella notte trascorsa in trincea a fianco di un compagno morto, il poeta scrive «lettere piene d’amore», perché non è mai stato «tanto/ attaccato alla vita»</a:t>
            </a:r>
            <a:r>
              <a:rPr lang="it-IT" dirty="0" smtClean="0"/>
              <a:t>.</a:t>
            </a:r>
            <a:endParaRPr lang="it-IT" dirty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60245" y="2351314"/>
            <a:ext cx="7107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senso religioso di Ungaretti è accentuato dall’esperienza della sofferenza, del dolore e della morte, più in generale dall’esperienza viva della guerra.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60245" y="3264061"/>
            <a:ext cx="7107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Il </a:t>
            </a:r>
            <a:r>
              <a:rPr lang="it-IT" dirty="0"/>
              <a:t>titolo delle poesie è accompagnato dal riferimento al luogo e alla data di composizione (come in un diario).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39551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612844"/>
            <a:ext cx="4572000" cy="45243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Sono una creatura</a:t>
            </a:r>
          </a:p>
          <a:p>
            <a:endParaRPr lang="it-IT" dirty="0"/>
          </a:p>
          <a:p>
            <a:r>
              <a:rPr lang="it-IT" dirty="0"/>
              <a:t>Come questa pietra</a:t>
            </a:r>
          </a:p>
          <a:p>
            <a:r>
              <a:rPr lang="it-IT" dirty="0"/>
              <a:t>del S. Michele</a:t>
            </a:r>
          </a:p>
          <a:p>
            <a:r>
              <a:rPr lang="it-IT" dirty="0"/>
              <a:t>così fredda</a:t>
            </a:r>
          </a:p>
          <a:p>
            <a:r>
              <a:rPr lang="it-IT" dirty="0"/>
              <a:t>così dura</a:t>
            </a:r>
          </a:p>
          <a:p>
            <a:r>
              <a:rPr lang="it-IT" dirty="0"/>
              <a:t>così prosciugata</a:t>
            </a:r>
          </a:p>
          <a:p>
            <a:r>
              <a:rPr lang="it-IT" dirty="0"/>
              <a:t>così refrattaria</a:t>
            </a:r>
          </a:p>
          <a:p>
            <a:r>
              <a:rPr lang="it-IT" dirty="0"/>
              <a:t>così totalmente</a:t>
            </a:r>
          </a:p>
          <a:p>
            <a:r>
              <a:rPr lang="it-IT" dirty="0"/>
              <a:t>disanimata</a:t>
            </a:r>
          </a:p>
          <a:p>
            <a:r>
              <a:rPr lang="it-IT" dirty="0"/>
              <a:t>Come questa pietra</a:t>
            </a:r>
          </a:p>
          <a:p>
            <a:r>
              <a:rPr lang="it-IT" dirty="0"/>
              <a:t>è il mio pianto</a:t>
            </a:r>
          </a:p>
          <a:p>
            <a:r>
              <a:rPr lang="it-IT" dirty="0"/>
              <a:t>che non si vede</a:t>
            </a:r>
          </a:p>
          <a:p>
            <a:r>
              <a:rPr lang="it-IT" dirty="0"/>
              <a:t>La morte</a:t>
            </a:r>
          </a:p>
          <a:p>
            <a:r>
              <a:rPr lang="it-IT" dirty="0"/>
              <a:t>si sconta</a:t>
            </a:r>
          </a:p>
          <a:p>
            <a:r>
              <a:rPr lang="it-IT" dirty="0" smtClean="0"/>
              <a:t>Vivendo.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858000" y="335845"/>
            <a:ext cx="2128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Giuseppe </a:t>
            </a:r>
            <a:r>
              <a:rPr lang="it-IT" sz="1200" dirty="0" err="1" smtClean="0"/>
              <a:t>Un</a:t>
            </a:r>
            <a:r>
              <a:rPr lang="it-IT" sz="1200" dirty="0" err="1"/>
              <a:t>ett</a:t>
            </a:r>
            <a:r>
              <a:rPr lang="it-IT" sz="1200" dirty="0" err="1" smtClean="0"/>
              <a:t>gari</a:t>
            </a:r>
            <a:endParaRPr lang="it-IT" sz="1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78590" y="513835"/>
            <a:ext cx="107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5 agosto 1916</a:t>
            </a:r>
            <a:endParaRPr lang="it-IT" sz="1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7895" y="1493030"/>
            <a:ext cx="3334785" cy="33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2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24277" y="1620222"/>
            <a:ext cx="802657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E’una</a:t>
            </a:r>
            <a:r>
              <a:rPr lang="it-IT" dirty="0" smtClean="0"/>
              <a:t> </a:t>
            </a:r>
            <a:r>
              <a:rPr lang="it-IT" dirty="0"/>
              <a:t>poesia desolata, quasi a rispecchiare il paesaggio del Carso così arido, freddo. Troppo ha sofferto il poeta e la sua anima brucia ancora ma non ha più lacrime per piangere. Il suo dolore lo possiamo paragonare a quella pietra così senza vita. Vivere è uguale a soffrire, la sofferenza è uguale solo con la morte. I versi sono brevi e la immagini ridotte all'essenziale. Questo è uno stile completamente nuovo.</a:t>
            </a:r>
          </a:p>
        </p:txBody>
      </p:sp>
    </p:spTree>
    <p:extLst>
      <p:ext uri="{BB962C8B-B14F-4D97-AF65-F5344CB8AC3E}">
        <p14:creationId xmlns:p14="http://schemas.microsoft.com/office/powerpoint/2010/main" xmlns="" val="41706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ia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Storia.thmx</Template>
  <TotalTime>270</TotalTime>
  <Words>479</Words>
  <Application>Microsoft Office PowerPoint</Application>
  <PresentationFormat>Presentazione su schermo (4:3)</PresentationFormat>
  <Paragraphs>50</Paragraphs>
  <Slides>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Storia</vt:lpstr>
      <vt:lpstr>Lettera di un soldato Italiano al fronte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Lettera di un soldato Italiano al fronte</dc:title>
  <dc:creator>Sefi e Dani</dc:creator>
  <cp:lastModifiedBy>fede</cp:lastModifiedBy>
  <cp:revision>12</cp:revision>
  <dcterms:created xsi:type="dcterms:W3CDTF">2017-11-27T16:20:22Z</dcterms:created>
  <dcterms:modified xsi:type="dcterms:W3CDTF">2017-11-29T15:33:17Z</dcterms:modified>
</cp:coreProperties>
</file>