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6"/>
          <p:cNvGrpSpPr>
            <a:grpSpLocks/>
          </p:cNvGrpSpPr>
          <p:nvPr/>
        </p:nvGrpSpPr>
        <p:grpSpPr bwMode="auto">
          <a:xfrm>
            <a:off x="-17463" y="0"/>
            <a:ext cx="12231688" cy="6856413"/>
            <a:chOff x="-16934" y="0"/>
            <a:chExt cx="12231160" cy="6856214"/>
          </a:xfrm>
        </p:grpSpPr>
        <p:pic>
          <p:nvPicPr>
            <p:cNvPr id="5" name="Picture 15" descr="HD-PanelTitleR1.png"/>
            <p:cNvPicPr>
              <a:picLocks noChangeAspect="1"/>
            </p:cNvPicPr>
            <p:nvPr/>
          </p:nvPicPr>
          <p:blipFill>
            <a:blip r:embed="rId2" cstate="print"/>
            <a:srcRect/>
            <a:stretch>
              <a:fillRect/>
            </a:stretch>
          </p:blipFill>
          <p:spPr bwMode="auto">
            <a:xfrm>
              <a:off x="0" y="0"/>
              <a:ext cx="12188825" cy="6856214"/>
            </a:xfrm>
            <a:prstGeom prst="rect">
              <a:avLst/>
            </a:prstGeom>
            <a:noFill/>
            <a:ln w="9525">
              <a:noFill/>
              <a:miter lim="800000"/>
              <a:headEnd/>
              <a:tailEnd/>
            </a:ln>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cstate="print"/>
            <a:srcRect/>
            <a:stretch>
              <a:fillRect/>
            </a:stretch>
          </p:blipFill>
          <p:spPr bwMode="auto">
            <a:xfrm>
              <a:off x="-16934" y="3147609"/>
              <a:ext cx="2478024" cy="612648"/>
            </a:xfrm>
            <a:prstGeom prst="rect">
              <a:avLst/>
            </a:prstGeom>
            <a:noFill/>
            <a:ln w="9525">
              <a:noFill/>
              <a:miter lim="800000"/>
              <a:headEnd/>
              <a:tailEnd/>
            </a:ln>
          </p:spPr>
        </p:pic>
        <p:pic>
          <p:nvPicPr>
            <p:cNvPr id="8" name="Picture 19" descr="HDRibbonTitle-UniformTrim.png"/>
            <p:cNvPicPr>
              <a:picLocks noChangeAspect="1"/>
            </p:cNvPicPr>
            <p:nvPr/>
          </p:nvPicPr>
          <p:blipFill>
            <a:blip r:embed="rId3" cstate="print"/>
            <a:srcRect/>
            <a:stretch>
              <a:fillRect/>
            </a:stretch>
          </p:blipFill>
          <p:spPr bwMode="auto">
            <a:xfrm>
              <a:off x="9736202" y="3147609"/>
              <a:ext cx="2478024" cy="612648"/>
            </a:xfrm>
            <a:prstGeom prst="rect">
              <a:avLst/>
            </a:prstGeom>
            <a:noFill/>
            <a:ln w="9525">
              <a:noFill/>
              <a:miter lim="800000"/>
              <a:headEnd/>
              <a:tailEnd/>
            </a:ln>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fld id="{1AE17C90-A840-461F-9F37-1C4FC0C21BA0}" type="datetimeFigureOut">
              <a:rPr lang="it-IT"/>
              <a:pPr>
                <a:defRPr/>
              </a:pPr>
              <a:t>22/12/2017</a:t>
            </a:fld>
            <a:endParaRPr lang="it-IT"/>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it-IT"/>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4818B5EC-5762-4C89-8EB7-CB06BAD3051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5E65C529-BDC3-41DB-B3B7-49B47344D0D3}" type="datetimeFigureOut">
              <a:rPr lang="it-IT"/>
              <a:pPr>
                <a:defRPr/>
              </a:pPr>
              <a:t>22/12/2017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A37F028-A23C-4A46-A291-61535857013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1C54A627-6E93-432F-B498-8DF19F7D26C8}" type="datetimeFigureOut">
              <a:rPr lang="it-IT"/>
              <a:pPr>
                <a:defRPr/>
              </a:pPr>
              <a:t>22/12/2017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A88908D-4338-4D52-A73D-0FD3B6ED7F18}"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TextBox 13"/>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599738" y="2827338"/>
            <a:ext cx="609600" cy="585787"/>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8" name="Date Placeholder 3"/>
          <p:cNvSpPr>
            <a:spLocks noGrp="1"/>
          </p:cNvSpPr>
          <p:nvPr>
            <p:ph type="dt" sz="half" idx="14"/>
          </p:nvPr>
        </p:nvSpPr>
        <p:spPr/>
        <p:txBody>
          <a:bodyPr/>
          <a:lstStyle>
            <a:lvl1pPr>
              <a:defRPr/>
            </a:lvl1pPr>
          </a:lstStyle>
          <a:p>
            <a:pPr>
              <a:defRPr/>
            </a:pPr>
            <a:fld id="{963C7845-E1B5-47E0-8DE0-3D9AEE430432}" type="datetimeFigureOut">
              <a:rPr lang="it-IT"/>
              <a:pPr>
                <a:defRPr/>
              </a:pPr>
              <a:t>22/12/2017</a:t>
            </a:fld>
            <a:endParaRPr lang="it-IT"/>
          </a:p>
        </p:txBody>
      </p:sp>
      <p:sp>
        <p:nvSpPr>
          <p:cNvPr id="9" name="Footer Placeholder 4"/>
          <p:cNvSpPr>
            <a:spLocks noGrp="1"/>
          </p:cNvSpPr>
          <p:nvPr>
            <p:ph type="ftr" sz="quarter" idx="15"/>
          </p:nvPr>
        </p:nvSpPr>
        <p:spPr/>
        <p:txBody>
          <a:bodyPr/>
          <a:lstStyle>
            <a:lvl1pPr>
              <a:defRPr/>
            </a:lvl1pPr>
          </a:lstStyle>
          <a:p>
            <a:pPr>
              <a:defRPr/>
            </a:pPr>
            <a:endParaRPr lang="it-IT"/>
          </a:p>
        </p:txBody>
      </p:sp>
      <p:sp>
        <p:nvSpPr>
          <p:cNvPr id="11" name="Slide Number Placeholder 5"/>
          <p:cNvSpPr>
            <a:spLocks noGrp="1"/>
          </p:cNvSpPr>
          <p:nvPr>
            <p:ph type="sldNum" sz="quarter" idx="16"/>
          </p:nvPr>
        </p:nvSpPr>
        <p:spPr/>
        <p:txBody>
          <a:bodyPr/>
          <a:lstStyle>
            <a:lvl1pPr>
              <a:defRPr/>
            </a:lvl1pPr>
          </a:lstStyle>
          <a:p>
            <a:pPr>
              <a:defRPr/>
            </a:pPr>
            <a:fld id="{4FAC1A48-870A-4690-83AF-C9203587FA09}"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lvl1pPr>
              <a:defRPr/>
            </a:lvl1pPr>
          </a:lstStyle>
          <a:p>
            <a:pPr>
              <a:defRPr/>
            </a:pPr>
            <a:fld id="{8E402BF5-A925-4BD0-B10D-5DBEA5BB2BF7}" type="datetimeFigureOut">
              <a:rPr lang="it-IT"/>
              <a:pPr>
                <a:defRPr/>
              </a:pPr>
              <a:t>22/12/2017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DD09F22-9E1A-44FF-AA9C-865BAE19AC68}"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5" name="TextBox 11"/>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2"/>
          <p:cNvSpPr txBox="1"/>
          <p:nvPr/>
        </p:nvSpPr>
        <p:spPr>
          <a:xfrm>
            <a:off x="10599738" y="2598738"/>
            <a:ext cx="609600" cy="585787"/>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8" name="Date Placeholder 3"/>
          <p:cNvSpPr>
            <a:spLocks noGrp="1"/>
          </p:cNvSpPr>
          <p:nvPr>
            <p:ph type="dt" sz="half" idx="14"/>
          </p:nvPr>
        </p:nvSpPr>
        <p:spPr/>
        <p:txBody>
          <a:bodyPr/>
          <a:lstStyle>
            <a:lvl1pPr>
              <a:defRPr/>
            </a:lvl1pPr>
          </a:lstStyle>
          <a:p>
            <a:pPr>
              <a:defRPr/>
            </a:pPr>
            <a:fld id="{D200626F-CB1D-4E96-9EF4-D76F088A413A}" type="datetimeFigureOut">
              <a:rPr lang="it-IT"/>
              <a:pPr>
                <a:defRPr/>
              </a:pPr>
              <a:t>22/12/2017</a:t>
            </a:fld>
            <a:endParaRPr lang="it-IT"/>
          </a:p>
        </p:txBody>
      </p:sp>
      <p:sp>
        <p:nvSpPr>
          <p:cNvPr id="9" name="Footer Placeholder 4"/>
          <p:cNvSpPr>
            <a:spLocks noGrp="1"/>
          </p:cNvSpPr>
          <p:nvPr>
            <p:ph type="ftr" sz="quarter" idx="15"/>
          </p:nvPr>
        </p:nvSpPr>
        <p:spPr/>
        <p:txBody>
          <a:bodyPr/>
          <a:lstStyle>
            <a:lvl1pPr>
              <a:defRPr/>
            </a:lvl1pPr>
          </a:lstStyle>
          <a:p>
            <a:pPr>
              <a:defRPr/>
            </a:pPr>
            <a:endParaRPr lang="it-IT"/>
          </a:p>
        </p:txBody>
      </p:sp>
      <p:sp>
        <p:nvSpPr>
          <p:cNvPr id="10" name="Slide Number Placeholder 5"/>
          <p:cNvSpPr>
            <a:spLocks noGrp="1"/>
          </p:cNvSpPr>
          <p:nvPr>
            <p:ph type="sldNum" sz="quarter" idx="16"/>
          </p:nvPr>
        </p:nvSpPr>
        <p:spPr/>
        <p:txBody>
          <a:bodyPr/>
          <a:lstStyle>
            <a:lvl1pPr>
              <a:defRPr/>
            </a:lvl1pPr>
          </a:lstStyle>
          <a:p>
            <a:pPr>
              <a:defRPr/>
            </a:pPr>
            <a:fld id="{D8B4C503-B9EB-4188-96B5-5EA61C93E432}"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6" name="Date Placeholder 3"/>
          <p:cNvSpPr>
            <a:spLocks noGrp="1"/>
          </p:cNvSpPr>
          <p:nvPr>
            <p:ph type="dt" sz="half" idx="14"/>
          </p:nvPr>
        </p:nvSpPr>
        <p:spPr/>
        <p:txBody>
          <a:bodyPr/>
          <a:lstStyle>
            <a:lvl1pPr>
              <a:defRPr/>
            </a:lvl1pPr>
          </a:lstStyle>
          <a:p>
            <a:pPr>
              <a:defRPr/>
            </a:pPr>
            <a:fld id="{F816CB8D-6944-40AA-BD75-4E53C321E739}" type="datetimeFigureOut">
              <a:rPr lang="it-IT"/>
              <a:pPr>
                <a:defRPr/>
              </a:pPr>
              <a:t>22/12/2017</a:t>
            </a:fld>
            <a:endParaRPr lang="it-IT"/>
          </a:p>
        </p:txBody>
      </p:sp>
      <p:sp>
        <p:nvSpPr>
          <p:cNvPr id="7" name="Footer Placeholder 4"/>
          <p:cNvSpPr>
            <a:spLocks noGrp="1"/>
          </p:cNvSpPr>
          <p:nvPr>
            <p:ph type="ftr" sz="quarter" idx="15"/>
          </p:nvPr>
        </p:nvSpPr>
        <p:spPr/>
        <p:txBody>
          <a:bodyPr/>
          <a:lstStyle>
            <a:lvl1pPr>
              <a:defRPr/>
            </a:lvl1pPr>
          </a:lstStyle>
          <a:p>
            <a:pPr>
              <a:defRPr/>
            </a:pPr>
            <a:endParaRPr lang="it-IT"/>
          </a:p>
        </p:txBody>
      </p:sp>
      <p:sp>
        <p:nvSpPr>
          <p:cNvPr id="8" name="Slide Number Placeholder 5"/>
          <p:cNvSpPr>
            <a:spLocks noGrp="1"/>
          </p:cNvSpPr>
          <p:nvPr>
            <p:ph type="sldNum" sz="quarter" idx="16"/>
          </p:nvPr>
        </p:nvSpPr>
        <p:spPr/>
        <p:txBody>
          <a:bodyPr/>
          <a:lstStyle>
            <a:lvl1pPr>
              <a:defRPr/>
            </a:lvl1pPr>
          </a:lstStyle>
          <a:p>
            <a:pPr>
              <a:defRPr/>
            </a:pPr>
            <a:fld id="{02F9E20B-031D-4955-BA28-664EF89A2AFC}"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B831353E-9C0E-4980-A8BF-2319452F52B0}" type="datetimeFigureOut">
              <a:rPr lang="it-IT"/>
              <a:pPr>
                <a:defRPr/>
              </a:pPr>
              <a:t>22/12/2017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641DC975-BF0F-4EC1-BE62-328CC70F7F4F}"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303DD1E5-A4E3-439B-AF0C-9F98C0E04737}" type="datetimeFigureOut">
              <a:rPr lang="it-IT"/>
              <a:pPr>
                <a:defRPr/>
              </a:pPr>
              <a:t>22/12/2017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6258414F-97EE-40AF-9671-0E4500128BC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3EA08A60-57AE-4E46-9B4C-73188A32BA20}" type="datetimeFigureOut">
              <a:rPr lang="it-IT"/>
              <a:pPr>
                <a:defRPr/>
              </a:pPr>
              <a:t>22/12/2017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D47D72BA-D6FC-4AE8-AE8F-730E77087F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E6857ABA-03F3-4F43-B864-51253BCA126C}" type="datetimeFigureOut">
              <a:rPr lang="it-IT"/>
              <a:pPr>
                <a:defRPr/>
              </a:pPr>
              <a:t>22/12/2017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54F7608C-3121-4331-980E-C799C9B3978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Date Placeholder 4"/>
          <p:cNvSpPr>
            <a:spLocks noGrp="1"/>
          </p:cNvSpPr>
          <p:nvPr>
            <p:ph type="dt" sz="half" idx="10"/>
          </p:nvPr>
        </p:nvSpPr>
        <p:spPr/>
        <p:txBody>
          <a:bodyPr/>
          <a:lstStyle>
            <a:lvl1pPr>
              <a:defRPr/>
            </a:lvl1pPr>
          </a:lstStyle>
          <a:p>
            <a:pPr>
              <a:defRPr/>
            </a:pPr>
            <a:fld id="{74FA41B8-D5D9-4206-899E-CC109BB47BD6}" type="datetimeFigureOut">
              <a:rPr lang="it-IT"/>
              <a:pPr>
                <a:defRPr/>
              </a:pPr>
              <a:t>22/12/2017</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84BA8327-45CE-4953-80C2-6375723E2E1B}"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fld id="{667119DE-FE56-4150-8480-F0F8A4EE1004}" type="datetimeFigureOut">
              <a:rPr lang="it-IT"/>
              <a:pPr>
                <a:defRPr/>
              </a:pPr>
              <a:t>22/12/2017</a:t>
            </a:fld>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8D754707-5D44-4257-B07E-B8E41D982C9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4" name="Date Placeholder 2"/>
          <p:cNvSpPr>
            <a:spLocks noGrp="1"/>
          </p:cNvSpPr>
          <p:nvPr>
            <p:ph type="dt" sz="half" idx="10"/>
          </p:nvPr>
        </p:nvSpPr>
        <p:spPr/>
        <p:txBody>
          <a:bodyPr/>
          <a:lstStyle>
            <a:lvl1pPr>
              <a:defRPr/>
            </a:lvl1pPr>
          </a:lstStyle>
          <a:p>
            <a:pPr>
              <a:defRPr/>
            </a:pPr>
            <a:fld id="{69DE0B07-40F1-4A1F-A38B-E854097D8BD8}" type="datetimeFigureOut">
              <a:rPr lang="it-IT"/>
              <a:pPr>
                <a:defRPr/>
              </a:pPr>
              <a:t>22/12/2017</a:t>
            </a:fld>
            <a:endParaRPr lang="it-IT"/>
          </a:p>
        </p:txBody>
      </p:sp>
      <p:sp>
        <p:nvSpPr>
          <p:cNvPr id="5" name="Footer Placeholder 3"/>
          <p:cNvSpPr>
            <a:spLocks noGrp="1"/>
          </p:cNvSpPr>
          <p:nvPr>
            <p:ph type="ftr" sz="quarter" idx="11"/>
          </p:nvPr>
        </p:nvSpPr>
        <p:spPr/>
        <p:txBody>
          <a:bodyPr/>
          <a:lstStyle>
            <a:lvl1pPr>
              <a:defRPr/>
            </a:lvl1pPr>
          </a:lstStyle>
          <a:p>
            <a:pPr>
              <a:defRPr/>
            </a:pPr>
            <a:endParaRPr lang="it-IT"/>
          </a:p>
        </p:txBody>
      </p:sp>
      <p:sp>
        <p:nvSpPr>
          <p:cNvPr id="6" name="Slide Number Placeholder 4"/>
          <p:cNvSpPr>
            <a:spLocks noGrp="1"/>
          </p:cNvSpPr>
          <p:nvPr>
            <p:ph type="sldNum" sz="quarter" idx="12"/>
          </p:nvPr>
        </p:nvSpPr>
        <p:spPr/>
        <p:txBody>
          <a:bodyPr/>
          <a:lstStyle>
            <a:lvl1pPr>
              <a:defRPr/>
            </a:lvl1pPr>
          </a:lstStyle>
          <a:p>
            <a:pPr>
              <a:defRPr/>
            </a:pPr>
            <a:fld id="{976F348D-356D-4A77-A9D0-3E230D0F495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85E305-4591-4FEC-8F02-BBD968E7B26C}" type="datetimeFigureOut">
              <a:rPr lang="it-IT"/>
              <a:pPr>
                <a:defRPr/>
              </a:pPr>
              <a:t>22/12/2017</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B29D8848-E742-41BF-8DAC-2AF32027DC2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6" name="Date Placeholder 4"/>
          <p:cNvSpPr>
            <a:spLocks noGrp="1"/>
          </p:cNvSpPr>
          <p:nvPr>
            <p:ph type="dt" sz="half" idx="10"/>
          </p:nvPr>
        </p:nvSpPr>
        <p:spPr/>
        <p:txBody>
          <a:bodyPr/>
          <a:lstStyle>
            <a:lvl1pPr>
              <a:defRPr/>
            </a:lvl1pPr>
          </a:lstStyle>
          <a:p>
            <a:pPr>
              <a:defRPr/>
            </a:pPr>
            <a:fld id="{D37AA763-24BB-4667-9E8F-597E05D2E7B3}" type="datetimeFigureOut">
              <a:rPr lang="it-IT"/>
              <a:pPr>
                <a:defRPr/>
              </a:pPr>
              <a:t>22/12/2017</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56BCD14A-E9CD-4534-9074-AD1E256717C7}"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9002CA88-5A64-4C4D-B44D-138B986DFCC8}" type="datetimeFigureOut">
              <a:rPr lang="it-IT"/>
              <a:pPr>
                <a:defRPr/>
              </a:pPr>
              <a:t>22/12/2017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71F3F121-38A0-412A-A055-517E7BC946C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19" cstate="print"/>
            <a:srcRect/>
            <a:stretch>
              <a:fillRect/>
            </a:stretch>
          </p:blipFill>
          <p:spPr bwMode="auto">
            <a:xfrm>
              <a:off x="0" y="0"/>
              <a:ext cx="12188825" cy="6856214"/>
            </a:xfrm>
            <a:prstGeom prst="rect">
              <a:avLst/>
            </a:prstGeom>
            <a:noFill/>
            <a:ln w="9525">
              <a:noFill/>
              <a:miter lim="800000"/>
              <a:headEnd/>
              <a:tailEnd/>
            </a:ln>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0" cstate="print"/>
            <a:srcRect/>
            <a:stretch>
              <a:fillRect/>
            </a:stretch>
          </p:blipFill>
          <p:spPr bwMode="auto">
            <a:xfrm>
              <a:off x="-15736" y="3153832"/>
              <a:ext cx="77724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0" cstate="print"/>
            <a:srcRect/>
            <a:stretch>
              <a:fillRect/>
            </a:stretch>
          </p:blipFill>
          <p:spPr bwMode="auto">
            <a:xfrm>
              <a:off x="11436986" y="3153832"/>
              <a:ext cx="77724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endParaRPr lang="en-US" smtClean="0"/>
          </a:p>
        </p:txBody>
      </p:sp>
      <p:sp>
        <p:nvSpPr>
          <p:cNvPr id="1028"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EC118EC6-9666-4BB0-91C2-B37E48EAFA6B}" type="datetimeFigureOut">
              <a:rPr lang="it-IT"/>
              <a:pPr>
                <a:defRPr/>
              </a:pPr>
              <a:t>22/12/2017</a:t>
            </a:fld>
            <a:endParaRPr lang="it-IT"/>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it-IT"/>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B41F2C8D-3879-4F65-B922-31A048BEAE3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77" r:id="rId7"/>
    <p:sldLayoutId id="2147483684" r:id="rId8"/>
    <p:sldLayoutId id="2147483676" r:id="rId9"/>
    <p:sldLayoutId id="2147483675" r:id="rId10"/>
    <p:sldLayoutId id="2147483685" r:id="rId11"/>
    <p:sldLayoutId id="2147483686" r:id="rId12"/>
    <p:sldLayoutId id="2147483674" r:id="rId13"/>
    <p:sldLayoutId id="2147483687" r:id="rId14"/>
    <p:sldLayoutId id="2147483688" r:id="rId15"/>
    <p:sldLayoutId id="2147483689" r:id="rId16"/>
    <p:sldLayoutId id="2147483690" r:id="rId17"/>
  </p:sldLayoutIdLst>
  <p:txStyles>
    <p:titleStyle>
      <a:lvl1pPr algn="ctr" defTabSz="457200" rtl="0" fontAlgn="base">
        <a:spcBef>
          <a:spcPct val="0"/>
        </a:spcBef>
        <a:spcAft>
          <a:spcPct val="0"/>
        </a:spcAft>
        <a:defRPr sz="4400" kern="1200">
          <a:ln w="3175" cmpd="sng">
            <a:noFill/>
          </a:ln>
          <a:solidFill>
            <a:srgbClr val="262626"/>
          </a:solidFill>
          <a:latin typeface="+mj-lt"/>
          <a:ea typeface="+mj-ea"/>
          <a:cs typeface="+mj-cs"/>
        </a:defRPr>
      </a:lvl1pPr>
      <a:lvl2pPr algn="ctr" defTabSz="457200" rtl="0" fontAlgn="base">
        <a:spcBef>
          <a:spcPct val="0"/>
        </a:spcBef>
        <a:spcAft>
          <a:spcPct val="0"/>
        </a:spcAft>
        <a:defRPr sz="4400">
          <a:solidFill>
            <a:srgbClr val="262626"/>
          </a:solidFill>
          <a:latin typeface="Garamond" pitchFamily="18" charset="0"/>
        </a:defRPr>
      </a:lvl2pPr>
      <a:lvl3pPr algn="ctr" defTabSz="457200" rtl="0" fontAlgn="base">
        <a:spcBef>
          <a:spcPct val="0"/>
        </a:spcBef>
        <a:spcAft>
          <a:spcPct val="0"/>
        </a:spcAft>
        <a:defRPr sz="4400">
          <a:solidFill>
            <a:srgbClr val="262626"/>
          </a:solidFill>
          <a:latin typeface="Garamond" pitchFamily="18" charset="0"/>
        </a:defRPr>
      </a:lvl3pPr>
      <a:lvl4pPr algn="ctr" defTabSz="457200" rtl="0" fontAlgn="base">
        <a:spcBef>
          <a:spcPct val="0"/>
        </a:spcBef>
        <a:spcAft>
          <a:spcPct val="0"/>
        </a:spcAft>
        <a:defRPr sz="4400">
          <a:solidFill>
            <a:srgbClr val="262626"/>
          </a:solidFill>
          <a:latin typeface="Garamond" pitchFamily="18" charset="0"/>
        </a:defRPr>
      </a:lvl4pPr>
      <a:lvl5pPr algn="ctr" defTabSz="457200" rtl="0" fontAlgn="base">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extLst>
          </p:cNvPr>
          <p:cNvSpPr>
            <a:spLocks noGrp="1"/>
          </p:cNvSpPr>
          <p:nvPr>
            <p:ph type="title"/>
          </p:nvPr>
        </p:nvSpPr>
        <p:spPr>
          <a:xfrm>
            <a:off x="852269" y="2729133"/>
            <a:ext cx="5632938" cy="2743200"/>
          </a:xfrm>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fontScale="90000"/>
          </a:bodyPr>
          <a:lstStyle/>
          <a:p>
            <a:pPr algn="r" fontAlgn="auto">
              <a:spcAft>
                <a:spcPts val="0"/>
              </a:spcAft>
              <a:defRPr/>
            </a:pPr>
            <a:r>
              <a:rPr lang="it-IT" sz="9600" i="1" dirty="0">
                <a:solidFill>
                  <a:srgbClr val="002060"/>
                </a:solidFill>
                <a:effectLst>
                  <a:outerShdw blurRad="38100" dist="38100" dir="2700000" algn="tl">
                    <a:srgbClr val="000000">
                      <a:alpha val="43137"/>
                    </a:srgbClr>
                  </a:outerShdw>
                </a:effectLst>
              </a:rPr>
              <a:t>SEATTLE</a:t>
            </a:r>
          </a:p>
        </p:txBody>
      </p:sp>
      <p:pic>
        <p:nvPicPr>
          <p:cNvPr id="19460" name="Picture 4" descr="Risultati immagini per LOGO SEATTLE"/>
          <p:cNvPicPr>
            <a:picLocks noChangeAspect="1" noChangeArrowheads="1"/>
          </p:cNvPicPr>
          <p:nvPr/>
        </p:nvPicPr>
        <p:blipFill>
          <a:blip r:embed="rId2" cstate="print"/>
          <a:srcRect/>
          <a:stretch>
            <a:fillRect/>
          </a:stretch>
        </p:blipFill>
        <p:spPr bwMode="auto">
          <a:xfrm>
            <a:off x="6591300" y="1414463"/>
            <a:ext cx="4748213" cy="47466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extLst>
          </p:cNvPr>
          <p:cNvSpPr>
            <a:spLocks noGrp="1"/>
          </p:cNvSpPr>
          <p:nvPr>
            <p:ph type="title"/>
          </p:nvPr>
        </p:nvSpPr>
        <p:spPr/>
        <p:txBody>
          <a:bodyPr rtlCol="0">
            <a:normAutofit/>
          </a:bodyPr>
          <a:lstStyle/>
          <a:p>
            <a:pPr fontAlgn="auto">
              <a:spcAft>
                <a:spcPts val="0"/>
              </a:spcAft>
              <a:defRPr/>
            </a:pPr>
            <a:r>
              <a:rPr lang="it-IT" sz="4000" dirty="0">
                <a:solidFill>
                  <a:schemeClr val="accent4">
                    <a:lumMod val="50000"/>
                  </a:schemeClr>
                </a:solidFill>
              </a:rPr>
              <a:t>ZONA E CONFINI</a:t>
            </a:r>
          </a:p>
        </p:txBody>
      </p:sp>
      <p:sp>
        <p:nvSpPr>
          <p:cNvPr id="5" name="Segnaposto testo 4">
            <a:extLst>
              <a:ext uri="{FF2B5EF4-FFF2-40B4-BE49-F238E27FC236}"/>
            </a:extLst>
          </p:cNvPr>
          <p:cNvSpPr>
            <a:spLocks noGrp="1"/>
          </p:cNvSpPr>
          <p:nvPr>
            <p:ph idx="1"/>
          </p:nvPr>
        </p:nvSpPr>
        <p:spPr>
          <a:xfrm>
            <a:off x="1295401" y="2556932"/>
            <a:ext cx="5485227" cy="3502856"/>
          </a:xfrm>
        </p:spPr>
        <p:txBody>
          <a:bodyPr rtlCol="0">
            <a:normAutofit/>
          </a:bodyPr>
          <a:lstStyle/>
          <a:p>
            <a:pPr fontAlgn="auto">
              <a:buFont typeface="Arial"/>
              <a:buChar char="•"/>
              <a:defRPr/>
            </a:pPr>
            <a:r>
              <a:rPr lang="it-IT" b="1" dirty="0">
                <a:solidFill>
                  <a:schemeClr val="tx1">
                    <a:lumMod val="85000"/>
                    <a:lumOff val="15000"/>
                  </a:schemeClr>
                </a:solidFill>
              </a:rPr>
              <a:t>Seattle</a:t>
            </a:r>
            <a:r>
              <a:rPr lang="it-IT" dirty="0">
                <a:solidFill>
                  <a:schemeClr val="tx1">
                    <a:lumMod val="85000"/>
                    <a:lumOff val="15000"/>
                  </a:schemeClr>
                </a:solidFill>
              </a:rPr>
              <a:t>  è un comune degli Stati Uniti d'America e capoluogo della contea di King nello Stato di Washington. , e la 23ª città più popolosa della nazione. È la principale città dell'area metropolitana di Seattle.. Si trova tra un braccio dell'oceano Pacifico, chiamato stretto di </a:t>
            </a:r>
            <a:r>
              <a:rPr lang="it-IT" dirty="0" err="1">
                <a:solidFill>
                  <a:schemeClr val="tx1">
                    <a:lumMod val="85000"/>
                    <a:lumOff val="15000"/>
                  </a:schemeClr>
                </a:solidFill>
              </a:rPr>
              <a:t>Puget</a:t>
            </a:r>
            <a:r>
              <a:rPr lang="it-IT" dirty="0">
                <a:solidFill>
                  <a:schemeClr val="tx1">
                    <a:lumMod val="85000"/>
                    <a:lumOff val="15000"/>
                  </a:schemeClr>
                </a:solidFill>
              </a:rPr>
              <a:t>, e il lago Washington,  a sud dal confine tra il Canada e gli Stati Uniti</a:t>
            </a:r>
            <a:endParaRPr lang="it-IT" strike="sngStrike" dirty="0">
              <a:solidFill>
                <a:schemeClr val="tx1">
                  <a:lumMod val="85000"/>
                  <a:lumOff val="15000"/>
                </a:schemeClr>
              </a:solidFill>
            </a:endParaRPr>
          </a:p>
        </p:txBody>
      </p:sp>
      <p:pic>
        <p:nvPicPr>
          <p:cNvPr id="20483" name="Picture 2" descr="Immagine correlata"/>
          <p:cNvPicPr>
            <a:picLocks noChangeAspect="1" noChangeArrowheads="1"/>
          </p:cNvPicPr>
          <p:nvPr/>
        </p:nvPicPr>
        <p:blipFill>
          <a:blip r:embed="rId2" cstate="print"/>
          <a:srcRect/>
          <a:stretch>
            <a:fillRect/>
          </a:stretch>
        </p:blipFill>
        <p:spPr bwMode="auto">
          <a:xfrm>
            <a:off x="6780213" y="2743200"/>
            <a:ext cx="4346575" cy="350361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1679575" y="768350"/>
            <a:ext cx="9601200" cy="1716088"/>
          </a:xfrm>
        </p:spPr>
        <p:txBody>
          <a:bodyPr/>
          <a:lstStyle/>
          <a:p>
            <a:r>
              <a:rPr lang="it-IT" smtClean="0">
                <a:ln>
                  <a:noFill/>
                </a:ln>
              </a:rPr>
              <a:t>ECONOMIA</a:t>
            </a:r>
          </a:p>
        </p:txBody>
      </p:sp>
      <p:sp>
        <p:nvSpPr>
          <p:cNvPr id="3" name="Segnaposto contenuto 2">
            <a:extLst>
              <a:ext uri="{FF2B5EF4-FFF2-40B4-BE49-F238E27FC236}"/>
            </a:extLst>
          </p:cNvPr>
          <p:cNvSpPr>
            <a:spLocks noGrp="1"/>
          </p:cNvSpPr>
          <p:nvPr>
            <p:ph idx="1"/>
          </p:nvPr>
        </p:nvSpPr>
        <p:spPr>
          <a:xfrm>
            <a:off x="1295400" y="2557463"/>
            <a:ext cx="7848600" cy="3317875"/>
          </a:xfrm>
        </p:spPr>
        <p:txBody>
          <a:bodyPr rtlCol="0">
            <a:normAutofit fontScale="92500"/>
          </a:bodyPr>
          <a:lstStyle/>
          <a:p>
            <a:pPr fontAlgn="auto">
              <a:buFont typeface="Arial"/>
              <a:buChar char="•"/>
              <a:defRPr/>
            </a:pPr>
            <a:r>
              <a:rPr lang="it-IT" dirty="0">
                <a:solidFill>
                  <a:schemeClr val="tx1">
                    <a:lumMod val="85000"/>
                    <a:lumOff val="15000"/>
                  </a:schemeClr>
                </a:solidFill>
              </a:rPr>
              <a:t>A Seattle La presenza di Microsoft (che ha sede a Redmond) ha reso l'economia cittadina più indipendente dalle variazioni cicliche del trasporto aereo. Prima, infatti, i momenti di crisi della Boeing si traducevano in notevoli aumenti della disoccupazione. Inoltre, l'azienda di Bill Gates è stata il fulcro, assieme ad altre aziende operanti nei settori delle </a:t>
            </a:r>
            <a:r>
              <a:rPr lang="it-IT" u="sng" dirty="0">
                <a:solidFill>
                  <a:schemeClr val="tx1">
                    <a:lumMod val="85000"/>
                    <a:lumOff val="15000"/>
                  </a:schemeClr>
                </a:solidFill>
              </a:rPr>
              <a:t>telecomunicazioni</a:t>
            </a:r>
            <a:r>
              <a:rPr lang="it-IT" dirty="0">
                <a:solidFill>
                  <a:schemeClr val="tx1">
                    <a:lumMod val="85000"/>
                    <a:lumOff val="15000"/>
                  </a:schemeClr>
                </a:solidFill>
              </a:rPr>
              <a:t> e di internet (come Amazon.com, RealNetworks, AT&amp;T Wireless e T-Mobile USA) del boom avvenuto negli anni novanta attorno alle nuove tecnologie. Lo scoppio della bolla di Internet</a:t>
            </a:r>
          </a:p>
        </p:txBody>
      </p:sp>
      <p:sp>
        <p:nvSpPr>
          <p:cNvPr id="21507" name="AutoShape 2" descr="Risultati immagini per microsoft"/>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it-IT">
              <a:latin typeface="Garamond" pitchFamily="18" charset="0"/>
            </a:endParaRPr>
          </a:p>
        </p:txBody>
      </p:sp>
      <p:sp>
        <p:nvSpPr>
          <p:cNvPr id="21508" name="AutoShape 4" descr="Risultati immagini per microsoft"/>
          <p:cNvSpPr>
            <a:spLocks noChangeAspect="1" noChangeArrowheads="1"/>
          </p:cNvSpPr>
          <p:nvPr/>
        </p:nvSpPr>
        <p:spPr bwMode="auto">
          <a:xfrm>
            <a:off x="6096000" y="3429000"/>
            <a:ext cx="304800" cy="304800"/>
          </a:xfrm>
          <a:prstGeom prst="rect">
            <a:avLst/>
          </a:prstGeom>
          <a:noFill/>
          <a:ln w="9525">
            <a:noFill/>
            <a:miter lim="800000"/>
            <a:headEnd/>
            <a:tailEnd/>
          </a:ln>
        </p:spPr>
        <p:txBody>
          <a:bodyPr/>
          <a:lstStyle/>
          <a:p>
            <a:endParaRPr lang="it-IT">
              <a:latin typeface="Garamond" pitchFamily="18" charset="0"/>
            </a:endParaRPr>
          </a:p>
        </p:txBody>
      </p:sp>
      <p:pic>
        <p:nvPicPr>
          <p:cNvPr id="21509" name="Picture 8" descr="Risultati immagini per microsoft"/>
          <p:cNvPicPr>
            <a:picLocks noChangeAspect="1" noChangeArrowheads="1"/>
          </p:cNvPicPr>
          <p:nvPr/>
        </p:nvPicPr>
        <p:blipFill>
          <a:blip r:embed="rId2" cstate="print"/>
          <a:srcRect/>
          <a:stretch>
            <a:fillRect/>
          </a:stretch>
        </p:blipFill>
        <p:spPr bwMode="auto">
          <a:xfrm>
            <a:off x="1679575" y="695325"/>
            <a:ext cx="3124200" cy="1647825"/>
          </a:xfrm>
          <a:prstGeom prst="rect">
            <a:avLst/>
          </a:prstGeom>
          <a:noFill/>
          <a:ln w="9525">
            <a:noFill/>
            <a:miter lim="800000"/>
            <a:headEnd/>
            <a:tailEnd/>
          </a:ln>
        </p:spPr>
      </p:pic>
      <p:pic>
        <p:nvPicPr>
          <p:cNvPr id="21510" name="Picture 14" descr="Risultati immagini per amazon"/>
          <p:cNvPicPr>
            <a:picLocks noChangeAspect="1" noChangeArrowheads="1"/>
          </p:cNvPicPr>
          <p:nvPr/>
        </p:nvPicPr>
        <p:blipFill>
          <a:blip r:embed="rId3" cstate="print"/>
          <a:srcRect/>
          <a:stretch>
            <a:fillRect/>
          </a:stretch>
        </p:blipFill>
        <p:spPr bwMode="auto">
          <a:xfrm>
            <a:off x="9404350" y="3276600"/>
            <a:ext cx="2111375" cy="2124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p:txBody>
          <a:bodyPr/>
          <a:lstStyle/>
          <a:p>
            <a:r>
              <a:rPr lang="it-IT" smtClean="0">
                <a:ln>
                  <a:noFill/>
                </a:ln>
              </a:rPr>
              <a:t>MUSICA</a:t>
            </a:r>
          </a:p>
        </p:txBody>
      </p:sp>
      <p:sp>
        <p:nvSpPr>
          <p:cNvPr id="5" name="Segnaposto contenuto 4">
            <a:extLst>
              <a:ext uri="{FF2B5EF4-FFF2-40B4-BE49-F238E27FC236}"/>
            </a:extLst>
          </p:cNvPr>
          <p:cNvSpPr>
            <a:spLocks noGrp="1"/>
          </p:cNvSpPr>
          <p:nvPr>
            <p:ph idx="1"/>
          </p:nvPr>
        </p:nvSpPr>
        <p:spPr>
          <a:xfrm>
            <a:off x="782638" y="2557463"/>
            <a:ext cx="6969125" cy="3617912"/>
          </a:xfrm>
        </p:spPr>
        <p:txBody>
          <a:bodyPr rtlCol="0">
            <a:normAutofit fontScale="47500" lnSpcReduction="20000"/>
          </a:bodyPr>
          <a:lstStyle/>
          <a:p>
            <a:pPr fontAlgn="auto">
              <a:buFont typeface="Arial"/>
              <a:buChar char="•"/>
              <a:defRPr/>
            </a:pPr>
            <a:r>
              <a:rPr lang="it-IT" sz="4400" dirty="0">
                <a:solidFill>
                  <a:schemeClr val="tx1">
                    <a:lumMod val="85000"/>
                    <a:lumOff val="15000"/>
                  </a:schemeClr>
                </a:solidFill>
              </a:rPr>
              <a:t>Nel campo della musica Seattle può vantare di essere la città natale di Jimi Hendrix e, più recentemente di essere diventata la patria della musica grunge grazie a gruppi come Nirvana, </a:t>
            </a:r>
            <a:r>
              <a:rPr lang="it-IT" sz="4400" dirty="0" err="1">
                <a:solidFill>
                  <a:schemeClr val="tx1">
                    <a:lumMod val="85000"/>
                    <a:lumOff val="15000"/>
                  </a:schemeClr>
                </a:solidFill>
              </a:rPr>
              <a:t>Mudhoney</a:t>
            </a:r>
            <a:r>
              <a:rPr lang="it-IT" sz="4400" dirty="0">
                <a:solidFill>
                  <a:schemeClr val="tx1">
                    <a:lumMod val="85000"/>
                    <a:lumOff val="15000"/>
                  </a:schemeClr>
                </a:solidFill>
              </a:rPr>
              <a:t>, Alice in </a:t>
            </a:r>
            <a:r>
              <a:rPr lang="it-IT" sz="4400" dirty="0" err="1">
                <a:solidFill>
                  <a:schemeClr val="tx1">
                    <a:lumMod val="85000"/>
                    <a:lumOff val="15000"/>
                  </a:schemeClr>
                </a:solidFill>
              </a:rPr>
              <a:t>Chains</a:t>
            </a:r>
            <a:r>
              <a:rPr lang="it-IT" sz="4400" dirty="0">
                <a:solidFill>
                  <a:schemeClr val="tx1">
                    <a:lumMod val="85000"/>
                    <a:lumOff val="15000"/>
                  </a:schemeClr>
                </a:solidFill>
              </a:rPr>
              <a:t>, </a:t>
            </a:r>
            <a:r>
              <a:rPr lang="it-IT" sz="4400" dirty="0" err="1">
                <a:solidFill>
                  <a:schemeClr val="tx1">
                    <a:lumMod val="85000"/>
                    <a:lumOff val="15000"/>
                  </a:schemeClr>
                </a:solidFill>
              </a:rPr>
              <a:t>Foo</a:t>
            </a:r>
            <a:r>
              <a:rPr lang="it-IT" sz="4400" dirty="0">
                <a:solidFill>
                  <a:schemeClr val="tx1">
                    <a:lumMod val="85000"/>
                    <a:lumOff val="15000"/>
                  </a:schemeClr>
                </a:solidFill>
              </a:rPr>
              <a:t> Fighters, Pearl Jam, The </a:t>
            </a:r>
            <a:r>
              <a:rPr lang="it-IT" sz="4400" dirty="0" err="1">
                <a:solidFill>
                  <a:schemeClr val="tx1">
                    <a:lumMod val="85000"/>
                    <a:lumOff val="15000"/>
                  </a:schemeClr>
                </a:solidFill>
              </a:rPr>
              <a:t>Gits</a:t>
            </a:r>
            <a:r>
              <a:rPr lang="it-IT" sz="4400" dirty="0">
                <a:solidFill>
                  <a:schemeClr val="tx1">
                    <a:lumMod val="85000"/>
                    <a:lumOff val="15000"/>
                  </a:schemeClr>
                </a:solidFill>
              </a:rPr>
              <a:t>, </a:t>
            </a:r>
            <a:r>
              <a:rPr lang="it-IT" sz="4400" dirty="0" err="1">
                <a:solidFill>
                  <a:schemeClr val="tx1">
                    <a:lumMod val="85000"/>
                    <a:lumOff val="15000"/>
                  </a:schemeClr>
                </a:solidFill>
              </a:rPr>
              <a:t>Soundgarden</a:t>
            </a:r>
            <a:r>
              <a:rPr lang="it-IT" sz="4400" dirty="0">
                <a:solidFill>
                  <a:schemeClr val="tx1">
                    <a:lumMod val="85000"/>
                    <a:lumOff val="15000"/>
                  </a:schemeClr>
                </a:solidFill>
              </a:rPr>
              <a:t> e The </a:t>
            </a:r>
            <a:r>
              <a:rPr lang="it-IT" sz="4400" dirty="0" err="1">
                <a:solidFill>
                  <a:schemeClr val="tx1">
                    <a:lumMod val="85000"/>
                    <a:lumOff val="15000"/>
                  </a:schemeClr>
                </a:solidFill>
              </a:rPr>
              <a:t>Presidents</a:t>
            </a:r>
            <a:r>
              <a:rPr lang="it-IT" sz="4400" dirty="0">
                <a:solidFill>
                  <a:schemeClr val="tx1">
                    <a:lumMod val="85000"/>
                    <a:lumOff val="15000"/>
                  </a:schemeClr>
                </a:solidFill>
              </a:rPr>
              <a:t> of the </a:t>
            </a:r>
            <a:r>
              <a:rPr lang="it-IT" sz="4400" dirty="0" err="1">
                <a:solidFill>
                  <a:schemeClr val="tx1">
                    <a:lumMod val="85000"/>
                    <a:lumOff val="15000"/>
                  </a:schemeClr>
                </a:solidFill>
              </a:rPr>
              <a:t>United</a:t>
            </a:r>
            <a:r>
              <a:rPr lang="it-IT" sz="4400" dirty="0">
                <a:solidFill>
                  <a:schemeClr val="tx1">
                    <a:lumMod val="85000"/>
                    <a:lumOff val="15000"/>
                  </a:schemeClr>
                </a:solidFill>
              </a:rPr>
              <a:t> </a:t>
            </a:r>
            <a:r>
              <a:rPr lang="it-IT" sz="4400" dirty="0" err="1">
                <a:solidFill>
                  <a:schemeClr val="tx1">
                    <a:lumMod val="85000"/>
                    <a:lumOff val="15000"/>
                  </a:schemeClr>
                </a:solidFill>
              </a:rPr>
              <a:t>States</a:t>
            </a:r>
            <a:r>
              <a:rPr lang="it-IT" sz="4400" dirty="0">
                <a:solidFill>
                  <a:schemeClr val="tx1">
                    <a:lumMod val="85000"/>
                    <a:lumOff val="15000"/>
                  </a:schemeClr>
                </a:solidFill>
              </a:rPr>
              <a:t> of America ma sono di Seattle anche il jazzista Bill </a:t>
            </a:r>
            <a:r>
              <a:rPr lang="it-IT" sz="4400" dirty="0" err="1">
                <a:solidFill>
                  <a:schemeClr val="tx1">
                    <a:lumMod val="85000"/>
                    <a:lumOff val="15000"/>
                  </a:schemeClr>
                </a:solidFill>
              </a:rPr>
              <a:t>Frisell.e</a:t>
            </a:r>
            <a:r>
              <a:rPr lang="it-IT" sz="4400" dirty="0">
                <a:solidFill>
                  <a:schemeClr val="tx1">
                    <a:lumMod val="85000"/>
                    <a:lumOff val="15000"/>
                  </a:schemeClr>
                </a:solidFill>
              </a:rPr>
              <a:t> il gruppo punk rock o alternative rock </a:t>
            </a:r>
            <a:r>
              <a:rPr lang="it-IT" sz="4400" dirty="0" err="1">
                <a:solidFill>
                  <a:schemeClr val="tx1">
                    <a:lumMod val="85000"/>
                    <a:lumOff val="15000"/>
                  </a:schemeClr>
                </a:solidFill>
              </a:rPr>
              <a:t>Aiden</a:t>
            </a:r>
            <a:r>
              <a:rPr lang="it-IT" sz="4400" dirty="0">
                <a:solidFill>
                  <a:schemeClr val="tx1">
                    <a:lumMod val="85000"/>
                    <a:lumOff val="15000"/>
                  </a:schemeClr>
                </a:solidFill>
              </a:rPr>
              <a:t>. Seattle è spesso considerata come luogo di nascita della musica grunge. Li è da ricordare il famoso concerto dei nirvana tenutosi nel 1989 . Nel 1983 è nato a Seattle il cantante </a:t>
            </a:r>
            <a:r>
              <a:rPr lang="it-IT" sz="4400" dirty="0" err="1">
                <a:solidFill>
                  <a:schemeClr val="tx1">
                    <a:lumMod val="85000"/>
                    <a:lumOff val="15000"/>
                  </a:schemeClr>
                </a:solidFill>
              </a:rPr>
              <a:t>Macklemore</a:t>
            </a:r>
            <a:r>
              <a:rPr lang="it-IT" sz="4400" dirty="0">
                <a:solidFill>
                  <a:schemeClr val="tx1">
                    <a:lumMod val="85000"/>
                    <a:lumOff val="15000"/>
                  </a:schemeClr>
                </a:solidFill>
              </a:rPr>
              <a:t>.</a:t>
            </a:r>
          </a:p>
          <a:p>
            <a:pPr marL="0" indent="0" fontAlgn="auto">
              <a:buFont typeface="Arial"/>
              <a:buNone/>
              <a:defRPr/>
            </a:pPr>
            <a:endParaRPr lang="it-IT" dirty="0">
              <a:solidFill>
                <a:schemeClr val="tx1">
                  <a:lumMod val="85000"/>
                  <a:lumOff val="15000"/>
                </a:schemeClr>
              </a:solidFill>
            </a:endParaRPr>
          </a:p>
          <a:p>
            <a:pPr fontAlgn="auto">
              <a:buFont typeface="Arial"/>
              <a:buChar char="•"/>
              <a:defRPr/>
            </a:pPr>
            <a:endParaRPr lang="it-IT" dirty="0">
              <a:solidFill>
                <a:schemeClr val="tx1">
                  <a:lumMod val="85000"/>
                  <a:lumOff val="15000"/>
                </a:schemeClr>
              </a:solidFill>
            </a:endParaRPr>
          </a:p>
        </p:txBody>
      </p:sp>
      <p:pic>
        <p:nvPicPr>
          <p:cNvPr id="22531" name="Picture 2" descr="Risultati immagini per nirvana"/>
          <p:cNvPicPr>
            <a:picLocks noChangeAspect="1" noChangeArrowheads="1"/>
          </p:cNvPicPr>
          <p:nvPr/>
        </p:nvPicPr>
        <p:blipFill>
          <a:blip r:embed="rId2" cstate="print"/>
          <a:srcRect/>
          <a:stretch>
            <a:fillRect/>
          </a:stretch>
        </p:blipFill>
        <p:spPr bwMode="auto">
          <a:xfrm>
            <a:off x="7751763" y="3021013"/>
            <a:ext cx="3344862" cy="244792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a:xfrm>
            <a:off x="4824413" y="982663"/>
            <a:ext cx="6072187" cy="1303337"/>
          </a:xfrm>
        </p:spPr>
        <p:txBody>
          <a:bodyPr/>
          <a:lstStyle/>
          <a:p>
            <a:r>
              <a:rPr lang="it-IT" smtClean="0">
                <a:ln>
                  <a:noFill/>
                </a:ln>
              </a:rPr>
              <a:t>SPORT</a:t>
            </a:r>
          </a:p>
        </p:txBody>
      </p:sp>
      <p:sp>
        <p:nvSpPr>
          <p:cNvPr id="3" name="Segnaposto contenuto 2">
            <a:extLst>
              <a:ext uri="{FF2B5EF4-FFF2-40B4-BE49-F238E27FC236}"/>
            </a:extLst>
          </p:cNvPr>
          <p:cNvSpPr>
            <a:spLocks noGrp="1"/>
          </p:cNvSpPr>
          <p:nvPr>
            <p:ph idx="1"/>
          </p:nvPr>
        </p:nvSpPr>
        <p:spPr>
          <a:xfrm>
            <a:off x="1295400" y="2557463"/>
            <a:ext cx="6072188" cy="3471862"/>
          </a:xfrm>
        </p:spPr>
        <p:txBody>
          <a:bodyPr>
            <a:normAutofit/>
          </a:bodyPr>
          <a:lstStyle/>
          <a:p>
            <a:r>
              <a:rPr lang="it-IT" sz="2200" smtClean="0"/>
              <a:t>Gli sport più diffusi a Seattle sono: l’hockey sul ghiaccio e il basket, poi ci sono molti altri sport come il calcio e il baseball. Nell’hockey sul ghiaccio la squadra è il Seattle Thunderbird, questa squadra è stata la prima a vincere il primo campionato di hockey . Per la pallacanestro c’è il Seattle Storm. Per il calcio ci sono i Seattle Sounders che hanno vinto l’ultimo titolo della MLS (massima divisione americana) e nel football americano la sqaudra è Seattle Hawhawks. </a:t>
            </a:r>
          </a:p>
        </p:txBody>
      </p:sp>
      <p:pic>
        <p:nvPicPr>
          <p:cNvPr id="23555" name="Picture 2" descr="Risultati immagini per scudetto seattle sounders"/>
          <p:cNvPicPr>
            <a:picLocks noChangeAspect="1" noChangeArrowheads="1"/>
          </p:cNvPicPr>
          <p:nvPr/>
        </p:nvPicPr>
        <p:blipFill>
          <a:blip r:embed="rId2" cstate="print"/>
          <a:srcRect/>
          <a:stretch>
            <a:fillRect/>
          </a:stretch>
        </p:blipFill>
        <p:spPr bwMode="auto">
          <a:xfrm>
            <a:off x="8105775" y="2870200"/>
            <a:ext cx="2074863" cy="3214688"/>
          </a:xfrm>
          <a:prstGeom prst="rect">
            <a:avLst/>
          </a:prstGeom>
          <a:noFill/>
          <a:ln w="9525">
            <a:noFill/>
            <a:miter lim="800000"/>
            <a:headEnd/>
            <a:tailEnd/>
          </a:ln>
        </p:spPr>
      </p:pic>
      <p:pic>
        <p:nvPicPr>
          <p:cNvPr id="23556" name="Picture 4" descr="Risultati immagini per scudetto seattle seahawks"/>
          <p:cNvPicPr>
            <a:picLocks noChangeAspect="1" noChangeArrowheads="1"/>
          </p:cNvPicPr>
          <p:nvPr/>
        </p:nvPicPr>
        <p:blipFill>
          <a:blip r:embed="rId3" cstate="print"/>
          <a:srcRect/>
          <a:stretch>
            <a:fillRect/>
          </a:stretch>
        </p:blipFill>
        <p:spPr bwMode="auto">
          <a:xfrm>
            <a:off x="1519238" y="588963"/>
            <a:ext cx="2714625" cy="1816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p:txBody>
          <a:bodyPr/>
          <a:lstStyle/>
          <a:p>
            <a:r>
              <a:rPr lang="it-IT" smtClean="0">
                <a:ln>
                  <a:noFill/>
                </a:ln>
              </a:rPr>
              <a:t>SPACE NEEDLE</a:t>
            </a:r>
          </a:p>
        </p:txBody>
      </p:sp>
      <p:sp>
        <p:nvSpPr>
          <p:cNvPr id="3" name="Segnaposto contenuto 2">
            <a:extLst>
              <a:ext uri="{FF2B5EF4-FFF2-40B4-BE49-F238E27FC236}"/>
            </a:extLst>
          </p:cNvPr>
          <p:cNvSpPr>
            <a:spLocks noGrp="1"/>
          </p:cNvSpPr>
          <p:nvPr>
            <p:ph idx="1"/>
          </p:nvPr>
        </p:nvSpPr>
        <p:spPr>
          <a:xfrm>
            <a:off x="1295400" y="2557463"/>
            <a:ext cx="7299325" cy="3505200"/>
          </a:xfrm>
        </p:spPr>
        <p:txBody>
          <a:bodyPr>
            <a:normAutofit/>
          </a:bodyPr>
          <a:lstStyle/>
          <a:p>
            <a:r>
              <a:rPr lang="it-IT" sz="2200" smtClean="0"/>
              <a:t>Lo </a:t>
            </a:r>
            <a:r>
              <a:rPr lang="it-IT" sz="2200" b="1" smtClean="0"/>
              <a:t>Space Needle </a:t>
            </a:r>
            <a:r>
              <a:rPr lang="it-IT" sz="2200" smtClean="0"/>
              <a:t>è una torre ed è considerata il principale simbolo della città dell'area nord-occidentale del paese. Situato nel Seattle Center, lo Space Needle venne costruito in funzione dell'Expo 1962. Durante l'esposizione quasi 20.000 persone al giorno lo visitarono. E’ alto circa 184 metri, spesso 50 nel suo punto più largo e pesa oltre 9.550 tonnellate: è la struttura più alta ad ovest del Mississippi. E’ stato costruito per resistere a raffiche di vento e a terremoti.</a:t>
            </a:r>
          </a:p>
        </p:txBody>
      </p:sp>
      <p:pic>
        <p:nvPicPr>
          <p:cNvPr id="24579" name="Picture 4" descr="Space Needle 2011-07-04.jpg"/>
          <p:cNvPicPr>
            <a:picLocks noChangeAspect="1" noChangeArrowheads="1"/>
          </p:cNvPicPr>
          <p:nvPr/>
        </p:nvPicPr>
        <p:blipFill>
          <a:blip r:embed="rId2" cstate="print"/>
          <a:srcRect/>
          <a:stretch>
            <a:fillRect/>
          </a:stretch>
        </p:blipFill>
        <p:spPr bwMode="auto">
          <a:xfrm>
            <a:off x="8805863" y="1828800"/>
            <a:ext cx="2251075" cy="40465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1295400" y="982663"/>
            <a:ext cx="9601200" cy="5235575"/>
          </a:xfrm>
        </p:spPr>
        <p:txBody>
          <a:bodyPr rtlCol="0">
            <a:normAutofit/>
          </a:bodyPr>
          <a:lstStyle/>
          <a:p>
            <a:pPr fontAlgn="auto">
              <a:spcAft>
                <a:spcPts val="0"/>
              </a:spcAft>
              <a:defRPr/>
            </a:pPr>
            <a:r>
              <a:rPr lang="it-IT" sz="9600" dirty="0">
                <a:solidFill>
                  <a:schemeClr val="accent3"/>
                </a:solidFill>
                <a:effectLst>
                  <a:outerShdw blurRad="38100" dist="38100" dir="2700000" algn="tl">
                    <a:srgbClr val="000000">
                      <a:alpha val="43137"/>
                    </a:srgbClr>
                  </a:outerShdw>
                </a:effectLst>
              </a:rPr>
              <a:t>FINE</a:t>
            </a:r>
            <a:r>
              <a:rPr lang="it-IT" dirty="0">
                <a:solidFill>
                  <a:schemeClr val="tx1">
                    <a:lumMod val="85000"/>
                    <a:lumOff val="15000"/>
                  </a:schemeClr>
                </a:solidFill>
              </a:rPr>
              <a:t/>
            </a:r>
            <a:br>
              <a:rPr lang="it-IT" dirty="0">
                <a:solidFill>
                  <a:schemeClr val="tx1">
                    <a:lumMod val="85000"/>
                    <a:lumOff val="15000"/>
                  </a:schemeClr>
                </a:solidFill>
              </a:rPr>
            </a:br>
            <a:endParaRPr lang="it-IT" dirty="0">
              <a:solidFill>
                <a:schemeClr val="tx1">
                  <a:lumMod val="85000"/>
                  <a:lumOff val="15000"/>
                </a:schemeClr>
              </a:solidFill>
            </a:endParaRPr>
          </a:p>
        </p:txBody>
      </p:sp>
    </p:spTree>
  </p:cSld>
  <p:clrMapOvr>
    <a:masterClrMapping/>
  </p:clrMapOvr>
  <p:transition spd="slow">
    <p:circle/>
    <p:sndAc>
      <p:stSnd>
        <p:snd r:embed="rId2" name="applause.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95</TotalTime>
  <Words>120</Words>
  <Application>Microsoft Office PowerPoint</Application>
  <PresentationFormat>Personalizzato</PresentationFormat>
  <Paragraphs>12</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Organico</vt:lpstr>
      <vt:lpstr>SEATTLE</vt:lpstr>
      <vt:lpstr>ZONA E CONFINI</vt:lpstr>
      <vt:lpstr>ECONOMIA</vt:lpstr>
      <vt:lpstr>MUSICA</vt:lpstr>
      <vt:lpstr>SPORT</vt:lpstr>
      <vt:lpstr>SPACE NEEDLE</vt:lpstr>
      <vt:lpstr>FINE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dc:title>
  <dc:creator>alessandro pipino</dc:creator>
  <cp:lastModifiedBy>fede</cp:lastModifiedBy>
  <cp:revision>8</cp:revision>
  <dcterms:created xsi:type="dcterms:W3CDTF">2017-12-05T12:47:51Z</dcterms:created>
  <dcterms:modified xsi:type="dcterms:W3CDTF">2017-12-22T18:35:44Z</dcterms:modified>
</cp:coreProperties>
</file>