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1" r:id="rId8"/>
    <p:sldId id="268" r:id="rId9"/>
    <p:sldId id="262" r:id="rId10"/>
    <p:sldId id="263" r:id="rId11"/>
    <p:sldId id="264" r:id="rId12"/>
    <p:sldId id="267" r:id="rId13"/>
    <p:sldId id="265" r:id="rId14"/>
    <p:sldId id="266" r:id="rId15"/>
    <p:sldId id="270" r:id="rId16"/>
    <p:sldId id="279" r:id="rId17"/>
    <p:sldId id="271" r:id="rId18"/>
    <p:sldId id="273" r:id="rId19"/>
    <p:sldId id="272" r:id="rId20"/>
    <p:sldId id="276" r:id="rId21"/>
    <p:sldId id="274" r:id="rId22"/>
    <p:sldId id="275" r:id="rId23"/>
    <p:sldId id="278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e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28" name="Tito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A1DE-01E7-46FE-92BA-ED261893A6A7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8" name="Segnaposto numero diapositiva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0FED2-1F83-4806-B9BE-B5907392247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CE1D1-BAEB-4290-A7F3-D26E9FEC6916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D9237-2FAB-4562-9E30-F68ED27C041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FBEBC-E46C-4255-9D3E-7051FD7773CF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D9E15-88A7-46B9-938D-94291978975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7" name="Titolo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155EE-DF2A-4689-A30F-049C29B4FA68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5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847F-4F08-4281-8A54-585952561B0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F18A-FA08-432D-AD1D-2717946307CA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AB1C8-19BF-43E7-82B7-8A2BC5A424F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7DD3E-E961-4E5E-8BA2-2205BFDF4401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6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733AD-48C3-4211-B25B-FEBDBA7E8AE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2" name="Segnaposto contenut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4" name="Segnaposto contenut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2" name="Segnaposto tes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DFB49-EB5A-44E2-A332-311784596C69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10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egnaposto data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CF69-E4ED-4EB7-AEA5-6BC8394E86C9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033E-C209-49A0-AA08-8656C619B02E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4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4B21-0F6C-4C31-AE2D-ACC4C5F7C88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6F76B-F4BA-465C-94F1-72279C44546A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3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egnaposto numero diapositiv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F539A-FC9F-45DE-8D65-63C8B94F8B5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egnaposto contenut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1" name="Tito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66451-5B74-4B01-AD41-4B05B2932CED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AEA8-A811-449C-8303-B77DF7C0873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0C8EE-9DC7-4B69-A2B7-2AFEEB0CD2F6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6" name="Segnaposto numero diapositiva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21125-B641-4A78-A1AB-F4251FBDE9D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7" name="Segnaposto piè di pagina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esto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95C578-351E-431C-8F73-2E01ABF77047}" type="datetimeFigureOut">
              <a:rPr lang="en-GB"/>
              <a:pPr>
                <a:defRPr/>
              </a:pPr>
              <a:t>22/12/2017</a:t>
            </a:fld>
            <a:endParaRPr lang="en-GB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840835-BFB8-4016-9B14-6E8BF12ABEF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ransition spd="slow"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44658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375377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44658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44658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2413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6600" smtClean="0">
                <a:solidFill>
                  <a:srgbClr val="C00000"/>
                </a:solidFill>
                <a:latin typeface="AR BLANCA" pitchFamily="2" charset="0"/>
              </a:rPr>
              <a:t>   SAN FRANCISCO </a:t>
            </a:r>
            <a:endParaRPr lang="en-GB" sz="6600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13314" name="Picture 2" descr="Risultati immagini per San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7638" y="-5427663"/>
            <a:ext cx="6453187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Risultati immagini per San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700213"/>
            <a:ext cx="63833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Costruita nel 1922 è definita la strada più tortuosa al mondo, infatti per facilitarne la percorribilità vennero costruiti otto tornanti che conferiscono, insieme alle aiuole, un carattere inconfondibile.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AR BLANCA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      LOMBARD STREET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22531" name="Picture 2" descr="Risultati immagini per Lombard Stre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3260725"/>
            <a:ext cx="42037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Risultati immagini per Lombard Stre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644900"/>
            <a:ext cx="38004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8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it-IT" sz="2800" smtClean="0">
                <a:solidFill>
                  <a:srgbClr val="900000"/>
                </a:solidFill>
                <a:latin typeface="AR BLANCA"/>
              </a:rPr>
              <a:t>Occupa 24 isolati, dove edifici, lampioni e cabine telefoniche hanno un aspetto orientale. Le strade offrono un’immagine autentica della vita cinese con negozi, ristoranti e piccole erboristerie.</a:t>
            </a:r>
            <a:endParaRPr lang="en-GB" sz="2800" smtClean="0">
              <a:solidFill>
                <a:srgbClr val="900000"/>
              </a:solidFill>
              <a:latin typeface="AR BLAN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           CHINATOWN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  <p:sp>
        <p:nvSpPr>
          <p:cNvPr id="23555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23556" name="AutoShape 4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23557" name="AutoShape 6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23558" name="AutoShape 8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23559" name="AutoShape 10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pic>
        <p:nvPicPr>
          <p:cNvPr id="23560" name="Picture 12" descr="Risultati immagini per Chinatown San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2708275"/>
            <a:ext cx="6569075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78073" y="838746"/>
            <a:ext cx="8229600" cy="60129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8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Il quartiere di </a:t>
            </a:r>
            <a:r>
              <a:rPr lang="it-IT" sz="280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chinatown</a:t>
            </a:r>
            <a:r>
              <a:rPr lang="it-IT" sz="28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 , costruito nel 1850 secondo gli stili d’architettura cinesi , ha come simbolo principale la porta del drago.</a:t>
            </a:r>
            <a:br>
              <a:rPr lang="it-IT" sz="28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</a:br>
            <a:endParaRPr lang="en-GB" sz="2800">
              <a:solidFill>
                <a:schemeClr val="tx2">
                  <a:lumMod val="50000"/>
                </a:schemeClr>
              </a:solidFill>
              <a:latin typeface="AR BLANCA" pitchFamily="2" charset="0"/>
            </a:endParaRPr>
          </a:p>
        </p:txBody>
      </p:sp>
      <p:pic>
        <p:nvPicPr>
          <p:cNvPr id="24578" name="Picture 2" descr="Risultati immagini per Chinatown San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476250"/>
            <a:ext cx="65865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Qui si possono vedere i leoni marini appollaiati sui pontili intorno a questa famosa zona commerciale, che include anche attrazioni per tutta la famiglia e bancarelle che offrono le specialità locali.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AR BLANCA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              PIER 39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25603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3632200"/>
            <a:ext cx="4300537" cy="322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Risultati immagini per Pier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0438"/>
            <a:ext cx="4008438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Rete tranviaria a trazione funicolare, unica nel suo genere,venne inventata nel 1873 da Andrew </a:t>
            </a:r>
            <a:r>
              <a:rPr lang="it-IT" sz="2800" dirty="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Hallidie</a:t>
            </a: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, delle innumerevoli linee che esistevano ne rimangono solo tre nella località di San Francisco. </a:t>
            </a:r>
            <a:endParaRPr lang="en-GB" sz="2800" dirty="0">
              <a:solidFill>
                <a:schemeClr val="tx2">
                  <a:lumMod val="50000"/>
                </a:schemeClr>
              </a:solidFill>
              <a:latin typeface="AR BLANCA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            CABLE CAR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26627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3662363"/>
            <a:ext cx="39116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Risultati immagini per cablecar San Francis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789363"/>
            <a:ext cx="381793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it-IT" sz="2400" smtClean="0">
              <a:solidFill>
                <a:srgbClr val="444D26"/>
              </a:solidFill>
              <a:latin typeface="AR BLANCA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it-IT" sz="2400" smtClean="0">
              <a:solidFill>
                <a:srgbClr val="444D26"/>
              </a:solidFill>
              <a:latin typeface="AR BLANCA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it-IT" sz="2400" smtClean="0">
              <a:solidFill>
                <a:srgbClr val="444D26"/>
              </a:solidFill>
              <a:latin typeface="AR BLANCA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it-IT" sz="2400" smtClean="0">
              <a:solidFill>
                <a:srgbClr val="444D26"/>
              </a:solidFill>
              <a:latin typeface="AR BLANCA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it-IT" sz="2400" smtClean="0">
              <a:solidFill>
                <a:srgbClr val="444D26"/>
              </a:solidFill>
              <a:latin typeface="AR BLANCA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2400" smtClean="0">
                <a:solidFill>
                  <a:srgbClr val="444D26"/>
                </a:solidFill>
                <a:latin typeface="AR BLANCA"/>
              </a:rPr>
              <a:t>  </a:t>
            </a:r>
            <a:endParaRPr lang="it-IT" sz="3000" smtClean="0">
              <a:solidFill>
                <a:srgbClr val="444D26"/>
              </a:solidFill>
              <a:latin typeface="AR BLANCA"/>
            </a:endParaRP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3000" smtClean="0">
                <a:solidFill>
                  <a:srgbClr val="444D26"/>
                </a:solidFill>
                <a:latin typeface="AR BLANCA"/>
              </a:rPr>
              <a:t>  È il parco più selvaggio con temperature alte d’estate, in particolare di giorno e molto basse d’inverno e anche nelle notti estive. Con cime che vanno dai 600 a 4000 metri e  una estensione di 3 km, è visitato da più di 5 milioni di persone all’anno.</a:t>
            </a:r>
            <a:endParaRPr lang="en-GB" sz="3000" smtClean="0">
              <a:solidFill>
                <a:srgbClr val="444D26"/>
              </a:solidFill>
              <a:latin typeface="AR BLAN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   PARCO DELLA YOSEMITE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pic>
        <p:nvPicPr>
          <p:cNvPr id="27651" name="Picture 2" descr="Risultati immagini per Yosemite panoram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84313"/>
            <a:ext cx="84486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3200" dirty="0" smtClean="0">
                <a:solidFill>
                  <a:schemeClr val="accent6"/>
                </a:solidFill>
                <a:latin typeface="AR BLANCA" pitchFamily="2" charset="0"/>
              </a:rPr>
              <a:t>  È stato istituito parco nazionale il 25 settembre 1890. nella sua storia ebbe molta importanza un personaggio: John </a:t>
            </a:r>
            <a:r>
              <a:rPr lang="it-IT" sz="3200" dirty="0" err="1" smtClean="0">
                <a:solidFill>
                  <a:schemeClr val="accent6"/>
                </a:solidFill>
                <a:latin typeface="AR BLANCA" pitchFamily="2" charset="0"/>
              </a:rPr>
              <a:t>Muir</a:t>
            </a:r>
            <a:r>
              <a:rPr lang="it-IT" sz="3200" dirty="0" smtClean="0">
                <a:solidFill>
                  <a:schemeClr val="accent6"/>
                </a:solidFill>
                <a:latin typeface="AR BLANCA" pitchFamily="2" charset="0"/>
              </a:rPr>
              <a:t>, naturalista e scrittore che preservò il parco. </a:t>
            </a:r>
            <a:endParaRPr lang="en-GB" sz="3200" dirty="0">
              <a:solidFill>
                <a:schemeClr val="accent6"/>
              </a:solidFill>
              <a:latin typeface="AR BLANCA" pitchFamily="2" charset="0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           LA STORIA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pic>
        <p:nvPicPr>
          <p:cNvPr id="28675" name="Picture 2" descr="https://upload.wikimedia.org/wikipedia/commons/thumb/2/2a/John_Muir_Cane.JPG/800px-John_Muir_C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0150" y="3573463"/>
            <a:ext cx="2152650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accent6"/>
                </a:solidFill>
                <a:latin typeface="AR BLANCA" pitchFamily="2" charset="0"/>
              </a:rPr>
              <a:t>Yosemite </a:t>
            </a:r>
            <a:r>
              <a:rPr lang="it-IT" dirty="0" err="1" smtClean="0">
                <a:solidFill>
                  <a:schemeClr val="accent6"/>
                </a:solidFill>
                <a:latin typeface="AR BLANCA" pitchFamily="2" charset="0"/>
              </a:rPr>
              <a:t>Fallls</a:t>
            </a:r>
            <a:endParaRPr lang="it-IT" dirty="0" smtClean="0">
              <a:solidFill>
                <a:schemeClr val="accent6"/>
              </a:solidFill>
              <a:latin typeface="AR BLANCA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accent6"/>
                </a:solidFill>
                <a:latin typeface="AR BLANCA" pitchFamily="2" charset="0"/>
              </a:rPr>
              <a:t>Che raggiungono i 440 metri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solidFill>
                <a:schemeClr val="accent6"/>
              </a:solidFill>
              <a:latin typeface="AR BLANCA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solidFill>
                <a:schemeClr val="accent6"/>
              </a:solidFill>
              <a:latin typeface="AR BLANCA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solidFill>
                <a:schemeClr val="accent6"/>
              </a:solidFill>
              <a:latin typeface="AR BLANCA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solidFill>
                <a:schemeClr val="accent6"/>
              </a:solidFill>
              <a:latin typeface="AR BLANCA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err="1" smtClean="0">
                <a:solidFill>
                  <a:schemeClr val="accent6"/>
                </a:solidFill>
                <a:latin typeface="AR BLANCA" pitchFamily="2" charset="0"/>
              </a:rPr>
              <a:t>Bridalveil</a:t>
            </a:r>
            <a:r>
              <a:rPr lang="it-IT" dirty="0" smtClean="0">
                <a:solidFill>
                  <a:schemeClr val="accent6"/>
                </a:solidFill>
                <a:latin typeface="AR BLANCA" pitchFamily="2" charset="0"/>
              </a:rPr>
              <a:t> </a:t>
            </a:r>
            <a:r>
              <a:rPr lang="it-IT" dirty="0" err="1" smtClean="0">
                <a:solidFill>
                  <a:schemeClr val="accent6"/>
                </a:solidFill>
                <a:latin typeface="AR BLANCA" pitchFamily="2" charset="0"/>
              </a:rPr>
              <a:t>Falls</a:t>
            </a:r>
            <a:endParaRPr lang="it-IT" dirty="0" smtClean="0">
              <a:solidFill>
                <a:schemeClr val="accent6"/>
              </a:solidFill>
              <a:latin typeface="AR BLANCA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accent6"/>
                </a:solidFill>
                <a:latin typeface="AR BLANCA" pitchFamily="2" charset="0"/>
              </a:rPr>
              <a:t>Le cascate del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accent6"/>
                </a:solidFill>
                <a:latin typeface="AR BLANCA" pitchFamily="2" charset="0"/>
              </a:rPr>
              <a:t>velo della sposa</a:t>
            </a:r>
            <a:endParaRPr lang="en-GB" dirty="0">
              <a:solidFill>
                <a:schemeClr val="accent6"/>
              </a:solidFill>
              <a:latin typeface="AR BLANCA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           LE CASCATE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pic>
        <p:nvPicPr>
          <p:cNvPr id="29699" name="Picture 2" descr="Risultati immagini per cascate del velo della spo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005263"/>
            <a:ext cx="37449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1196975"/>
            <a:ext cx="2913063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a destra 5"/>
          <p:cNvSpPr/>
          <p:nvPr/>
        </p:nvSpPr>
        <p:spPr>
          <a:xfrm>
            <a:off x="3132138" y="1557338"/>
            <a:ext cx="977900" cy="48418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3348038" y="4941888"/>
            <a:ext cx="977900" cy="484187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it-IT" sz="2800" smtClean="0">
                <a:solidFill>
                  <a:srgbClr val="444D26"/>
                </a:solidFill>
                <a:latin typeface="AR BLANCA"/>
              </a:rPr>
              <a:t> composta da 160 piante rare tra cui la sequoia gigante.</a:t>
            </a:r>
            <a:endParaRPr lang="en-GB" sz="2800" smtClean="0">
              <a:solidFill>
                <a:srgbClr val="444D26"/>
              </a:solidFill>
              <a:latin typeface="AR BLANCA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             LA FLORA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pic>
        <p:nvPicPr>
          <p:cNvPr id="30723" name="Picture 2" descr="Risultati immagini per yosemiti Flo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492375"/>
            <a:ext cx="4202112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068638"/>
            <a:ext cx="4786313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              LA FAUNA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pic>
        <p:nvPicPr>
          <p:cNvPr id="31746" name="Picture 4" descr="Risultati immagini per fauna Yosem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1449388"/>
            <a:ext cx="36957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6" descr="Risultati immagini per fauna Yosem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1341438"/>
            <a:ext cx="422275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8" descr="Risultati immagini per fauna Yosem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4005263"/>
            <a:ext cx="38703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Abitanti:  864.816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Stato:  Stati Uniti 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Stato federale:  California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Lingua:  inglese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Nome abitanti:  San </a:t>
            </a:r>
            <a:r>
              <a:rPr lang="it-IT" dirty="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Franciscan</a:t>
            </a:r>
            <a:endParaRPr lang="it-IT" dirty="0" smtClean="0">
              <a:solidFill>
                <a:schemeClr val="tx2">
                  <a:lumMod val="50000"/>
                </a:schemeClr>
              </a:solidFill>
              <a:latin typeface="AR BLANCA" pitchFamily="2" charset="0"/>
            </a:endParaRP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Religione:  protestanti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Superficie:  125 km quadrati con 43 colli dei quali 7 principali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Clima: generalmente temperato con temperature che non superano mai i 25 gradi e non scendono sotto lo zero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GB" dirty="0">
              <a:solidFill>
                <a:schemeClr val="bg1">
                  <a:lumMod val="20000"/>
                  <a:lumOff val="80000"/>
                </a:schemeClr>
              </a:solidFill>
              <a:latin typeface="AR BLANCA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         INFORMAZIONI: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4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3213100"/>
            <a:ext cx="38163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10" descr="Risultati immagini per fauna Yosemi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692150"/>
            <a:ext cx="3862388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4" descr="Immagine correla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04813"/>
            <a:ext cx="3676650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Risultati immagini per fauna Yosem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288" y="3141663"/>
            <a:ext cx="417671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dirty="0" smtClean="0">
                <a:solidFill>
                  <a:schemeClr val="accent6"/>
                </a:solidFill>
                <a:latin typeface="AR BLANCA" pitchFamily="2" charset="0"/>
              </a:rPr>
              <a:t>  Roccia alta 900 metri, è considerata sacra ed è famosa per la cascata che solo pochi giorni all’anno, al tramonto, prende colorazioni rosse, diventando “di fuoco”.</a:t>
            </a:r>
            <a:endParaRPr lang="en-GB" dirty="0">
              <a:solidFill>
                <a:schemeClr val="accent6"/>
              </a:solidFill>
              <a:latin typeface="AR BLANCA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           EL CAPITAN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pic>
        <p:nvPicPr>
          <p:cNvPr id="33795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68588"/>
            <a:ext cx="536892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57200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it-IT" sz="2800" dirty="0" smtClean="0">
                <a:solidFill>
                  <a:schemeClr val="accent6"/>
                </a:solidFill>
                <a:latin typeface="AR BLANCA" pitchFamily="2" charset="0"/>
              </a:rPr>
              <a:t>  Piccolo lago glaciale situato tra l’</a:t>
            </a:r>
            <a:r>
              <a:rPr lang="it-IT" sz="2800" dirty="0" err="1" smtClean="0">
                <a:solidFill>
                  <a:schemeClr val="accent6"/>
                </a:solidFill>
                <a:latin typeface="AR BLANCA" pitchFamily="2" charset="0"/>
              </a:rPr>
              <a:t>Half</a:t>
            </a:r>
            <a:r>
              <a:rPr lang="it-IT" sz="2800" dirty="0" smtClean="0">
                <a:solidFill>
                  <a:schemeClr val="accent6"/>
                </a:solidFill>
                <a:latin typeface="AR BLANCA" pitchFamily="2" charset="0"/>
              </a:rPr>
              <a:t> Dome e il North Dome.</a:t>
            </a:r>
            <a:endParaRPr lang="en-GB" sz="2800" dirty="0">
              <a:solidFill>
                <a:schemeClr val="accent6"/>
              </a:solidFill>
              <a:latin typeface="AR BLANCA" pitchFamily="2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          MIRROR LAKE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pic>
        <p:nvPicPr>
          <p:cNvPr id="34819" name="Picture 2" descr="Yosemite national park mirror lake 2010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108200"/>
            <a:ext cx="6480175" cy="430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it-IT" sz="3200" smtClean="0">
                <a:solidFill>
                  <a:srgbClr val="444D26"/>
                </a:solidFill>
                <a:latin typeface="AR BLANCA"/>
              </a:rPr>
              <a:t>HALF DOME: vetta granitica alta 2700 metri, è un simbolo principale della Yosemite</a:t>
            </a:r>
          </a:p>
          <a:p>
            <a:pPr>
              <a:buFont typeface="Wingdings 2" pitchFamily="18" charset="2"/>
              <a:buNone/>
            </a:pPr>
            <a:r>
              <a:rPr lang="it-IT" sz="3200" smtClean="0">
                <a:solidFill>
                  <a:srgbClr val="444D26"/>
                </a:solidFill>
                <a:latin typeface="AR BLANCA"/>
              </a:rPr>
              <a:t>GLACIER POINT: punto panoramico meta di molti escursionisti.</a:t>
            </a:r>
          </a:p>
          <a:p>
            <a:pPr>
              <a:buFont typeface="Wingdings 2" pitchFamily="18" charset="2"/>
              <a:buNone/>
            </a:pPr>
            <a:endParaRPr lang="en-GB" sz="3200" smtClean="0">
              <a:solidFill>
                <a:srgbClr val="444D26"/>
              </a:solidFill>
              <a:latin typeface="AR BLANCA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chemeClr val="accent4">
                    <a:lumMod val="75000"/>
                  </a:schemeClr>
                </a:solidFill>
                <a:latin typeface="AR BLANCA" pitchFamily="2" charset="0"/>
              </a:rPr>
              <a:t>HALF DOME e GLACIER POINT</a:t>
            </a:r>
            <a:endParaRPr lang="en-GB" sz="4800">
              <a:solidFill>
                <a:schemeClr val="accent4">
                  <a:lumMod val="75000"/>
                </a:schemeClr>
              </a:solidFill>
              <a:latin typeface="AR BLANCA" pitchFamily="2" charset="0"/>
            </a:endParaRPr>
          </a:p>
        </p:txBody>
      </p:sp>
      <p:sp>
        <p:nvSpPr>
          <p:cNvPr id="35843" name="AutoShape 4" descr="Risultati immagini per yosemite glaci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35844" name="AutoShape 6" descr="Risultati immagini per yosemite glaci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35845" name="AutoShape 8" descr="Risultati immagini per yosemite glaci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sp>
        <p:nvSpPr>
          <p:cNvPr id="35846" name="AutoShape 10" descr="Risultati immagini per yosemite glacier 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onstantia" pitchFamily="18" charset="0"/>
            </a:endParaRPr>
          </a:p>
        </p:txBody>
      </p:sp>
      <p:pic>
        <p:nvPicPr>
          <p:cNvPr id="35847" name="Picture 1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3644900"/>
            <a:ext cx="5815013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tro perforato 2"/>
          <p:cNvSpPr/>
          <p:nvPr/>
        </p:nvSpPr>
        <p:spPr>
          <a:xfrm>
            <a:off x="1835150" y="2060575"/>
            <a:ext cx="4730750" cy="2101850"/>
          </a:xfrm>
          <a:prstGeom prst="flowChartPunchedTap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8000" dirty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FINE</a:t>
            </a:r>
            <a:endParaRPr lang="en-GB" sz="8000" dirty="0">
              <a:solidFill>
                <a:schemeClr val="tx2">
                  <a:lumMod val="50000"/>
                </a:schemeClr>
              </a:solidFill>
              <a:latin typeface="AR BLANCA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         </a:t>
            </a:r>
            <a:r>
              <a:rPr lang="it-IT" sz="4800" smtClean="0">
                <a:solidFill>
                  <a:srgbClr val="C00000"/>
                </a:solidFill>
                <a:latin typeface="AR BLANCA" pitchFamily="2" charset="0"/>
              </a:rPr>
              <a:t>GOLDEN</a:t>
            </a: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GATE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15362" name="Picture 2" descr="Risultati immagini per Golden Gate San Francis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628775"/>
            <a:ext cx="8316912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9131" y="1020986"/>
            <a:ext cx="8229601" cy="432048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40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Il Golden </a:t>
            </a:r>
            <a:r>
              <a:rPr lang="it-IT" sz="400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Gate</a:t>
            </a:r>
            <a:r>
              <a:rPr lang="it-IT" sz="40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 Bridge è un ponte lungo 2024 m e collega la città di San Francisco con la penisola di </a:t>
            </a:r>
            <a:r>
              <a:rPr lang="it-IT" sz="400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Marin</a:t>
            </a:r>
            <a:r>
              <a:rPr lang="it-IT" sz="40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 </a:t>
            </a:r>
            <a:r>
              <a:rPr lang="it-IT" sz="400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Country</a:t>
            </a:r>
            <a:r>
              <a:rPr lang="it-IT" sz="40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.</a:t>
            </a:r>
            <a:br>
              <a:rPr lang="it-IT" sz="40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</a:br>
            <a:r>
              <a:rPr lang="it-IT" sz="40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I lavori di costruzione del ponte furono ultimati nell’ Aprile del 1937 per un costo totale di 35 milioni di dollari </a:t>
            </a:r>
            <a:r>
              <a:rPr lang="it-IT" sz="4000" smtClean="0">
                <a:solidFill>
                  <a:srgbClr val="C00000"/>
                </a:solidFill>
                <a:latin typeface="AR BLANCA" pitchFamily="2" charset="0"/>
              </a:rPr>
              <a:t>                                                    </a:t>
            </a:r>
            <a:endParaRPr lang="en-GB" sz="4000">
              <a:solidFill>
                <a:srgbClr val="C00000"/>
              </a:solidFill>
              <a:latin typeface="AR BLANCA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4572000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r>
              <a:rPr lang="it-IT" sz="2800" smtClean="0">
                <a:solidFill>
                  <a:srgbClr val="900000"/>
                </a:solidFill>
                <a:latin typeface="AR BLANCA"/>
              </a:rPr>
              <a:t>Creato nel 1870,da John McLaren, si estende per 450 ettari e contiene più di 3500 specie di piante, piantate da John McLaren in persona, a cui venne dedicato un monumento, custodito ancora oggi nel parco.</a:t>
            </a:r>
            <a:endParaRPr lang="en-GB" sz="2800" smtClean="0">
              <a:solidFill>
                <a:srgbClr val="900000"/>
              </a:solidFill>
              <a:latin typeface="AR BLANCA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800" smtClean="0">
                <a:solidFill>
                  <a:srgbClr val="C00000"/>
                </a:solidFill>
                <a:latin typeface="AR BLANCA" pitchFamily="2" charset="0"/>
              </a:rPr>
              <a:t>     GOLDEN GATE PARK</a:t>
            </a:r>
            <a:endParaRPr lang="en-GB" sz="4800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17411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3573463"/>
            <a:ext cx="4427537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75025"/>
            <a:ext cx="3959225" cy="297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IL PENITENZIARIO </a:t>
            </a:r>
            <a:r>
              <a:rPr lang="it-IT" err="1" smtClean="0">
                <a:solidFill>
                  <a:srgbClr val="C00000"/>
                </a:solidFill>
                <a:latin typeface="AR BLANCA" pitchFamily="2" charset="0"/>
              </a:rPr>
              <a:t>DI</a:t>
            </a: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ALCATRAZ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18434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268413"/>
            <a:ext cx="6607175" cy="49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76250" y="6350"/>
            <a:ext cx="8229600" cy="644495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3200" smtClean="0">
                <a:latin typeface="AR BLANCA" pitchFamily="2" charset="0"/>
              </a:rPr>
              <a:t>“AVETE DIRITTO A VITTO, ALLOGGIO, I</a:t>
            </a:r>
            <a:r>
              <a:rPr lang="it-IT" sz="2800" smtClean="0">
                <a:latin typeface="AR BLANCA" pitchFamily="2" charset="0"/>
              </a:rPr>
              <a:t>N</a:t>
            </a:r>
            <a:r>
              <a:rPr lang="it-IT" sz="3200" smtClean="0">
                <a:latin typeface="AR BLANCA" pitchFamily="2" charset="0"/>
              </a:rPr>
              <a:t>DUMENTI ED ASSISTENZA SANITARIA. TUTTO IL RESTO CONSIDERATELO UN PRIVILEGIO”</a:t>
            </a:r>
            <a:r>
              <a:rPr lang="it-IT" sz="2800" smtClean="0">
                <a:latin typeface="AR BLANCA" pitchFamily="2" charset="0"/>
              </a:rPr>
              <a:t/>
            </a:r>
            <a:br>
              <a:rPr lang="it-IT" sz="2800" smtClean="0">
                <a:latin typeface="AR BLANCA" pitchFamily="2" charset="0"/>
              </a:rPr>
            </a:br>
            <a:r>
              <a:rPr lang="it-IT" sz="2800" smtClean="0">
                <a:latin typeface="AR BLANCA" pitchFamily="2" charset="0"/>
              </a:rPr>
              <a:t>NUMERO 5 REGOLAMENTO DEL PENITENZIARIO </a:t>
            </a:r>
            <a:r>
              <a:rPr lang="it-IT" sz="2800" err="1" smtClean="0">
                <a:latin typeface="AR BLANCA" pitchFamily="2" charset="0"/>
              </a:rPr>
              <a:t>DI</a:t>
            </a:r>
            <a:r>
              <a:rPr lang="it-IT" sz="2800" smtClean="0">
                <a:latin typeface="AR BLANCA" pitchFamily="2" charset="0"/>
              </a:rPr>
              <a:t> ALCATRAZ 1934</a:t>
            </a:r>
            <a:br>
              <a:rPr lang="it-IT" sz="2800" smtClean="0">
                <a:latin typeface="AR BLANCA" pitchFamily="2" charset="0"/>
              </a:rPr>
            </a:br>
            <a:r>
              <a:rPr lang="it-IT" sz="2800" smtClean="0">
                <a:latin typeface="AR BLANCA" pitchFamily="2" charset="0"/>
              </a:rPr>
              <a:t/>
            </a:r>
            <a:br>
              <a:rPr lang="it-IT" sz="2800" smtClean="0">
                <a:latin typeface="AR BLANCA" pitchFamily="2" charset="0"/>
              </a:rPr>
            </a:br>
            <a:r>
              <a:rPr lang="it-IT" sz="34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il penitenziario di </a:t>
            </a:r>
            <a:r>
              <a:rPr lang="it-IT" sz="340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Alcatraz</a:t>
            </a:r>
            <a:r>
              <a:rPr lang="it-IT" sz="34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, scelto anche come soggetto di molti film e libri, rappresenta il lato oscura degli Stati Uniti.</a:t>
            </a:r>
            <a:br>
              <a:rPr lang="it-IT" sz="34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</a:br>
            <a:r>
              <a:rPr lang="it-IT" sz="34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situata nel cuore della San Francisco Bay l’isola è stata utilizzata come prigione e fortezza da prima della Guerra di </a:t>
            </a:r>
            <a:r>
              <a:rPr lang="it-IT" sz="3400" err="1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seccessione</a:t>
            </a:r>
            <a:r>
              <a:rPr lang="it-IT" sz="3400" smtClean="0">
                <a:solidFill>
                  <a:schemeClr val="tx2">
                    <a:lumMod val="50000"/>
                  </a:schemeClr>
                </a:solidFill>
                <a:latin typeface="AR BLANCA" pitchFamily="2" charset="0"/>
              </a:rPr>
              <a:t> fino al 1963 quando, da penitenziario venne chiuso per i numerosi tentativi di evasione</a:t>
            </a:r>
            <a:endParaRPr lang="en-GB" sz="3400">
              <a:solidFill>
                <a:schemeClr val="tx2">
                  <a:lumMod val="50000"/>
                </a:schemeClr>
              </a:solidFill>
              <a:latin typeface="AR BLANCA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4400" smtClean="0">
                <a:solidFill>
                  <a:srgbClr val="C00000"/>
                </a:solidFill>
                <a:latin typeface="AR BLANCA" pitchFamily="2" charset="0"/>
              </a:rPr>
              <a:t>       IL PENITENZIARIO </a:t>
            </a:r>
            <a:endParaRPr lang="en-GB" sz="4400">
              <a:solidFill>
                <a:srgbClr val="C00000"/>
              </a:solidFill>
              <a:latin typeface="AR BLANCA" pitchFamily="2" charset="0"/>
            </a:endParaRPr>
          </a:p>
        </p:txBody>
      </p:sp>
      <p:pic>
        <p:nvPicPr>
          <p:cNvPr id="20482" name="Picture 2" descr="Immagine correlat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268413"/>
            <a:ext cx="441325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Immagine correl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73463"/>
            <a:ext cx="421640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mtClean="0">
                <a:solidFill>
                  <a:srgbClr val="7F0000"/>
                </a:solidFill>
                <a:latin typeface="AR BLANCA"/>
              </a:rPr>
              <a:t>  </a:t>
            </a:r>
            <a:r>
              <a:rPr lang="it-IT" sz="3000" smtClean="0">
                <a:solidFill>
                  <a:srgbClr val="7F0000"/>
                </a:solidFill>
                <a:latin typeface="AR BLANCA"/>
              </a:rPr>
              <a:t>Nel penitenziario di Alcatraz erano detenuti in media 300 uomini, ma solo pochi ebbero la fama di grandi criminali . Tra questi Al Capone detto “lo sfregiato”, Alvin Karpis detto “il raccapricciante”  e George Kelly detto “mitragliatrice”. Dei 14 tentativi di evasione il più famoso fu quello del giugno del 1962, quando Frank Morris e i Fratelli John e Clarence Anglin scivolarono silenziosamente nelle acque della baia passando per i condotti dell’ aria 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it-IT" sz="3000" smtClean="0">
                <a:solidFill>
                  <a:srgbClr val="7F0000"/>
                </a:solidFill>
                <a:latin typeface="AR BLANCA"/>
              </a:rPr>
              <a:t>  Gli evasi probabilmente morirono per il freddo.</a:t>
            </a:r>
            <a:endParaRPr lang="it-IT" sz="3000" smtClean="0">
              <a:solidFill>
                <a:srgbClr val="FDEDDA"/>
              </a:solidFill>
              <a:latin typeface="AR BLANCA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   I TENTATIVI </a:t>
            </a:r>
            <a:r>
              <a:rPr lang="it-IT" err="1" smtClean="0">
                <a:solidFill>
                  <a:srgbClr val="C00000"/>
                </a:solidFill>
                <a:latin typeface="AR BLANCA" pitchFamily="2" charset="0"/>
              </a:rPr>
              <a:t>DI</a:t>
            </a:r>
            <a:r>
              <a:rPr lang="it-IT" smtClean="0">
                <a:solidFill>
                  <a:srgbClr val="C00000"/>
                </a:solidFill>
                <a:latin typeface="AR BLANCA" pitchFamily="2" charset="0"/>
              </a:rPr>
              <a:t> EVASIONE</a:t>
            </a:r>
            <a:endParaRPr lang="en-GB">
              <a:solidFill>
                <a:srgbClr val="C00000"/>
              </a:solidFill>
              <a:latin typeface="AR BLANCA" pitchFamily="2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a">
  <a:themeElements>
    <a:clrScheme name="Personalizzato 3">
      <a:dk1>
        <a:srgbClr val="F3A447"/>
      </a:dk1>
      <a:lt1>
        <a:srgbClr val="E7BC29"/>
      </a:lt1>
      <a:dk2>
        <a:srgbClr val="C00000"/>
      </a:dk2>
      <a:lt2>
        <a:srgbClr val="FF0000"/>
      </a:lt2>
      <a:accent1>
        <a:srgbClr val="809EC2"/>
      </a:accent1>
      <a:accent2>
        <a:srgbClr val="4E74A3"/>
      </a:accent2>
      <a:accent3>
        <a:srgbClr val="6B3D8C"/>
      </a:accent3>
      <a:accent4>
        <a:srgbClr val="6F6702"/>
      </a:accent4>
      <a:accent5>
        <a:srgbClr val="DFCE04"/>
      </a:accent5>
      <a:accent6>
        <a:srgbClr val="444D26"/>
      </a:accent6>
      <a:hlink>
        <a:srgbClr val="7F6F6F"/>
      </a:hlink>
      <a:folHlink>
        <a:srgbClr val="7F6F6F"/>
      </a:folHlink>
    </a:clrScheme>
    <a:fontScheme name="Carta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rta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445</TotalTime>
  <Words>629</Words>
  <Application>Microsoft Office PowerPoint</Application>
  <PresentationFormat>Presentazione su schermo (4:3)</PresentationFormat>
  <Paragraphs>60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Carta</vt:lpstr>
      <vt:lpstr>   SAN FRANCISCO </vt:lpstr>
      <vt:lpstr>           INFORMAZIONI:</vt:lpstr>
      <vt:lpstr>           GOLDEN GATE</vt:lpstr>
      <vt:lpstr>Il Golden Gate Bridge è un ponte lungo 2024 m e collega la città di San Francisco con la penisola di Marin Country. I lavori di costruzione del ponte furono ultimati nell’ Aprile del 1937 per un costo totale di 35 milioni di dollari                                                     </vt:lpstr>
      <vt:lpstr>     GOLDEN GATE PARK</vt:lpstr>
      <vt:lpstr>  IL PENITENZIARIO DI ALCATRAZ</vt:lpstr>
      <vt:lpstr>“AVETE DIRITTO A VITTO, ALLOGGIO, INDUMENTI ED ASSISTENZA SANITARIA. TUTTO IL RESTO CONSIDERATELO UN PRIVILEGIO” NUMERO 5 REGOLAMENTO DEL PENITENZIARIO DI ALCATRAZ 1934  il penitenziario di Alcatraz, scelto anche come soggetto di molti film e libri, rappresenta il lato oscura degli Stati Uniti. situata nel cuore della San Francisco Bay l’isola è stata utilizzata come prigione e fortezza da prima della Guerra di seccessione fino al 1963 quando, da penitenziario venne chiuso per i numerosi tentativi di evasione</vt:lpstr>
      <vt:lpstr>       IL PENITENZIARIO </vt:lpstr>
      <vt:lpstr>    I TENTATIVI DI EVASIONE</vt:lpstr>
      <vt:lpstr>        LOMBARD STREET</vt:lpstr>
      <vt:lpstr>             CHINATOWN</vt:lpstr>
      <vt:lpstr>Il quartiere di chinatown , costruito nel 1850 secondo gli stili d’architettura cinesi , ha come simbolo principale la porta del drago. </vt:lpstr>
      <vt:lpstr>                PIER 39</vt:lpstr>
      <vt:lpstr>              CABLE CAR</vt:lpstr>
      <vt:lpstr>   PARCO DELLA YOSEMITE</vt:lpstr>
      <vt:lpstr>           LA STORIA</vt:lpstr>
      <vt:lpstr>           LE CASCATE</vt:lpstr>
      <vt:lpstr>             LA FLORA</vt:lpstr>
      <vt:lpstr>              LA FAUNA</vt:lpstr>
      <vt:lpstr>Diapositiva 20</vt:lpstr>
      <vt:lpstr>           EL CAPITAN</vt:lpstr>
      <vt:lpstr>          MIRROR LAKE</vt:lpstr>
      <vt:lpstr>HALF DOME e GLACIER POINT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FRANCISCO</dc:title>
  <dc:creator>Maurizio</dc:creator>
  <cp:lastModifiedBy>fede</cp:lastModifiedBy>
  <cp:revision>4</cp:revision>
  <dcterms:created xsi:type="dcterms:W3CDTF">2017-12-05T13:31:08Z</dcterms:created>
  <dcterms:modified xsi:type="dcterms:W3CDTF">2017-12-22T18:36:36Z</dcterms:modified>
</cp:coreProperties>
</file>