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>
                <a:cxn ang="0">
                  <a:pos x="8761" y="0"/>
                </a:cxn>
                <a:cxn ang="0">
                  <a:pos x="10000" y="0"/>
                </a:cxn>
                <a:cxn ang="0">
                  <a:pos x="10000" y="10000"/>
                </a:cxn>
                <a:cxn ang="0">
                  <a:pos x="0" y="10000"/>
                </a:cxn>
                <a:cxn ang="0">
                  <a:pos x="0" y="9126"/>
                </a:cxn>
                <a:cxn ang="0">
                  <a:pos x="8761" y="9127"/>
                </a:cxn>
                <a:cxn ang="0">
                  <a:pos x="8761" y="0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>
                <a:cxn ang="0">
                  <a:pos x="8763" y="0"/>
                </a:cxn>
                <a:cxn ang="0">
                  <a:pos x="10002" y="0"/>
                </a:cxn>
                <a:cxn ang="0">
                  <a:pos x="10002" y="10000"/>
                </a:cxn>
                <a:cxn ang="0">
                  <a:pos x="2" y="10000"/>
                </a:cxn>
                <a:cxn ang="0">
                  <a:pos x="0" y="9125"/>
                </a:cxn>
                <a:cxn ang="0">
                  <a:pos x="8763" y="9128"/>
                </a:cxn>
                <a:cxn ang="0">
                  <a:pos x="8763" y="0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FD76AA-BC3E-4075-A63D-7220DB8F31F9}" type="datetimeFigureOut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CE5406-3889-4F55-A279-92766C33C8B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D27A-85F9-4F1B-B218-CA220F95ABB2}" type="datetimeFigureOut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3DD4-4A83-463F-BDD9-ED364EBB2B7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D956-35C4-40E6-900F-37F2CF6E6E7A}" type="datetimeFigureOut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69B9-D38A-483D-89FC-F61E55A540A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8ABF-9AAD-43F8-B082-16938F7E537D}" type="datetimeFigureOut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82F5-618A-480A-A209-E5367748493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8151813" y="1685925"/>
            <a:ext cx="3275012" cy="4408488"/>
          </a:xfrm>
          <a:custGeom>
            <a:avLst/>
            <a:gdLst>
              <a:gd name="T0" fmla="*/ 0 w 4125"/>
              <a:gd name="T1" fmla="*/ 0 h 5554"/>
              <a:gd name="T2" fmla="*/ 4125 w 4125"/>
              <a:gd name="T3" fmla="*/ 5554 h 5554"/>
            </a:gdLst>
            <a:ahLst/>
            <a:cxnLst>
              <a:cxn ang="0">
                <a:pos x="3614" y="0"/>
              </a:cxn>
              <a:cxn ang="0">
                <a:pos x="4125" y="0"/>
              </a:cxn>
              <a:cxn ang="0">
                <a:pos x="4125" y="5554"/>
              </a:cxn>
              <a:cxn ang="0">
                <a:pos x="0" y="5554"/>
              </a:cxn>
              <a:cxn ang="0">
                <a:pos x="0" y="5074"/>
              </a:cxn>
              <a:cxn ang="0">
                <a:pos x="3614" y="5074"/>
              </a:cxn>
              <a:cxn ang="0">
                <a:pos x="3614" y="0"/>
              </a:cxn>
            </a:cxnLst>
            <a:rect l="T0" t="T1" r="T2" b="T3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4495A2-8D7E-4396-A636-65519E0716C3}" type="datetimeFigureOut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9AE622-42DB-4D94-87DC-D87A865AEB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286F-D117-4B56-8EBC-FB8804C4F73B}" type="datetimeFigureOut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ED79-FAF8-412B-B05B-58F4CA9680E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A72D8-1189-41F1-9CC5-1AE44CCE2F32}" type="datetimeFigureOut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E104-F897-4E42-9CCD-18A6BF82F5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9621F-562B-4ECE-B469-35F2A6DC83A3}" type="datetimeFigureOut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493A-2F61-4B1D-9A9C-A1CE650E74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CEF6-0D99-4BF1-BF6C-9B14A28DE411}" type="datetimeFigureOut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BF9F-D828-4507-9717-F77996D1A6B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D117DE-F6BA-49CC-8D43-974A1A374277}" type="datetimeFigureOut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883634-6217-40E5-8C20-1869D692EEA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C1ADD7-7609-4282-B5F4-319A3D088ADE}" type="datetimeFigureOut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B2E554-AC4A-4070-AC09-79A683C3573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FB5C65-415D-4174-8D1D-8A29F5859703}" type="datetimeFigureOut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56CCF4-662B-4E9E-84C7-15710ACFA2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0" r:id="rId3"/>
    <p:sldLayoutId id="2147483697" r:id="rId4"/>
    <p:sldLayoutId id="2147483696" r:id="rId5"/>
    <p:sldLayoutId id="2147483695" r:id="rId6"/>
    <p:sldLayoutId id="2147483694" r:id="rId7"/>
    <p:sldLayoutId id="2147483701" r:id="rId8"/>
    <p:sldLayoutId id="2147483702" r:id="rId9"/>
    <p:sldLayoutId id="2147483693" r:id="rId10"/>
    <p:sldLayoutId id="2147483692" r:id="rId11"/>
  </p:sldLayoutIdLst>
  <p:transition spd="slow">
    <p:push dir="u"/>
  </p:transition>
  <p:txStyles>
    <p:titleStyle>
      <a:lvl1pPr algn="l" rtl="0" fontAlgn="base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2pPr>
      <a:lvl3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3pPr>
      <a:lvl4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4pPr>
      <a:lvl5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9pPr>
    </p:titleStyle>
    <p:bodyStyle>
      <a:lvl1pPr marL="382588" indent="-382588" algn="l" rtl="0" fontAlgn="base">
        <a:lnSpc>
          <a:spcPct val="94000"/>
        </a:lnSpc>
        <a:spcBef>
          <a:spcPts val="1000"/>
        </a:spcBef>
        <a:spcAft>
          <a:spcPts val="200"/>
        </a:spcAft>
        <a:buFont typeface="Franklin Gothic Book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2138" y="2598738"/>
            <a:ext cx="8361362" cy="20986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uk-UA" sz="9600">
                <a:latin typeface="Berlin Sans FB Demi" panose="020F0502020204030204" pitchFamily="34" charset="0"/>
              </a:rPr>
              <a:t>New york city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Chinatown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r>
              <a:rPr lang="it-IT" sz="2400" smtClean="0">
                <a:latin typeface="Abadi"/>
              </a:rPr>
              <a:t>La comunità cinese di Manhattan è la più numerosa e la più antica. A differenza della Little Italy , dove di italiani ce ne sono rimasti ben pochi , a Chinatown si possono trovare molti immigrati cinesi.</a:t>
            </a:r>
            <a:endParaRPr lang="uk-UA" sz="2400" smtClean="0"/>
          </a:p>
        </p:txBody>
      </p:sp>
      <p:pic>
        <p:nvPicPr>
          <p:cNvPr id="4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14650"/>
            <a:ext cx="5064740" cy="3597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641" y="2914650"/>
            <a:ext cx="4741137" cy="3597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Little </a:t>
            </a:r>
            <a:r>
              <a:rPr lang="it-IT" smtClean="0"/>
              <a:t>Italy</a:t>
            </a:r>
            <a:endParaRPr lang="uk-UA" smtClean="0"/>
          </a:p>
        </p:txBody>
      </p:sp>
      <p:pic>
        <p:nvPicPr>
          <p:cNvPr id="6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48" y="1329070"/>
            <a:ext cx="4346059" cy="5224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766" y="2176635"/>
            <a:ext cx="3134179" cy="4376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6" name="CasellaDiTesto 9"/>
          <p:cNvSpPr txBox="1">
            <a:spLocks noChangeArrowheads="1"/>
          </p:cNvSpPr>
          <p:nvPr/>
        </p:nvSpPr>
        <p:spPr bwMode="auto">
          <a:xfrm>
            <a:off x="942975" y="1619250"/>
            <a:ext cx="30448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Abadi"/>
              </a:rPr>
              <a:t>È un famoso quartiere con popolazione di origine italiana, anche se ora è diventata più una meta turistica che un centro abitato.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Abadi"/>
              </a:rPr>
              <a:t>Fa parte del distretto di Manhattan.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4525" y="1789113"/>
            <a:ext cx="8361363" cy="20970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9600">
                <a:latin typeface="Berlin Sans FB Demi" panose="020E0802020502020306" pitchFamily="34" charset="0"/>
              </a:rPr>
              <a:t>FINE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611313" y="158750"/>
            <a:ext cx="9326562" cy="3084513"/>
          </a:xfrm>
        </p:spPr>
        <p:txBody>
          <a:bodyPr/>
          <a:lstStyle/>
          <a:p>
            <a:r>
              <a:rPr lang="uk-UA" sz="2400" smtClean="0">
                <a:latin typeface="Abadi"/>
              </a:rPr>
              <a:t>New York, conosciuta anche come la «Grande mela», è la città piú popolosa degli Stati Uniti d’America. </a:t>
            </a:r>
          </a:p>
          <a:p>
            <a:r>
              <a:rPr lang="uk-UA" sz="2400" smtClean="0">
                <a:latin typeface="Abadi"/>
              </a:rPr>
              <a:t>É situata nello Stato di New York ed è suddivisa in 5 distretti. </a:t>
            </a:r>
          </a:p>
          <a:p>
            <a:r>
              <a:rPr lang="uk-UA" sz="2400" smtClean="0">
                <a:latin typeface="Abadi"/>
              </a:rPr>
              <a:t>Il suo panorama urbano è uno dei più impressionanti del mondo. </a:t>
            </a:r>
          </a:p>
          <a:p>
            <a:r>
              <a:rPr lang="af-ZA" sz="2400" smtClean="0">
                <a:latin typeface="Abadi"/>
              </a:rPr>
              <a:t>U</a:t>
            </a:r>
            <a:r>
              <a:rPr lang="uk-UA" sz="2400" smtClean="0">
                <a:latin typeface="Abadi"/>
              </a:rPr>
              <a:t>no dei suoi simboli più famosi è la Statua della Libertà.</a:t>
            </a:r>
          </a:p>
        </p:txBody>
      </p:sp>
      <p:pic>
        <p:nvPicPr>
          <p:cNvPr id="4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47" y="3242929"/>
            <a:ext cx="8128000" cy="320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Posizione geografica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371600" y="1587500"/>
            <a:ext cx="9601200" cy="3581400"/>
          </a:xfrm>
        </p:spPr>
        <p:txBody>
          <a:bodyPr/>
          <a:lstStyle/>
          <a:p>
            <a:r>
              <a:rPr lang="uk-UA" sz="2400" smtClean="0"/>
              <a:t>New York è situata sull’oceano Atlantico, sulla costa orientale dell’America settentrionale ed è uno dei porti più importanti del mondo sin dall’epoca</a:t>
            </a:r>
            <a:r>
              <a:rPr lang="it-IT" sz="2400" smtClean="0"/>
              <a:t> antica.</a:t>
            </a:r>
            <a:endParaRPr lang="uk-UA" sz="2400" smtClean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677988" y="2778125"/>
            <a:ext cx="85820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Franklin Gothic Book" pitchFamily="34" charset="0"/>
              </a:rPr>
              <a:t>Un’edificazione prevalentemente verticale porta ad elevati valori di densitá media di popolazione</a:t>
            </a:r>
            <a:r>
              <a:rPr lang="it-IT" sz="2400">
                <a:latin typeface="Franklin Gothic Book" pitchFamily="34" charset="0"/>
              </a:rPr>
              <a:t>.</a:t>
            </a:r>
            <a:endParaRPr lang="uk-UA" sz="2400">
              <a:latin typeface="Franklin Gothic Book" pitchFamily="34" charset="0"/>
            </a:endParaRPr>
          </a:p>
          <a:p>
            <a:r>
              <a:rPr lang="uk-UA" sz="2400">
                <a:latin typeface="Franklin Gothic Book" pitchFamily="34" charset="0"/>
              </a:rPr>
              <a:t>Ci sono anche numerose isole; le maggiori sono: Ellis Island, Liberty Island (l’isola dove è collocata la Statua della Libertà), Rikers Island (sede di un enorme complesso carcerario) e Roosevelt Island.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Clima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919163" y="1581150"/>
            <a:ext cx="5481637" cy="4814888"/>
          </a:xfrm>
        </p:spPr>
        <p:txBody>
          <a:bodyPr/>
          <a:lstStyle/>
          <a:p>
            <a:r>
              <a:rPr lang="uk-UA" sz="2400" smtClean="0"/>
              <a:t>New York è una città marittima, ma il suo clima è continentale. </a:t>
            </a:r>
          </a:p>
          <a:p>
            <a:r>
              <a:rPr lang="uk-UA" sz="2400" smtClean="0"/>
              <a:t>È caratterizzato da inverni lunghi e freddi, con temperature da 0</a:t>
            </a:r>
            <a:r>
              <a:rPr lang="it-IT" sz="2400" smtClean="0"/>
              <a:t>° a</a:t>
            </a:r>
            <a:r>
              <a:rPr lang="uk-UA" sz="2400" smtClean="0"/>
              <a:t> -20°, con burrasche di neve e tempeste a causa della corrente del Labrador. Le estati sono calde e umide, di 25° circa.</a:t>
            </a:r>
          </a:p>
          <a:p>
            <a:r>
              <a:rPr lang="uk-UA" sz="2400" smtClean="0"/>
              <a:t>Durante l’anno non si individuano stagioni marcatamente piovose o secche.</a:t>
            </a:r>
          </a:p>
        </p:txBody>
      </p:sp>
      <p:pic>
        <p:nvPicPr>
          <p:cNvPr id="4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67" y="746456"/>
            <a:ext cx="5238750" cy="5753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946150" y="979488"/>
            <a:ext cx="9601200" cy="1485900"/>
          </a:xfrm>
        </p:spPr>
        <p:txBody>
          <a:bodyPr/>
          <a:lstStyle/>
          <a:p>
            <a:r>
              <a:rPr lang="uk-UA" sz="4800" smtClean="0"/>
              <a:t>Distretti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701675" y="2171700"/>
            <a:ext cx="5876925" cy="4976813"/>
          </a:xfrm>
        </p:spPr>
        <p:txBody>
          <a:bodyPr/>
          <a:lstStyle/>
          <a:p>
            <a:r>
              <a:rPr lang="uk-UA" sz="2400" smtClean="0"/>
              <a:t>New York è divisa in 5 quartieri, detti distretti, che sono Manhattan, che coincide con l’omonima isola, il Bronx, che sorge all’estremità di una piccola penisola, lo Staten Island, che si allarga sull’omonima isola, Brooklyn e il Queens, che si trovano all’estremità occidentale dell’isola di Long Island.</a:t>
            </a:r>
          </a:p>
          <a:p>
            <a:endParaRPr lang="uk-UA" smtClean="0"/>
          </a:p>
        </p:txBody>
      </p:sp>
      <p:pic>
        <p:nvPicPr>
          <p:cNvPr id="4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895" y="1273781"/>
            <a:ext cx="5289697" cy="4866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I monumenti di New York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371600" y="1541463"/>
            <a:ext cx="9601200" cy="3581400"/>
          </a:xfrm>
        </p:spPr>
        <p:txBody>
          <a:bodyPr/>
          <a:lstStyle/>
          <a:p>
            <a:r>
              <a:rPr lang="uk-UA" sz="2400" smtClean="0"/>
              <a:t>Il Central Park è il più grande parco nel distretto di Manhattan</a:t>
            </a:r>
            <a:r>
              <a:rPr lang="it-IT" sz="2400" smtClean="0"/>
              <a:t> ed è chiamato il polmone verde di New York </a:t>
            </a:r>
            <a:r>
              <a:rPr lang="uk-UA" sz="2400" smtClean="0"/>
              <a:t>.</a:t>
            </a:r>
          </a:p>
        </p:txBody>
      </p:sp>
      <p:pic>
        <p:nvPicPr>
          <p:cNvPr id="4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92" y="2663455"/>
            <a:ext cx="5752215" cy="3612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Ponte di </a:t>
            </a:r>
            <a:r>
              <a:rPr lang="it-IT" smtClean="0"/>
              <a:t>B</a:t>
            </a:r>
            <a:r>
              <a:rPr lang="uk-UA" smtClean="0"/>
              <a:t>rooklyn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r>
              <a:rPr lang="uk-UA" sz="2400" smtClean="0"/>
              <a:t>È il primo ponte costruito in acciaio e ha rappresentato per lungo temp</a:t>
            </a:r>
            <a:r>
              <a:rPr lang="it-IT" sz="2400" smtClean="0"/>
              <a:t>o</a:t>
            </a:r>
            <a:r>
              <a:rPr lang="uk-UA" sz="2400" smtClean="0"/>
              <a:t> il ponte sospeso piú grande del mondo</a:t>
            </a:r>
            <a:r>
              <a:rPr lang="it-IT" sz="2400" smtClean="0"/>
              <a:t>.</a:t>
            </a:r>
          </a:p>
          <a:p>
            <a:r>
              <a:rPr lang="it-IT" sz="2400" smtClean="0"/>
              <a:t>E’ stato il primo ponte illuminato con l’elettricità.</a:t>
            </a:r>
            <a:endParaRPr lang="uk-UA" sz="2400" smtClean="0"/>
          </a:p>
        </p:txBody>
      </p:sp>
      <p:pic>
        <p:nvPicPr>
          <p:cNvPr id="4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2698209"/>
            <a:ext cx="8128000" cy="3054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Statua della Libertà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371600" y="1701800"/>
            <a:ext cx="4994275" cy="3581400"/>
          </a:xfrm>
        </p:spPr>
        <p:txBody>
          <a:bodyPr/>
          <a:lstStyle/>
          <a:p>
            <a:r>
              <a:rPr lang="uk-UA" sz="2400" smtClean="0"/>
              <a:t>Raffigura una donna che indossa una lunga toga e sorregge nella mano destra una fiaccola, mentre nell’altra tiene un libro recante la data del giorno dell’Indipendenza americana; ai piedi vi sono catene spezzate e in testa vi è una corona, le cu</a:t>
            </a:r>
            <a:r>
              <a:rPr lang="it-IT" sz="2400" smtClean="0"/>
              <a:t>i sette</a:t>
            </a:r>
            <a:r>
              <a:rPr lang="uk-UA" sz="2400" smtClean="0"/>
              <a:t> punte rappresentano i sette mari o i sette continenti</a:t>
            </a:r>
            <a:r>
              <a:rPr lang="it-IT" sz="2400" smtClean="0"/>
              <a:t>.</a:t>
            </a:r>
            <a:endParaRPr lang="uk-UA" sz="2400" smtClean="0"/>
          </a:p>
        </p:txBody>
      </p:sp>
      <p:pic>
        <p:nvPicPr>
          <p:cNvPr id="4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451" y="685800"/>
            <a:ext cx="3528348" cy="5043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954088" y="685800"/>
            <a:ext cx="9601200" cy="1485900"/>
          </a:xfrm>
        </p:spPr>
        <p:txBody>
          <a:bodyPr/>
          <a:lstStyle/>
          <a:p>
            <a:r>
              <a:rPr lang="uk-UA" smtClean="0"/>
              <a:t>I quartieri di New York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006600" y="1658938"/>
            <a:ext cx="3360738" cy="3581400"/>
          </a:xfrm>
        </p:spPr>
        <p:txBody>
          <a:bodyPr/>
          <a:lstStyle/>
          <a:p>
            <a:r>
              <a:rPr lang="uk-UA" sz="2800" smtClean="0"/>
              <a:t>A New York si possono trovare dei quartieri di provenienza di diversi paesi europei o asiatici.Tra le piú famose Chinatown e la Little Italy.</a:t>
            </a:r>
          </a:p>
        </p:txBody>
      </p:sp>
      <p:pic>
        <p:nvPicPr>
          <p:cNvPr id="4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407" y="212652"/>
            <a:ext cx="5435895" cy="6472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5" id="{F9915BBD-9749-466F-995C-8C8D6A938EC0}" vid="{CF1D1A65-FC75-42D2-B7EF-D2991382DC6F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Personalizzato</PresentationFormat>
  <Paragraphs>30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TF10001025</vt:lpstr>
      <vt:lpstr>New york city</vt:lpstr>
      <vt:lpstr>Diapositiva 2</vt:lpstr>
      <vt:lpstr>Posizione geografica</vt:lpstr>
      <vt:lpstr>Clima</vt:lpstr>
      <vt:lpstr>Distretti</vt:lpstr>
      <vt:lpstr>I monumenti di New York</vt:lpstr>
      <vt:lpstr>Ponte di Brooklyn</vt:lpstr>
      <vt:lpstr>Statua della Libertà</vt:lpstr>
      <vt:lpstr>I quartieri di New York</vt:lpstr>
      <vt:lpstr>Chinatown</vt:lpstr>
      <vt:lpstr>Little Italy</vt:lpstr>
      <vt:lpstr>FINE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</dc:title>
  <dc:creator>fede</dc:creator>
  <cp:lastModifiedBy>fede</cp:lastModifiedBy>
  <cp:revision>17</cp:revision>
  <dcterms:modified xsi:type="dcterms:W3CDTF">2017-12-22T18:35:06Z</dcterms:modified>
</cp:coreProperties>
</file>