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59" r:id="rId4"/>
    <p:sldId id="260" r:id="rId5"/>
    <p:sldId id="261" r:id="rId6"/>
    <p:sldId id="262" r:id="rId7"/>
    <p:sldId id="256" r:id="rId8"/>
    <p:sldId id="263" r:id="rId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3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B59AD4D-EFE0-4511-A9CF-7EC092CC0E92}" type="datetimeFigureOut">
              <a:rPr lang="it-IT" smtClean="0"/>
              <a:t>02/01/2020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204DDE8-CF37-49BB-A597-9EA999CB7AC7}" type="slidenum">
              <a:rPr lang="it-IT" smtClean="0"/>
              <a:t>‹N›</a:t>
            </a:fld>
            <a:endParaRPr lang="it-IT"/>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DB59AD4D-EFE0-4511-A9CF-7EC092CC0E92}" type="datetimeFigureOut">
              <a:rPr lang="it-IT" smtClean="0"/>
              <a:t>02/01/2020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204DDE8-CF37-49BB-A597-9EA999CB7AC7}"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DB59AD4D-EFE0-4511-A9CF-7EC092CC0E92}" type="datetimeFigureOut">
              <a:rPr lang="it-IT" smtClean="0"/>
              <a:t>02/01/2020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204DDE8-CF37-49BB-A597-9EA999CB7AC7}"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B59AD4D-EFE0-4511-A9CF-7EC092CC0E92}" type="datetimeFigureOut">
              <a:rPr lang="it-IT" smtClean="0"/>
              <a:t>02/01/2020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204DDE8-CF37-49BB-A597-9EA999CB7AC7}" type="slidenum">
              <a:rPr lang="it-IT" smtClean="0"/>
              <a:t>‹N›</a:t>
            </a:fld>
            <a:endParaRPr lang="it-IT"/>
          </a:p>
        </p:txBody>
      </p:sp>
      <p:sp>
        <p:nvSpPr>
          <p:cNvPr id="8" name="Title 7"/>
          <p:cNvSpPr>
            <a:spLocks noGrp="1"/>
          </p:cNvSpPr>
          <p:nvPr>
            <p:ph type="title"/>
          </p:nvPr>
        </p:nvSpPr>
        <p:spPr/>
        <p:txBody>
          <a:bodyPr/>
          <a:lstStyle/>
          <a:p>
            <a:r>
              <a:rPr lang="it-IT" smtClean="0"/>
              <a:t>Fare clic per modificare lo stile del titolo</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DB59AD4D-EFE0-4511-A9CF-7EC092CC0E92}" type="datetimeFigureOut">
              <a:rPr lang="it-IT" smtClean="0"/>
              <a:t>02/01/2020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204DDE8-CF37-49BB-A597-9EA999CB7AC7}"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B59AD4D-EFE0-4511-A9CF-7EC092CC0E92}" type="datetimeFigureOut">
              <a:rPr lang="it-IT" smtClean="0"/>
              <a:t>02/01/2020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204DDE8-CF37-49BB-A597-9EA999CB7AC7}" type="slidenum">
              <a:rPr lang="it-IT" smtClean="0"/>
              <a:t>‹N›</a:t>
            </a:fld>
            <a:endParaRPr lang="it-IT"/>
          </a:p>
        </p:txBody>
      </p:sp>
      <p:sp>
        <p:nvSpPr>
          <p:cNvPr id="8" name="Title 7"/>
          <p:cNvSpPr>
            <a:spLocks noGrp="1"/>
          </p:cNvSpPr>
          <p:nvPr>
            <p:ph type="title"/>
          </p:nvPr>
        </p:nvSpPr>
        <p:spPr/>
        <p:txBody>
          <a:bodyPr/>
          <a:lstStyle/>
          <a:p>
            <a:r>
              <a:rPr lang="it-IT" smtClean="0"/>
              <a:t>Fare clic per modificare lo stile del titolo</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it-IT" smtClean="0"/>
              <a:t>Fare clic per modificare stili del testo dello schema</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DB59AD4D-EFE0-4511-A9CF-7EC092CC0E92}" type="datetimeFigureOut">
              <a:rPr lang="it-IT" smtClean="0"/>
              <a:t>02/01/2020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204DDE8-CF37-49BB-A597-9EA999CB7AC7}" type="slidenum">
              <a:rPr lang="it-IT" smtClean="0"/>
              <a:t>‹N›</a:t>
            </a:fld>
            <a:endParaRPr lang="it-IT"/>
          </a:p>
        </p:txBody>
      </p:sp>
      <p:sp>
        <p:nvSpPr>
          <p:cNvPr id="10" name="Title 9"/>
          <p:cNvSpPr>
            <a:spLocks noGrp="1"/>
          </p:cNvSpPr>
          <p:nvPr>
            <p:ph type="title"/>
          </p:nvPr>
        </p:nvSpPr>
        <p:spPr/>
        <p:txBody>
          <a:body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DB59AD4D-EFE0-4511-A9CF-7EC092CC0E92}" type="datetimeFigureOut">
              <a:rPr lang="it-IT" smtClean="0"/>
              <a:t>02/01/2020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204DDE8-CF37-49BB-A597-9EA999CB7AC7}"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9AD4D-EFE0-4511-A9CF-7EC092CC0E92}" type="datetimeFigureOut">
              <a:rPr lang="it-IT" smtClean="0"/>
              <a:t>02/01/2020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204DDE8-CF37-49BB-A597-9EA999CB7AC7}"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DB59AD4D-EFE0-4511-A9CF-7EC092CC0E92}" type="datetimeFigureOut">
              <a:rPr lang="it-IT" smtClean="0"/>
              <a:t>02/01/2020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204DDE8-CF37-49BB-A597-9EA999CB7AC7}"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DB59AD4D-EFE0-4511-A9CF-7EC092CC0E92}" type="datetimeFigureOut">
              <a:rPr lang="it-IT" smtClean="0"/>
              <a:t>02/01/2020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204DDE8-CF37-49BB-A597-9EA999CB7AC7}" type="slidenum">
              <a:rPr lang="it-IT" smtClean="0"/>
              <a:t>‹N›</a:t>
            </a:fld>
            <a:endParaRPr lang="it-IT"/>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B59AD4D-EFE0-4511-A9CF-7EC092CC0E92}" type="datetimeFigureOut">
              <a:rPr lang="it-IT" smtClean="0"/>
              <a:t>02/01/2020</a:t>
            </a:fld>
            <a:endParaRPr lang="it-IT"/>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it-IT"/>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C204DDE8-CF37-49BB-A597-9EA999CB7AC7}"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76672"/>
            <a:ext cx="8229600" cy="4824536"/>
          </a:xfrm>
        </p:spPr>
        <p:txBody>
          <a:bodyPr>
            <a:normAutofit fontScale="90000"/>
          </a:bodyPr>
          <a:lstStyle/>
          <a:p>
            <a:r>
              <a:rPr lang="it-IT" dirty="0" smtClean="0"/>
              <a:t>LABORATORIO DI CRETA</a:t>
            </a:r>
            <a:br>
              <a:rPr lang="it-IT" dirty="0" smtClean="0"/>
            </a:br>
            <a:r>
              <a:rPr lang="it-IT" dirty="0" smtClean="0"/>
              <a:t/>
            </a:r>
            <a:br>
              <a:rPr lang="it-IT" dirty="0" smtClean="0"/>
            </a:br>
            <a:r>
              <a:rPr lang="it-IT" dirty="0" smtClean="0"/>
              <a:t>Inventiamo delle cornici portafotografie</a:t>
            </a:r>
            <a:br>
              <a:rPr lang="it-IT" dirty="0" smtClean="0"/>
            </a:br>
            <a:r>
              <a:rPr lang="it-IT" dirty="0"/>
              <a:t/>
            </a:r>
            <a:br>
              <a:rPr lang="it-IT" dirty="0"/>
            </a:br>
            <a:r>
              <a:rPr lang="it-IT" dirty="0" smtClean="0"/>
              <a:t>Alunni della terza B</a:t>
            </a:r>
            <a:br>
              <a:rPr lang="it-IT" dirty="0" smtClean="0"/>
            </a:br>
            <a:r>
              <a:rPr lang="it-IT" dirty="0" smtClean="0"/>
              <a:t>Sant’Agostino</a:t>
            </a:r>
            <a:br>
              <a:rPr lang="it-IT" dirty="0" smtClean="0"/>
            </a:br>
            <a:r>
              <a:rPr lang="it-IT" dirty="0" smtClean="0"/>
              <a:t>A.S. 2019/2020</a:t>
            </a:r>
            <a:endParaRPr lang="it-IT"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305" y="1700808"/>
            <a:ext cx="2664296" cy="3552395"/>
          </a:xfrm>
          <a:prstGeom prst="roundRect">
            <a:avLst>
              <a:gd name="adj" fmla="val 5000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2365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332656"/>
            <a:ext cx="2417259" cy="3223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6175" y="332656"/>
            <a:ext cx="2417795" cy="322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406" y="3778200"/>
            <a:ext cx="2240378" cy="2987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Grp="1" noChangeAspect="1" noChangeArrowheads="1"/>
          </p:cNvPicPr>
          <p:nvPr>
            <p:ph sz="quarter" idx="13"/>
          </p:nvPr>
        </p:nvPicPr>
        <p:blipFill>
          <a:blip r:embed="rId5" cstate="print">
            <a:extLst>
              <a:ext uri="{28A0092B-C50C-407E-A947-70E740481C1C}">
                <a14:useLocalDpi xmlns:a14="http://schemas.microsoft.com/office/drawing/2010/main" val="0"/>
              </a:ext>
            </a:extLst>
          </a:blip>
          <a:srcRect/>
          <a:stretch>
            <a:fillRect/>
          </a:stretch>
        </p:blipFill>
        <p:spPr bwMode="auto">
          <a:xfrm>
            <a:off x="387406" y="308391"/>
            <a:ext cx="2417794" cy="322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1109180" y="4278030"/>
            <a:ext cx="5053431" cy="926976"/>
          </a:xfrm>
          <a:scene3d>
            <a:camera prst="orthographicFront"/>
            <a:lightRig rig="threePt" dir="t"/>
          </a:scene3d>
          <a:sp3d>
            <a:bevelT prst="slope"/>
          </a:sp3d>
        </p:spPr>
        <p:txBody>
          <a:bodyPr/>
          <a:lstStyle/>
          <a:p>
            <a:r>
              <a:rPr lang="it-IT" dirty="0" smtClean="0">
                <a:solidFill>
                  <a:schemeClr val="bg2">
                    <a:lumMod val="10000"/>
                  </a:schemeClr>
                </a:solidFill>
              </a:rPr>
              <a:t>Tutti nel laboratorio</a:t>
            </a:r>
            <a:endParaRPr lang="it-IT" dirty="0">
              <a:solidFill>
                <a:schemeClr val="bg2">
                  <a:lumMod val="10000"/>
                </a:schemeClr>
              </a:solidFill>
            </a:endParaRPr>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1678" y="3756812"/>
            <a:ext cx="2172292" cy="289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4934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isultati immagini per attrezzi per lavorare la terracot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811155">
            <a:off x="3131840" y="4859199"/>
            <a:ext cx="1656184" cy="1656184"/>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3923928" y="404664"/>
            <a:ext cx="4752528" cy="1800200"/>
          </a:xfrm>
        </p:spPr>
        <p:txBody>
          <a:bodyPr/>
          <a:lstStyle/>
          <a:p>
            <a:r>
              <a:rPr lang="it-IT" sz="3200" dirty="0" smtClean="0"/>
              <a:t>I nostri attrezzi per dare forme alla nostra fantasia !</a:t>
            </a:r>
            <a:endParaRPr lang="it-IT" sz="3200" dirty="0"/>
          </a:p>
        </p:txBody>
      </p:sp>
      <p:pic>
        <p:nvPicPr>
          <p:cNvPr id="2050"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88640"/>
            <a:ext cx="2606277"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1726398"/>
            <a:ext cx="237626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207" y="3789040"/>
            <a:ext cx="2214623" cy="295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2968411"/>
            <a:ext cx="2322258"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29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1061" y="404664"/>
            <a:ext cx="5869131" cy="1143000"/>
          </a:xfrm>
        </p:spPr>
        <p:txBody>
          <a:bodyPr/>
          <a:lstStyle/>
          <a:p>
            <a:r>
              <a:rPr lang="it-IT" sz="3200" dirty="0" smtClean="0"/>
              <a:t>Tutti al lavoro con</a:t>
            </a:r>
            <a:br>
              <a:rPr lang="it-IT" sz="3200" dirty="0" smtClean="0"/>
            </a:br>
            <a:r>
              <a:rPr lang="it-IT" sz="3200" dirty="0" smtClean="0"/>
              <a:t> molto     </a:t>
            </a:r>
            <a:br>
              <a:rPr lang="it-IT" sz="3200" dirty="0" smtClean="0"/>
            </a:br>
            <a:r>
              <a:rPr lang="it-IT" sz="3200" dirty="0" smtClean="0"/>
              <a:t> interesse</a:t>
            </a:r>
            <a:endParaRPr lang="it-IT" sz="3200" dirty="0"/>
          </a:p>
        </p:txBody>
      </p:sp>
      <p:pic>
        <p:nvPicPr>
          <p:cNvPr id="4098"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38525"/>
            <a:ext cx="2125867" cy="28344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657" y="1850635"/>
            <a:ext cx="2448272" cy="32643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626391"/>
            <a:ext cx="1926214" cy="25682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3124" y="34758"/>
            <a:ext cx="1795817" cy="239442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8146" y="3626391"/>
            <a:ext cx="2254978" cy="300663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489" y="2577349"/>
            <a:ext cx="1805923" cy="24087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45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3"/>
          </p:nvPr>
        </p:nvSpPr>
        <p:spPr>
          <a:xfrm>
            <a:off x="323527" y="116632"/>
            <a:ext cx="8561184" cy="1258000"/>
          </a:xfrm>
        </p:spPr>
        <p:txBody>
          <a:bodyPr>
            <a:noAutofit/>
          </a:bodyPr>
          <a:lstStyle/>
          <a:p>
            <a:pPr algn="ctr"/>
            <a:r>
              <a:rPr lang="it-IT" sz="3600" b="1" dirty="0" smtClean="0"/>
              <a:t>I nostri lavori di argilla cruda sono pronti per essere messi in cottura </a:t>
            </a:r>
            <a:endParaRPr lang="it-IT" sz="3600" b="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96752"/>
            <a:ext cx="1872208" cy="24962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3862994"/>
            <a:ext cx="1872209" cy="249627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549" y="1374632"/>
            <a:ext cx="1768574" cy="23577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1415" y="1193864"/>
            <a:ext cx="1917731" cy="25556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6763" y="3901708"/>
            <a:ext cx="1830679" cy="24409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4549" y="3940422"/>
            <a:ext cx="1872208" cy="24962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4207" y="3862994"/>
            <a:ext cx="1888751" cy="251833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4204" y="1228964"/>
            <a:ext cx="1850504" cy="2465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383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332656"/>
            <a:ext cx="7416824" cy="3816424"/>
          </a:xfrm>
        </p:spPr>
        <p:txBody>
          <a:bodyPr/>
          <a:lstStyle/>
          <a:p>
            <a:pPr algn="ctr"/>
            <a:r>
              <a:rPr lang="it-IT" sz="2400" i="1" dirty="0" smtClean="0"/>
              <a:t>L’argilla è un materiale con caratteristiche che la rendono molto adatta ad essere utilizzata dai bambini. E’ facilmente spalmabile, permette delle correzioni in corso di lavorazione, consente di osservare da vicino la trasformazione dell’argilla cruda che con la cottura diventa terracotta e assume una diversa consistenza e colore</a:t>
            </a:r>
            <a:endParaRPr lang="it-IT" sz="2400" i="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24548">
            <a:off x="5257632" y="3842515"/>
            <a:ext cx="3304490" cy="247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642725">
            <a:off x="921166" y="3207057"/>
            <a:ext cx="2454783" cy="327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79512" y="5803910"/>
            <a:ext cx="122413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a:t>
            </a:r>
            <a:r>
              <a:rPr lang="it-IT" dirty="0" smtClean="0"/>
              <a:t>rgilla</a:t>
            </a:r>
          </a:p>
          <a:p>
            <a:pPr algn="ctr"/>
            <a:r>
              <a:rPr lang="it-IT" dirty="0" smtClean="0"/>
              <a:t>cruda</a:t>
            </a:r>
            <a:endParaRPr lang="it-IT" dirty="0"/>
          </a:p>
        </p:txBody>
      </p:sp>
      <p:sp>
        <p:nvSpPr>
          <p:cNvPr id="4" name="Rettangolo 3"/>
          <p:cNvSpPr/>
          <p:nvPr/>
        </p:nvSpPr>
        <p:spPr>
          <a:xfrm>
            <a:off x="4226998" y="5985284"/>
            <a:ext cx="144016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a:t>
            </a:r>
            <a:r>
              <a:rPr lang="it-IT" dirty="0" smtClean="0"/>
              <a:t>erracotta</a:t>
            </a:r>
            <a:endParaRPr lang="it-IT" dirty="0"/>
          </a:p>
        </p:txBody>
      </p:sp>
    </p:spTree>
    <p:extLst>
      <p:ext uri="{BB962C8B-B14F-4D97-AF65-F5344CB8AC3E}">
        <p14:creationId xmlns:p14="http://schemas.microsoft.com/office/powerpoint/2010/main" val="3819216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55176">
            <a:off x="6948264" y="576167"/>
            <a:ext cx="172819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ottotitolo 2"/>
          <p:cNvSpPr>
            <a:spLocks noGrp="1"/>
          </p:cNvSpPr>
          <p:nvPr>
            <p:ph type="subTitle" idx="1"/>
          </p:nvPr>
        </p:nvSpPr>
        <p:spPr>
          <a:xfrm>
            <a:off x="17626" y="2924944"/>
            <a:ext cx="9126374" cy="3933056"/>
          </a:xfrm>
        </p:spPr>
        <p:txBody>
          <a:bodyPr/>
          <a:lstStyle/>
          <a:p>
            <a:endParaRPr lang="it-IT" dirty="0" smtClean="0"/>
          </a:p>
          <a:p>
            <a:r>
              <a:rPr lang="it-IT" dirty="0" smtClean="0"/>
              <a:t>I lavori dei bimbi</a:t>
            </a:r>
          </a:p>
          <a:p>
            <a:endParaRPr lang="it-IT"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372395">
            <a:off x="915593" y="3486371"/>
            <a:ext cx="2490412" cy="332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011108">
            <a:off x="5320361" y="2826567"/>
            <a:ext cx="2811188" cy="3748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ctrTitle"/>
          </p:nvPr>
        </p:nvSpPr>
        <p:spPr>
          <a:xfrm>
            <a:off x="60787" y="387631"/>
            <a:ext cx="7895589" cy="2736304"/>
          </a:xfrm>
        </p:spPr>
        <p:txBody>
          <a:bodyPr>
            <a:noAutofit/>
          </a:bodyPr>
          <a:lstStyle/>
          <a:p>
            <a:r>
              <a:rPr lang="it-IT" sz="2400" b="0" i="0" dirty="0" smtClean="0">
                <a:solidFill>
                  <a:srgbClr val="000000"/>
                </a:solidFill>
                <a:effectLst/>
                <a:latin typeface="Helvetica"/>
              </a:rPr>
              <a:t>Abbiamo concluso il laboratorio di creta con</a:t>
            </a:r>
            <a:br>
              <a:rPr lang="it-IT" sz="2400" b="0" i="0" dirty="0" smtClean="0">
                <a:solidFill>
                  <a:srgbClr val="000000"/>
                </a:solidFill>
                <a:effectLst/>
                <a:latin typeface="Helvetica"/>
              </a:rPr>
            </a:br>
            <a:r>
              <a:rPr lang="it-IT" sz="2400" b="0" i="0" dirty="0" smtClean="0">
                <a:solidFill>
                  <a:srgbClr val="000000"/>
                </a:solidFill>
                <a:effectLst/>
                <a:latin typeface="Helvetica"/>
              </a:rPr>
              <a:t> </a:t>
            </a:r>
            <a:r>
              <a:rPr lang="it-IT" sz="2400" dirty="0" smtClean="0">
                <a:solidFill>
                  <a:srgbClr val="000000"/>
                </a:solidFill>
                <a:latin typeface="Helvetica"/>
              </a:rPr>
              <a:t>la classe IV B</a:t>
            </a:r>
            <a:r>
              <a:rPr lang="it-IT" sz="2400" b="0" i="0" dirty="0" smtClean="0">
                <a:solidFill>
                  <a:srgbClr val="000000"/>
                </a:solidFill>
                <a:effectLst/>
                <a:latin typeface="Helvetica"/>
              </a:rPr>
              <a:t>, svolto per 2 incontri il </a:t>
            </a:r>
            <a:r>
              <a:rPr lang="it-IT" sz="2400" dirty="0" smtClean="0">
                <a:solidFill>
                  <a:srgbClr val="000000"/>
                </a:solidFill>
                <a:latin typeface="Helvetica"/>
              </a:rPr>
              <a:t>lunedì</a:t>
            </a:r>
            <a:r>
              <a:rPr lang="it-IT" sz="2400" b="0" i="0" dirty="0" smtClean="0">
                <a:solidFill>
                  <a:srgbClr val="000000"/>
                </a:solidFill>
                <a:effectLst/>
                <a:latin typeface="Helvetica"/>
              </a:rPr>
              <a:t>. </a:t>
            </a:r>
            <a:br>
              <a:rPr lang="it-IT" sz="2400" b="0" i="0" dirty="0" smtClean="0">
                <a:solidFill>
                  <a:srgbClr val="000000"/>
                </a:solidFill>
                <a:effectLst/>
                <a:latin typeface="Helvetica"/>
              </a:rPr>
            </a:br>
            <a:r>
              <a:rPr lang="it-IT" sz="2400" b="0" i="0" dirty="0" smtClean="0">
                <a:solidFill>
                  <a:srgbClr val="000000"/>
                </a:solidFill>
                <a:effectLst/>
                <a:latin typeface="Helvetica"/>
              </a:rPr>
              <a:t>Ogni appuntamento  si è svolto in  un  clima  ludico  e  di  collaborazione, i  bambini  hanno appreso  la  tecnica  della  lavorazione  della  creta,</a:t>
            </a:r>
            <a:r>
              <a:rPr lang="it-IT" sz="2400" dirty="0" smtClean="0">
                <a:solidFill>
                  <a:srgbClr val="000000"/>
                </a:solidFill>
                <a:latin typeface="Helvetica"/>
              </a:rPr>
              <a:t> </a:t>
            </a:r>
            <a:r>
              <a:rPr lang="it-IT" sz="2400" dirty="0">
                <a:solidFill>
                  <a:srgbClr val="000000"/>
                </a:solidFill>
                <a:latin typeface="Helvetica"/>
              </a:rPr>
              <a:t>materiale  con  infinite potenzialità espressive.</a:t>
            </a:r>
            <a:r>
              <a:rPr lang="it-IT" sz="2800" dirty="0">
                <a:solidFill>
                  <a:srgbClr val="000000"/>
                </a:solidFill>
                <a:latin typeface="Helvetica"/>
              </a:rPr>
              <a:t>  </a:t>
            </a:r>
            <a:endParaRPr lang="it-IT" sz="2800" dirty="0"/>
          </a:p>
        </p:txBody>
      </p:sp>
    </p:spTree>
    <p:extLst>
      <p:ext uri="{BB962C8B-B14F-4D97-AF65-F5344CB8AC3E}">
        <p14:creationId xmlns:p14="http://schemas.microsoft.com/office/powerpoint/2010/main" val="30588007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rot="20245073">
            <a:off x="763408" y="821461"/>
            <a:ext cx="2606277"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33818">
            <a:off x="5969887" y="401519"/>
            <a:ext cx="2484276"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1259632" y="188640"/>
            <a:ext cx="6512511" cy="1143000"/>
          </a:xfrm>
        </p:spPr>
        <p:txBody>
          <a:bodyPr/>
          <a:lstStyle/>
          <a:p>
            <a:r>
              <a:rPr lang="it-IT" sz="2400" dirty="0" smtClean="0"/>
              <a:t>Confezionati e pronti da donare ai genitori come lavoretto di natale.</a:t>
            </a:r>
            <a:endParaRPr lang="it-IT" sz="2400" dirty="0"/>
          </a:p>
        </p:txBody>
      </p:sp>
      <p:sp>
        <p:nvSpPr>
          <p:cNvPr id="4" name="Rettangolo 3"/>
          <p:cNvSpPr/>
          <p:nvPr/>
        </p:nvSpPr>
        <p:spPr>
          <a:xfrm rot="19913590">
            <a:off x="91125" y="349175"/>
            <a:ext cx="1355609" cy="461665"/>
          </a:xfrm>
          <a:prstGeom prst="rect">
            <a:avLst/>
          </a:prstGeom>
          <a:noFill/>
        </p:spPr>
        <p:txBody>
          <a:bodyPr wrap="square" lIns="91440" tIns="45720" rIns="91440" bIns="45720">
            <a:spAutoFit/>
          </a:bodyPr>
          <a:lstStyle/>
          <a:p>
            <a:pPr algn="ctr"/>
            <a:r>
              <a:rPr lang="it-IT" sz="2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auguri</a:t>
            </a:r>
            <a:endParaRPr lang="it-IT" sz="2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 name="Rettangolo 4"/>
          <p:cNvSpPr/>
          <p:nvPr/>
        </p:nvSpPr>
        <p:spPr>
          <a:xfrm rot="19156582">
            <a:off x="6503808" y="5153321"/>
            <a:ext cx="2848515" cy="646331"/>
          </a:xfrm>
          <a:prstGeom prst="rect">
            <a:avLst/>
          </a:prstGeom>
          <a:noFill/>
        </p:spPr>
        <p:txBody>
          <a:bodyPr wrap="square" lIns="91440" tIns="45720" rIns="91440" bIns="45720">
            <a:spAutoFit/>
          </a:bodyPr>
          <a:lstStyle/>
          <a:p>
            <a:pPr algn="ctr"/>
            <a:r>
              <a:rPr lang="it-IT"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Buon Natale</a:t>
            </a:r>
            <a:endParaRPr lang="it-IT"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ttangolo 5"/>
          <p:cNvSpPr/>
          <p:nvPr/>
        </p:nvSpPr>
        <p:spPr>
          <a:xfrm rot="19708776">
            <a:off x="589860" y="5184099"/>
            <a:ext cx="1390124"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it-IT"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auguri</a:t>
            </a:r>
            <a:endParaRPr lang="it-IT"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Rettangolo 6"/>
          <p:cNvSpPr/>
          <p:nvPr/>
        </p:nvSpPr>
        <p:spPr>
          <a:xfrm rot="19481263">
            <a:off x="3634401" y="1568028"/>
            <a:ext cx="2467342" cy="584775"/>
          </a:xfrm>
          <a:prstGeom prst="rect">
            <a:avLst/>
          </a:prstGeom>
          <a:noFill/>
        </p:spPr>
        <p:txBody>
          <a:bodyPr wrap="none" lIns="91440" tIns="45720" rIns="91440" bIns="45720">
            <a:spAutoFit/>
          </a:bodyPr>
          <a:lstStyle/>
          <a:p>
            <a:pPr algn="ctr"/>
            <a:r>
              <a:rPr lang="it-IT"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Buone feste</a:t>
            </a:r>
            <a:endParaRPr lang="it-IT"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54" name="Picture 6" descr="Risultati immagini per alberello di natale diseg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7950" y="4497792"/>
            <a:ext cx="1416844" cy="1957388"/>
          </a:xfrm>
          <a:prstGeom prst="rect">
            <a:avLst/>
          </a:prstGeom>
          <a:solidFill>
            <a:schemeClr val="accent2"/>
          </a:solidFill>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79053">
            <a:off x="4214715" y="3180149"/>
            <a:ext cx="2412829" cy="3217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3838817"/>
      </p:ext>
    </p:extLst>
  </p:cSld>
  <p:clrMapOvr>
    <a:masterClrMapping/>
  </p:clrMapOvr>
</p:sld>
</file>

<file path=ppt/theme/theme1.xml><?xml version="1.0" encoding="utf-8"?>
<a:theme xmlns:a="http://schemas.openxmlformats.org/drawingml/2006/main" name="Elica">
  <a:themeElements>
    <a:clrScheme name="Elic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Elic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ic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233</TotalTime>
  <Words>117</Words>
  <Application>Microsoft Office PowerPoint</Application>
  <PresentationFormat>Presentazione su schermo (4:3)</PresentationFormat>
  <Paragraphs>17</Paragraphs>
  <Slides>8</Slides>
  <Notes>0</Notes>
  <HiddenSlides>0</HiddenSlides>
  <MMClips>0</MMClips>
  <ScaleCrop>false</ScaleCrop>
  <HeadingPairs>
    <vt:vector size="4" baseType="variant">
      <vt:variant>
        <vt:lpstr>Tema</vt:lpstr>
      </vt:variant>
      <vt:variant>
        <vt:i4>1</vt:i4>
      </vt:variant>
      <vt:variant>
        <vt:lpstr>Titoli diapositive</vt:lpstr>
      </vt:variant>
      <vt:variant>
        <vt:i4>8</vt:i4>
      </vt:variant>
    </vt:vector>
  </HeadingPairs>
  <TitlesOfParts>
    <vt:vector size="9" baseType="lpstr">
      <vt:lpstr>Elica</vt:lpstr>
      <vt:lpstr>LABORATORIO DI CRETA  Inventiamo delle cornici portafotografie  Alunni della terza B Sant’Agostino A.S. 2019/2020</vt:lpstr>
      <vt:lpstr>Tutti nel laboratorio</vt:lpstr>
      <vt:lpstr>I nostri attrezzi per dare forme alla nostra fantasia !</vt:lpstr>
      <vt:lpstr>Tutti al lavoro con  molto       interesse</vt:lpstr>
      <vt:lpstr>Presentazione standard di PowerPoint</vt:lpstr>
      <vt:lpstr>L’argilla è un materiale con caratteristiche che la rendono molto adatta ad essere utilizzata dai bambini. E’ facilmente spalmabile, permette delle correzioni in corso di lavorazione, consente di osservare da vicino la trasformazione dell’argilla cruda che con la cottura diventa terracotta e assume una diversa consistenza e colore</vt:lpstr>
      <vt:lpstr>Abbiamo concluso il laboratorio di creta con  la classe IV B, svolto per 2 incontri il lunedì.  Ogni appuntamento  si è svolto in  un  clima  ludico  e  di  collaborazione, i  bambini  hanno appreso  la  tecnica  della  lavorazione  della  creta, materiale  con  infinite potenzialità espressive.  </vt:lpstr>
      <vt:lpstr>Confezionati e pronti da donare ai genitori come lavoretto di natale.</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Abbiamo concluso il laboratorio di creta con il gruppo dei mezzani, bambini di 4 anni, svolto per 8 incontri il mercoledì. Ogni appuntamento  si è svolto in  un  clima  ludico  e  di  collaborazione, i  bambini  hanno appreso  la  tecnica  della  lavorazione  della  creta,</dc:title>
  <dc:creator>HP</dc:creator>
  <cp:lastModifiedBy>HP</cp:lastModifiedBy>
  <cp:revision>27</cp:revision>
  <dcterms:created xsi:type="dcterms:W3CDTF">2019-10-23T09:20:36Z</dcterms:created>
  <dcterms:modified xsi:type="dcterms:W3CDTF">2020-01-02T16:29:44Z</dcterms:modified>
</cp:coreProperties>
</file>